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BF4"/>
    <a:srgbClr val="3B7D23"/>
    <a:srgbClr val="DCEAF7"/>
    <a:srgbClr val="CC6600"/>
    <a:srgbClr val="8ED973"/>
    <a:srgbClr val="4F718C"/>
    <a:srgbClr val="44B63F"/>
    <a:srgbClr val="3366FF"/>
    <a:srgbClr val="57A1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6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9E58-015B-4CB8-921A-99F55FE05390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626C-6869-4741-B63E-BBB05D82F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77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626C-6869-4741-B63E-BBB05D82FD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28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7778B-AAA5-1C0C-187B-EBB24BD7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DF5AF5-B694-C453-3395-81CDCE70A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6335B9-E09A-DC67-D02A-F66D6D83C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699347-1206-FF2E-3B5A-ECB46ED11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626C-6869-4741-B63E-BBB05D82FD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16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73729-67F7-CE00-A32A-E7FBB1F0B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C51C5E-FB9F-C834-92DA-19572FF11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A567F-E77E-74B3-EB9D-655ACFC31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625D5D-3F77-556C-C243-2B005BC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626C-6869-4741-B63E-BBB05D82FD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3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200D1-1F28-F81B-1866-EC75F22C5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A83AC4-2282-7FE9-B0CF-C7510E829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F8CB79-7A0E-4CBC-9CC7-BCE2350AB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33F1B0-84FB-C599-1445-0AD382D34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626C-6869-4741-B63E-BBB05D82FD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7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62570-71C7-F449-C500-2E45A2BE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38A14E-E66F-4BDC-710B-6F44F1C92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A6F6ED8-04AE-B165-B279-20ED53C20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AF9134-1E59-AD7C-D33C-F404AA2D0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626C-6869-4741-B63E-BBB05D82FD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62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BF76E-8306-5637-7F9F-8309121F8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EC0B08-9BDA-6E57-995C-1219782A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60A41-3AE4-9060-0C6C-BB797B43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6CB3D-63EE-67D3-1FE8-B0399C1A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206A7-4146-5CBB-C359-2A21751D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8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B07D9-22F8-127E-979A-AEBE2D46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367663-A665-2E72-64F9-CF192CE7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2359A-6D12-88D5-5811-633207B6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65C1B-136F-2D8D-D342-A73DD1F7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0F9EF-184E-6EDE-E6FA-0B7E38BA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4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CCF70E-785F-3023-D3DB-E48B50C4D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24ABB8-DE53-F40B-44FE-495BEB6B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606BF-6AA8-0384-7507-19794929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34EA5-569D-E39D-D8CC-6312D8CA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D52FFF-157D-4924-1181-C5FD92FA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68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DA7CA-DAA9-3435-3551-EC28E9CF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9DF8A-2ACC-A654-FC6F-609EDEEE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E4ADA-EC1F-CB12-F1D3-4BE5D777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DBE10-5D9F-339B-18C9-89606F44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217D0-3FC8-8661-34F5-224637F8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2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7EB64-E94F-13C8-A86F-858E042E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2F6C0-B04F-1FFA-2699-B6258D58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2554A-C157-A7E6-31AF-7FFD1880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EBDE7-4D54-AD80-D729-BC8C25DB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6E9BC-3772-E891-6B90-117DB2F3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5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A3E75-6C57-72B5-40D8-8A011F59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320B59-BC4E-13A1-8B4C-29ECFFD5A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6A6E83-66AD-26E0-4CE0-5530BF65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05F2A-5DAC-DA3E-C5E4-0128969F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0C208C-6264-AAA8-BC37-A8CDC173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D1A3FD-5E2F-D015-57AB-080BB187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1E245-8C0C-5459-DF22-C387B1C0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84403B-4306-2510-9707-92D09862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722A80-CC48-FF41-5590-9978B2CF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B27F4A-0A1B-6A0A-6A29-C87FBD2C4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CDF2FD-426D-479A-3689-302A8A901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99801C-1E49-E547-BD04-B105B58F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E52BBA-BCE3-90E5-F966-B0DA2DB2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EA2B11-5E05-3FE1-F6B3-F1FB68DD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0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8D5FC-F676-A7BE-14FB-98EDA164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F2CF83-8FCD-3A3E-9712-12084E64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70DF68-43FD-54DD-8FCE-C2B2A13C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C40BD6-3C36-5299-92E0-A0DDC496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3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F25AF5-78FF-DF15-6623-34FDB01A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80EC5B-B4E7-24BF-4041-5CC921C8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8CEE89-8474-FB8E-8FFF-0FEA8590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87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A483A-C6D7-E197-B935-537DC095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EDB78-8D6A-9057-ABCC-AB933452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8334AA-8D33-50DD-6A88-8A9060E7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ACBAFE-D111-5DA6-A0CE-E1D2029D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B1756-4146-C344-3083-BF83439D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07C2DE-58B2-AFB4-86C1-8581E568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48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F8178-0965-D1C4-BA94-8C6D7896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2ED367-761D-ACFA-EBC1-48DBE83BA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F8DF0B-148F-E37E-DA04-FE054845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EE89C-A179-6194-FDAC-7C74E35B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EB965-9990-44AF-D1B3-6A992405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CB855-E2F5-093C-FEF3-4EF07212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67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9DC7F3-E05E-A84B-45B0-2DBC4394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B47D6F-1C7E-074F-3D88-6CED94B4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3CD2E-121A-E475-71FC-F520F57D7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5D642-5310-401A-9158-24DAE7BBA99C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4641A-635B-10E8-3E2C-8A69DC5A4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0C129-FC13-2F6E-0171-C6D385FA8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56869-35F1-49CC-AC77-4B8F1A320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96AEA032-ECEB-E45F-8A2E-9E452D94D2A7}"/>
              </a:ext>
            </a:extLst>
          </p:cNvPr>
          <p:cNvSpPr/>
          <p:nvPr/>
        </p:nvSpPr>
        <p:spPr>
          <a:xfrm>
            <a:off x="-9540" y="1075770"/>
            <a:ext cx="12170700" cy="4206673"/>
          </a:xfrm>
          <a:prstGeom prst="rect">
            <a:avLst/>
          </a:prstGeom>
          <a:solidFill>
            <a:srgbClr val="DCEAF7"/>
          </a:solidFill>
          <a:ln>
            <a:solidFill>
              <a:srgbClr val="57A1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ATMOSHERE</a:t>
            </a:r>
          </a:p>
        </p:txBody>
      </p:sp>
      <p:sp>
        <p:nvSpPr>
          <p:cNvPr id="198" name="Parallélogramme 197">
            <a:extLst>
              <a:ext uri="{FF2B5EF4-FFF2-40B4-BE49-F238E27FC236}">
                <a16:creationId xmlns:a16="http://schemas.microsoft.com/office/drawing/2014/main" id="{F36C3DF4-013A-5457-8100-C69A9D986113}"/>
              </a:ext>
            </a:extLst>
          </p:cNvPr>
          <p:cNvSpPr/>
          <p:nvPr/>
        </p:nvSpPr>
        <p:spPr>
          <a:xfrm>
            <a:off x="-15315" y="3793948"/>
            <a:ext cx="13468164" cy="1495891"/>
          </a:xfrm>
          <a:prstGeom prst="parallelogram">
            <a:avLst>
              <a:gd name="adj" fmla="val 88407"/>
            </a:avLst>
          </a:prstGeom>
          <a:solidFill>
            <a:srgbClr val="FFB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Plante avec racines avec un remplissage uni">
            <a:extLst>
              <a:ext uri="{FF2B5EF4-FFF2-40B4-BE49-F238E27FC236}">
                <a16:creationId xmlns:a16="http://schemas.microsoft.com/office/drawing/2014/main" id="{097A26FA-6BDE-C542-42EB-2AFF8F16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553" y="5270361"/>
            <a:ext cx="533070" cy="533070"/>
          </a:xfrm>
          <a:prstGeom prst="rect">
            <a:avLst/>
          </a:prstGeom>
        </p:spPr>
      </p:pic>
      <p:pic>
        <p:nvPicPr>
          <p:cNvPr id="7" name="Graphique 6" descr="Arbre avec racines avec un remplissage uni">
            <a:extLst>
              <a:ext uri="{FF2B5EF4-FFF2-40B4-BE49-F238E27FC236}">
                <a16:creationId xmlns:a16="http://schemas.microsoft.com/office/drawing/2014/main" id="{CDAC78AD-4737-6CA2-250F-F9EE17231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077" y="3808149"/>
            <a:ext cx="1945500" cy="19455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8070F54-DE92-8AE3-1BFE-A02973CCBDE9}"/>
              </a:ext>
            </a:extLst>
          </p:cNvPr>
          <p:cNvSpPr/>
          <p:nvPr/>
        </p:nvSpPr>
        <p:spPr>
          <a:xfrm>
            <a:off x="-3112" y="5569130"/>
            <a:ext cx="12192000" cy="13181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SOUS SOL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ECE1A9-5480-D73D-BA04-E066EC2E780F}"/>
              </a:ext>
            </a:extLst>
          </p:cNvPr>
          <p:cNvSpPr/>
          <p:nvPr/>
        </p:nvSpPr>
        <p:spPr>
          <a:xfrm>
            <a:off x="-9540" y="5286211"/>
            <a:ext cx="12188888" cy="295178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SOL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FACB6A0-65A4-E581-89C3-E2B3D15BF750}"/>
              </a:ext>
            </a:extLst>
          </p:cNvPr>
          <p:cNvSpPr txBox="1"/>
          <p:nvPr/>
        </p:nvSpPr>
        <p:spPr>
          <a:xfrm>
            <a:off x="3176169" y="4751460"/>
            <a:ext cx="151687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matières premières, des composants et des emballages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08FF5B5-8A38-FCBD-EDC3-0A2FB66751EB}"/>
              </a:ext>
            </a:extLst>
          </p:cNvPr>
          <p:cNvSpPr txBox="1"/>
          <p:nvPr/>
        </p:nvSpPr>
        <p:spPr>
          <a:xfrm>
            <a:off x="4897554" y="4797049"/>
            <a:ext cx="907312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Transports des composants et des emballages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79D8D64-A481-7F3C-190C-9DE731E2ACD0}"/>
              </a:ext>
            </a:extLst>
          </p:cNvPr>
          <p:cNvSpPr txBox="1"/>
          <p:nvPr/>
        </p:nvSpPr>
        <p:spPr>
          <a:xfrm>
            <a:off x="6035917" y="4748831"/>
            <a:ext cx="14833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menuiseries et préparation de leur transport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E6AD865-E19A-210C-6589-9FA887BC6BB9}"/>
              </a:ext>
            </a:extLst>
          </p:cNvPr>
          <p:cNvSpPr txBox="1"/>
          <p:nvPr/>
        </p:nvSpPr>
        <p:spPr>
          <a:xfrm>
            <a:off x="7669208" y="4776435"/>
            <a:ext cx="98704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 des menuiseries</a:t>
            </a:r>
          </a:p>
          <a:p>
            <a:pPr algn="ctr"/>
            <a:endParaRPr lang="fr-FR" sz="9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F60D756-1BD0-C9A0-1D7C-0F4D9B5427C9}"/>
              </a:ext>
            </a:extLst>
          </p:cNvPr>
          <p:cNvSpPr txBox="1"/>
          <p:nvPr/>
        </p:nvSpPr>
        <p:spPr>
          <a:xfrm>
            <a:off x="8806177" y="4792707"/>
            <a:ext cx="73942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Installation des menuiseries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E9508F4-DAB1-9EBA-7B90-4BD6C6A53372}"/>
              </a:ext>
            </a:extLst>
          </p:cNvPr>
          <p:cNvSpPr txBox="1"/>
          <p:nvPr/>
        </p:nvSpPr>
        <p:spPr>
          <a:xfrm>
            <a:off x="9689960" y="4768549"/>
            <a:ext cx="5968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Utilisation</a:t>
            </a:r>
          </a:p>
          <a:p>
            <a:pPr algn="ctr"/>
            <a:endParaRPr lang="fr-FR" sz="900" dirty="0"/>
          </a:p>
          <a:p>
            <a:pPr algn="ctr"/>
            <a:endParaRPr lang="fr-FR" sz="9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44E8DEF-0DE1-6787-27A2-A14A6EA7186D}"/>
              </a:ext>
            </a:extLst>
          </p:cNvPr>
          <p:cNvSpPr txBox="1"/>
          <p:nvPr/>
        </p:nvSpPr>
        <p:spPr>
          <a:xfrm>
            <a:off x="10457215" y="4800951"/>
            <a:ext cx="739427" cy="34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Fin de vie</a:t>
            </a:r>
          </a:p>
          <a:p>
            <a:pPr algn="ctr"/>
            <a:endParaRPr lang="fr-FR" sz="9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6D16770-9C9C-DC93-A4C3-BB83D5682CCD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693048" y="4995561"/>
            <a:ext cx="204506" cy="45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3A6975B0-8F4F-FC47-8E5C-4912CF3AB100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804866" y="4992932"/>
            <a:ext cx="231051" cy="48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7B91CCD-28B1-EC89-B996-7B178408B4CD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519286" y="4992932"/>
            <a:ext cx="149922" cy="27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" name="Graphique 130" descr="Plante avec racines avec un remplissage uni">
            <a:extLst>
              <a:ext uri="{FF2B5EF4-FFF2-40B4-BE49-F238E27FC236}">
                <a16:creationId xmlns:a16="http://schemas.microsoft.com/office/drawing/2014/main" id="{232B105C-C2A9-37B9-D582-896F041A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2955" y="4897025"/>
            <a:ext cx="541172" cy="541172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A1BC4DB-23D4-6D98-85F8-66A1A823D3C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656255" y="5020536"/>
            <a:ext cx="149922" cy="16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4A91764-AB56-457B-3235-58B64F3C2878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545604" y="5012650"/>
            <a:ext cx="144356" cy="24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F5C3F2C6-DABB-137A-5E9F-1158821D7675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10286829" y="4975802"/>
            <a:ext cx="170386" cy="3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2D8EED8-11A7-72B9-5512-5AE255D9B091}"/>
              </a:ext>
            </a:extLst>
          </p:cNvPr>
          <p:cNvGrpSpPr/>
          <p:nvPr/>
        </p:nvGrpSpPr>
        <p:grpSpPr>
          <a:xfrm>
            <a:off x="198706" y="42551"/>
            <a:ext cx="5400674" cy="276999"/>
            <a:chOff x="266701" y="155733"/>
            <a:chExt cx="5400674" cy="276999"/>
          </a:xfrm>
        </p:grpSpPr>
        <p:sp>
          <p:nvSpPr>
            <p:cNvPr id="109" name="Flèche : droite 108">
              <a:extLst>
                <a:ext uri="{FF2B5EF4-FFF2-40B4-BE49-F238E27FC236}">
                  <a16:creationId xmlns:a16="http://schemas.microsoft.com/office/drawing/2014/main" id="{75D26118-CCD9-B747-CAE4-E4D54990EFDB}"/>
                </a:ext>
              </a:extLst>
            </p:cNvPr>
            <p:cNvSpPr/>
            <p:nvPr/>
          </p:nvSpPr>
          <p:spPr>
            <a:xfrm>
              <a:off x="266701" y="171450"/>
              <a:ext cx="209034" cy="2263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2AF2A748-1C75-4F6B-3F82-B3CCC1D0ED3E}"/>
                </a:ext>
              </a:extLst>
            </p:cNvPr>
            <p:cNvSpPr txBox="1"/>
            <p:nvPr/>
          </p:nvSpPr>
          <p:spPr>
            <a:xfrm>
              <a:off x="462961" y="155733"/>
              <a:ext cx="5204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Consommation de ressources matérielles non renouvelables ou d’énergies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019F9A1-2EFC-8CE2-8E2B-89CAC9580339}"/>
              </a:ext>
            </a:extLst>
          </p:cNvPr>
          <p:cNvSpPr/>
          <p:nvPr/>
        </p:nvSpPr>
        <p:spPr>
          <a:xfrm>
            <a:off x="251094" y="5520534"/>
            <a:ext cx="10845437" cy="232154"/>
          </a:xfrm>
          <a:prstGeom prst="rect">
            <a:avLst/>
          </a:prstGeom>
          <a:solidFill>
            <a:srgbClr val="61C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EAU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1EBD0D8-5060-4131-4814-E7CA88DE185F}"/>
              </a:ext>
            </a:extLst>
          </p:cNvPr>
          <p:cNvSpPr/>
          <p:nvPr/>
        </p:nvSpPr>
        <p:spPr>
          <a:xfrm>
            <a:off x="238125" y="6132521"/>
            <a:ext cx="10858406" cy="228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GAZ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A8EF6C-9371-E65B-A006-90B8A4477EC9}"/>
              </a:ext>
            </a:extLst>
          </p:cNvPr>
          <p:cNvSpPr/>
          <p:nvPr/>
        </p:nvSpPr>
        <p:spPr>
          <a:xfrm>
            <a:off x="135358" y="6423694"/>
            <a:ext cx="10954610" cy="24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PETROLE</a:t>
            </a:r>
          </a:p>
        </p:txBody>
      </p:sp>
      <p:pic>
        <p:nvPicPr>
          <p:cNvPr id="132" name="Graphique 131" descr="Plante avec racines avec un remplissage uni">
            <a:extLst>
              <a:ext uri="{FF2B5EF4-FFF2-40B4-BE49-F238E27FC236}">
                <a16:creationId xmlns:a16="http://schemas.microsoft.com/office/drawing/2014/main" id="{16A1DB61-C69B-8520-B067-108EE40FF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3559" y="4854268"/>
            <a:ext cx="541172" cy="541172"/>
          </a:xfrm>
          <a:prstGeom prst="rect">
            <a:avLst/>
          </a:prstGeom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05EBF5DF-F57D-8EEA-FCED-835981CB6DF0}"/>
              </a:ext>
            </a:extLst>
          </p:cNvPr>
          <p:cNvSpPr txBox="1"/>
          <p:nvPr/>
        </p:nvSpPr>
        <p:spPr>
          <a:xfrm>
            <a:off x="3587" y="4655172"/>
            <a:ext cx="1293513" cy="626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Production</a:t>
            </a:r>
          </a:p>
          <a:p>
            <a:pPr algn="ctr"/>
            <a:r>
              <a:rPr lang="fr-FR" sz="900" dirty="0"/>
              <a:t>et distribution d’énergies</a:t>
            </a:r>
          </a:p>
          <a:p>
            <a:pPr algn="ctr"/>
            <a:endParaRPr lang="fr-FR" sz="9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580AA-4950-5C3F-0860-40F911500986}"/>
              </a:ext>
            </a:extLst>
          </p:cNvPr>
          <p:cNvSpPr/>
          <p:nvPr/>
        </p:nvSpPr>
        <p:spPr>
          <a:xfrm>
            <a:off x="229984" y="5825101"/>
            <a:ext cx="10885335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MINERAI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349C914-B1A9-0EB1-752C-6DCB7AEA21B4}"/>
              </a:ext>
            </a:extLst>
          </p:cNvPr>
          <p:cNvGrpSpPr/>
          <p:nvPr/>
        </p:nvGrpSpPr>
        <p:grpSpPr>
          <a:xfrm>
            <a:off x="1049387" y="4705748"/>
            <a:ext cx="2114831" cy="318734"/>
            <a:chOff x="1049387" y="4705748"/>
            <a:chExt cx="2114831" cy="318734"/>
          </a:xfrm>
        </p:grpSpPr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85B0AB0-E950-2E44-DE6B-5DCB11805997}"/>
                </a:ext>
              </a:extLst>
            </p:cNvPr>
            <p:cNvSpPr/>
            <p:nvPr/>
          </p:nvSpPr>
          <p:spPr>
            <a:xfrm rot="16200000">
              <a:off x="2718759" y="4579023"/>
              <a:ext cx="278001" cy="612917"/>
            </a:xfrm>
            <a:prstGeom prst="downArrow">
              <a:avLst/>
            </a:prstGeom>
            <a:solidFill>
              <a:srgbClr val="3B7D2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Flèche : bas 149">
              <a:extLst>
                <a:ext uri="{FF2B5EF4-FFF2-40B4-BE49-F238E27FC236}">
                  <a16:creationId xmlns:a16="http://schemas.microsoft.com/office/drawing/2014/main" id="{1D19A701-D5A8-D4AA-9E1A-0664E01A14CE}"/>
                </a:ext>
              </a:extLst>
            </p:cNvPr>
            <p:cNvSpPr/>
            <p:nvPr/>
          </p:nvSpPr>
          <p:spPr>
            <a:xfrm rot="5400000">
              <a:off x="1216845" y="4538290"/>
              <a:ext cx="278001" cy="612917"/>
            </a:xfrm>
            <a:prstGeom prst="downArrow">
              <a:avLst/>
            </a:prstGeom>
            <a:solidFill>
              <a:srgbClr val="3B7D2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32704F9-5014-BD48-735B-C2FD4F7684C1}"/>
              </a:ext>
            </a:extLst>
          </p:cNvPr>
          <p:cNvGrpSpPr/>
          <p:nvPr/>
        </p:nvGrpSpPr>
        <p:grpSpPr>
          <a:xfrm>
            <a:off x="222722" y="482473"/>
            <a:ext cx="1709132" cy="276999"/>
            <a:chOff x="222722" y="482473"/>
            <a:chExt cx="1709132" cy="276999"/>
          </a:xfrm>
        </p:grpSpPr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057F1358-6D3F-0C56-E05D-91647BA09FC1}"/>
                </a:ext>
              </a:extLst>
            </p:cNvPr>
            <p:cNvSpPr txBox="1"/>
            <p:nvPr/>
          </p:nvSpPr>
          <p:spPr>
            <a:xfrm>
              <a:off x="460135" y="482473"/>
              <a:ext cx="147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Rejet dans le sol</a:t>
              </a:r>
            </a:p>
          </p:txBody>
        </p:sp>
        <p:sp>
          <p:nvSpPr>
            <p:cNvPr id="97" name="Triangle isocèle 96">
              <a:extLst>
                <a:ext uri="{FF2B5EF4-FFF2-40B4-BE49-F238E27FC236}">
                  <a16:creationId xmlns:a16="http://schemas.microsoft.com/office/drawing/2014/main" id="{4684EFCB-BF1E-DDE5-841F-D4252AE7E52A}"/>
                </a:ext>
              </a:extLst>
            </p:cNvPr>
            <p:cNvSpPr/>
            <p:nvPr/>
          </p:nvSpPr>
          <p:spPr>
            <a:xfrm rot="10800000">
              <a:off x="222722" y="563803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4" name="Graphique 143" descr="Fleurs de cerisier contour">
            <a:extLst>
              <a:ext uri="{FF2B5EF4-FFF2-40B4-BE49-F238E27FC236}">
                <a16:creationId xmlns:a16="http://schemas.microsoft.com/office/drawing/2014/main" id="{F14A4E1B-33FD-81C6-D6EF-C391FA9222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109096">
            <a:off x="1630992" y="4950564"/>
            <a:ext cx="360000" cy="360000"/>
          </a:xfrm>
          <a:prstGeom prst="rect">
            <a:avLst/>
          </a:prstGeom>
        </p:spPr>
      </p:pic>
      <p:pic>
        <p:nvPicPr>
          <p:cNvPr id="148" name="Graphique 147" descr="Abeille avec un remplissage uni">
            <a:extLst>
              <a:ext uri="{FF2B5EF4-FFF2-40B4-BE49-F238E27FC236}">
                <a16:creationId xmlns:a16="http://schemas.microsoft.com/office/drawing/2014/main" id="{3A2BB7BF-6818-5679-FCE3-972503CF1E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5327" y="4859170"/>
            <a:ext cx="236343" cy="236343"/>
          </a:xfrm>
          <a:prstGeom prst="rect">
            <a:avLst/>
          </a:prstGeom>
        </p:spPr>
      </p:pic>
      <p:pic>
        <p:nvPicPr>
          <p:cNvPr id="149" name="Graphique 148" descr="Moineau avec un remplissage uni">
            <a:extLst>
              <a:ext uri="{FF2B5EF4-FFF2-40B4-BE49-F238E27FC236}">
                <a16:creationId xmlns:a16="http://schemas.microsoft.com/office/drawing/2014/main" id="{437FA66A-CCB0-4734-01C0-EEE52059A1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8827" y="3943099"/>
            <a:ext cx="432000" cy="432000"/>
          </a:xfrm>
          <a:prstGeom prst="rect">
            <a:avLst/>
          </a:prstGeom>
        </p:spPr>
      </p:pic>
      <p:pic>
        <p:nvPicPr>
          <p:cNvPr id="157" name="Graphique 156" descr="Criquet avec un remplissage uni">
            <a:extLst>
              <a:ext uri="{FF2B5EF4-FFF2-40B4-BE49-F238E27FC236}">
                <a16:creationId xmlns:a16="http://schemas.microsoft.com/office/drawing/2014/main" id="{A3C761B0-BB79-1E91-8E4C-274F400AC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83043" y="5139830"/>
            <a:ext cx="216000" cy="216000"/>
          </a:xfrm>
          <a:prstGeom prst="rect">
            <a:avLst/>
          </a:prstGeom>
        </p:spPr>
      </p:pic>
      <p:pic>
        <p:nvPicPr>
          <p:cNvPr id="158" name="Graphique 157" descr="Ver avec un remplissage uni">
            <a:extLst>
              <a:ext uri="{FF2B5EF4-FFF2-40B4-BE49-F238E27FC236}">
                <a16:creationId xmlns:a16="http://schemas.microsoft.com/office/drawing/2014/main" id="{A2755163-C329-362A-0FA3-F6EE1D9406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1854" y="5284255"/>
            <a:ext cx="206493" cy="206493"/>
          </a:xfrm>
          <a:prstGeom prst="rect">
            <a:avLst/>
          </a:prstGeom>
        </p:spPr>
      </p:pic>
      <p:pic>
        <p:nvPicPr>
          <p:cNvPr id="160" name="Graphique 159" descr="Lapin avec un remplissage uni">
            <a:extLst>
              <a:ext uri="{FF2B5EF4-FFF2-40B4-BE49-F238E27FC236}">
                <a16:creationId xmlns:a16="http://schemas.microsoft.com/office/drawing/2014/main" id="{31289F05-F6FE-3DFF-A946-A527312ABB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7843" y="5018137"/>
            <a:ext cx="309359" cy="309359"/>
          </a:xfrm>
          <a:prstGeom prst="rect">
            <a:avLst/>
          </a:prstGeom>
        </p:spPr>
      </p:pic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DB6517A-A8D3-525B-AF42-5FD85E8DD6E4}"/>
              </a:ext>
            </a:extLst>
          </p:cNvPr>
          <p:cNvGrpSpPr/>
          <p:nvPr/>
        </p:nvGrpSpPr>
        <p:grpSpPr>
          <a:xfrm>
            <a:off x="6787365" y="3711063"/>
            <a:ext cx="1359766" cy="914400"/>
            <a:chOff x="1121996" y="2503269"/>
            <a:chExt cx="1359766" cy="914400"/>
          </a:xfrm>
        </p:grpSpPr>
        <p:pic>
          <p:nvPicPr>
            <p:cNvPr id="201" name="Graphique 200" descr="Maison avec un remplissage uni">
              <a:extLst>
                <a:ext uri="{FF2B5EF4-FFF2-40B4-BE49-F238E27FC236}">
                  <a16:creationId xmlns:a16="http://schemas.microsoft.com/office/drawing/2014/main" id="{B8CEF466-4637-5272-A344-8B1FD94B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69718" y="3029958"/>
              <a:ext cx="266416" cy="266416"/>
            </a:xfrm>
            <a:prstGeom prst="rect">
              <a:avLst/>
            </a:prstGeom>
          </p:spPr>
        </p:pic>
        <p:pic>
          <p:nvPicPr>
            <p:cNvPr id="202" name="Graphique 201" descr="Ville avec un remplissage uni">
              <a:extLst>
                <a:ext uri="{FF2B5EF4-FFF2-40B4-BE49-F238E27FC236}">
                  <a16:creationId xmlns:a16="http://schemas.microsoft.com/office/drawing/2014/main" id="{1DBEF7C8-C698-B015-0B05-497CCE72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567362" y="2503269"/>
              <a:ext cx="914400" cy="914400"/>
            </a:xfrm>
            <a:prstGeom prst="rect">
              <a:avLst/>
            </a:prstGeom>
          </p:spPr>
        </p:pic>
        <p:pic>
          <p:nvPicPr>
            <p:cNvPr id="203" name="Graphique 202" descr="Maison avec un remplissage uni">
              <a:extLst>
                <a:ext uri="{FF2B5EF4-FFF2-40B4-BE49-F238E27FC236}">
                  <a16:creationId xmlns:a16="http://schemas.microsoft.com/office/drawing/2014/main" id="{A490DD99-5D52-2C19-D50A-C1D60C322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21996" y="3029958"/>
              <a:ext cx="266416" cy="266416"/>
            </a:xfrm>
            <a:prstGeom prst="rect">
              <a:avLst/>
            </a:prstGeom>
          </p:spPr>
        </p:pic>
      </p:grpSp>
      <p:sp>
        <p:nvSpPr>
          <p:cNvPr id="204" name="Triangle isocèle 203">
            <a:extLst>
              <a:ext uri="{FF2B5EF4-FFF2-40B4-BE49-F238E27FC236}">
                <a16:creationId xmlns:a16="http://schemas.microsoft.com/office/drawing/2014/main" id="{C1ED186C-0A77-5B67-B8FE-4298BD7D512C}"/>
              </a:ext>
            </a:extLst>
          </p:cNvPr>
          <p:cNvSpPr/>
          <p:nvPr/>
        </p:nvSpPr>
        <p:spPr>
          <a:xfrm>
            <a:off x="6951293" y="4569835"/>
            <a:ext cx="209034" cy="1112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F97A86F-ABCA-1646-FDB5-A39250E4CD29}"/>
              </a:ext>
            </a:extLst>
          </p:cNvPr>
          <p:cNvSpPr/>
          <p:nvPr/>
        </p:nvSpPr>
        <p:spPr>
          <a:xfrm>
            <a:off x="133350" y="2541953"/>
            <a:ext cx="11702269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MATIERES PREMIERES ISSUES SU RECYCLAGE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854CF39-4365-9802-9FF6-58FEE0687F66}"/>
              </a:ext>
            </a:extLst>
          </p:cNvPr>
          <p:cNvSpPr/>
          <p:nvPr/>
        </p:nvSpPr>
        <p:spPr>
          <a:xfrm>
            <a:off x="133351" y="2209274"/>
            <a:ext cx="11685290" cy="232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RE-EMPLOI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458B5C4-6BB0-0937-B780-76F16245723B}"/>
              </a:ext>
            </a:extLst>
          </p:cNvPr>
          <p:cNvGrpSpPr/>
          <p:nvPr/>
        </p:nvGrpSpPr>
        <p:grpSpPr>
          <a:xfrm>
            <a:off x="343918" y="2917189"/>
            <a:ext cx="11504165" cy="745176"/>
            <a:chOff x="343918" y="2917189"/>
            <a:chExt cx="11504165" cy="74517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C0D6506-C282-7A3B-FE30-7FD2AB57BD46}"/>
                </a:ext>
              </a:extLst>
            </p:cNvPr>
            <p:cNvSpPr/>
            <p:nvPr/>
          </p:nvSpPr>
          <p:spPr>
            <a:xfrm>
              <a:off x="940490" y="2920330"/>
              <a:ext cx="10907593" cy="232154"/>
            </a:xfrm>
            <a:prstGeom prst="rect">
              <a:avLst/>
            </a:prstGeom>
            <a:solidFill>
              <a:srgbClr val="44B6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b="1" dirty="0"/>
                <a:t>ENERGIE RENOUVELABLE</a:t>
              </a:r>
            </a:p>
          </p:txBody>
        </p:sp>
        <p:sp>
          <p:nvSpPr>
            <p:cNvPr id="218" name="Forme en L 217">
              <a:extLst>
                <a:ext uri="{FF2B5EF4-FFF2-40B4-BE49-F238E27FC236}">
                  <a16:creationId xmlns:a16="http://schemas.microsoft.com/office/drawing/2014/main" id="{6C8AF6A7-BE41-7BB1-FC28-676707208C88}"/>
                </a:ext>
              </a:extLst>
            </p:cNvPr>
            <p:cNvSpPr/>
            <p:nvPr/>
          </p:nvSpPr>
          <p:spPr>
            <a:xfrm flipV="1">
              <a:off x="343918" y="2917189"/>
              <a:ext cx="601898" cy="745176"/>
            </a:xfrm>
            <a:prstGeom prst="corner">
              <a:avLst>
                <a:gd name="adj1" fmla="val 39978"/>
                <a:gd name="adj2" fmla="val 37895"/>
              </a:avLst>
            </a:prstGeom>
            <a:solidFill>
              <a:srgbClr val="44B6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52FFA5AA-1085-0D04-C178-BC182765C71F}"/>
              </a:ext>
            </a:extLst>
          </p:cNvPr>
          <p:cNvGrpSpPr/>
          <p:nvPr/>
        </p:nvGrpSpPr>
        <p:grpSpPr>
          <a:xfrm>
            <a:off x="338077" y="3722156"/>
            <a:ext cx="554451" cy="903556"/>
            <a:chOff x="628971" y="4133329"/>
            <a:chExt cx="712588" cy="1262529"/>
          </a:xfrm>
        </p:grpSpPr>
        <p:pic>
          <p:nvPicPr>
            <p:cNvPr id="220" name="Graphique 219" descr="Carburant avec un remplissage uni">
              <a:extLst>
                <a:ext uri="{FF2B5EF4-FFF2-40B4-BE49-F238E27FC236}">
                  <a16:creationId xmlns:a16="http://schemas.microsoft.com/office/drawing/2014/main" id="{08A684D0-1980-22BD-E7FC-2E3BC0F02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45559" y="4567443"/>
              <a:ext cx="396000" cy="396000"/>
            </a:xfrm>
            <a:prstGeom prst="rect">
              <a:avLst/>
            </a:prstGeom>
          </p:spPr>
        </p:pic>
        <p:pic>
          <p:nvPicPr>
            <p:cNvPr id="221" name="Graphique 220" descr="Éclair avec un remplissage uni">
              <a:extLst>
                <a:ext uri="{FF2B5EF4-FFF2-40B4-BE49-F238E27FC236}">
                  <a16:creationId xmlns:a16="http://schemas.microsoft.com/office/drawing/2014/main" id="{ACFBF46F-032A-1FBD-8D4A-B4DA65339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91458" y="4133329"/>
              <a:ext cx="396000" cy="396000"/>
            </a:xfrm>
            <a:prstGeom prst="rect">
              <a:avLst/>
            </a:prstGeom>
          </p:spPr>
        </p:pic>
        <p:pic>
          <p:nvPicPr>
            <p:cNvPr id="222" name="Image 221">
              <a:extLst>
                <a:ext uri="{FF2B5EF4-FFF2-40B4-BE49-F238E27FC236}">
                  <a16:creationId xmlns:a16="http://schemas.microsoft.com/office/drawing/2014/main" id="{A07B6649-8A63-DF9E-9C3F-C618A51D8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11815" y="5035858"/>
              <a:ext cx="265265" cy="360000"/>
            </a:xfrm>
            <a:prstGeom prst="rect">
              <a:avLst/>
            </a:prstGeom>
          </p:spPr>
        </p:pic>
        <p:pic>
          <p:nvPicPr>
            <p:cNvPr id="223" name="Image 222">
              <a:extLst>
                <a:ext uri="{FF2B5EF4-FFF2-40B4-BE49-F238E27FC236}">
                  <a16:creationId xmlns:a16="http://schemas.microsoft.com/office/drawing/2014/main" id="{D1FD8169-3FA5-AABD-299C-59B20E42931D}"/>
                </a:ext>
              </a:extLst>
            </p:cNvPr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36971" y="5042284"/>
              <a:ext cx="180000" cy="324000"/>
            </a:xfrm>
            <a:prstGeom prst="rect">
              <a:avLst/>
            </a:prstGeom>
          </p:spPr>
        </p:pic>
        <p:pic>
          <p:nvPicPr>
            <p:cNvPr id="224" name="Graphique 223" descr="Éclair avec un remplissage uni">
              <a:extLst>
                <a:ext uri="{FF2B5EF4-FFF2-40B4-BE49-F238E27FC236}">
                  <a16:creationId xmlns:a16="http://schemas.microsoft.com/office/drawing/2014/main" id="{8190AC46-1E3D-B37E-DCC9-5E8198A8B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29718" y="4169329"/>
              <a:ext cx="396000" cy="396000"/>
            </a:xfrm>
            <a:prstGeom prst="rect">
              <a:avLst/>
            </a:prstGeom>
          </p:spPr>
        </p:pic>
        <p:pic>
          <p:nvPicPr>
            <p:cNvPr id="225" name="Graphique 224" descr="Carburant avec un remplissage uni">
              <a:extLst>
                <a:ext uri="{FF2B5EF4-FFF2-40B4-BE49-F238E27FC236}">
                  <a16:creationId xmlns:a16="http://schemas.microsoft.com/office/drawing/2014/main" id="{FB384EBE-43E6-3385-6973-47252CF5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28971" y="4565329"/>
              <a:ext cx="396000" cy="396000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E86F091-5B1A-0B21-5138-504D760495CF}"/>
              </a:ext>
            </a:extLst>
          </p:cNvPr>
          <p:cNvGrpSpPr/>
          <p:nvPr/>
        </p:nvGrpSpPr>
        <p:grpSpPr>
          <a:xfrm>
            <a:off x="632840" y="3300624"/>
            <a:ext cx="11237082" cy="427683"/>
            <a:chOff x="632840" y="3300624"/>
            <a:chExt cx="11237082" cy="42768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7BE1235-60B3-B2DB-E8F6-B80E25E595B3}"/>
                </a:ext>
              </a:extLst>
            </p:cNvPr>
            <p:cNvSpPr/>
            <p:nvPr/>
          </p:nvSpPr>
          <p:spPr>
            <a:xfrm>
              <a:off x="962329" y="3301071"/>
              <a:ext cx="10907593" cy="232154"/>
            </a:xfrm>
            <a:prstGeom prst="rect">
              <a:avLst/>
            </a:prstGeom>
            <a:solidFill>
              <a:srgbClr val="4F71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b="1" dirty="0"/>
                <a:t>ENERGIE FOSSILE</a:t>
              </a:r>
            </a:p>
          </p:txBody>
        </p:sp>
        <p:sp>
          <p:nvSpPr>
            <p:cNvPr id="226" name="Forme en L 225">
              <a:extLst>
                <a:ext uri="{FF2B5EF4-FFF2-40B4-BE49-F238E27FC236}">
                  <a16:creationId xmlns:a16="http://schemas.microsoft.com/office/drawing/2014/main" id="{5B584313-DC5B-A891-1F60-C9A2F8317F6B}"/>
                </a:ext>
              </a:extLst>
            </p:cNvPr>
            <p:cNvSpPr/>
            <p:nvPr/>
          </p:nvSpPr>
          <p:spPr>
            <a:xfrm flipV="1">
              <a:off x="632840" y="3300624"/>
              <a:ext cx="329489" cy="427683"/>
            </a:xfrm>
            <a:prstGeom prst="corner">
              <a:avLst>
                <a:gd name="adj1" fmla="val 69190"/>
                <a:gd name="adj2" fmla="val 58344"/>
              </a:avLst>
            </a:prstGeom>
            <a:solidFill>
              <a:srgbClr val="4F71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70066E0-BC6B-5D37-14F5-5B613470F8F5}"/>
              </a:ext>
            </a:extLst>
          </p:cNvPr>
          <p:cNvGrpSpPr/>
          <p:nvPr/>
        </p:nvGrpSpPr>
        <p:grpSpPr>
          <a:xfrm>
            <a:off x="384712" y="5340794"/>
            <a:ext cx="10429655" cy="138571"/>
            <a:chOff x="384712" y="5340794"/>
            <a:chExt cx="10429655" cy="138571"/>
          </a:xfrm>
        </p:grpSpPr>
        <p:sp>
          <p:nvSpPr>
            <p:cNvPr id="100" name="Triangle isocèle 99">
              <a:extLst>
                <a:ext uri="{FF2B5EF4-FFF2-40B4-BE49-F238E27FC236}">
                  <a16:creationId xmlns:a16="http://schemas.microsoft.com/office/drawing/2014/main" id="{A52A37CD-AB8C-1184-2165-F9088D7C534E}"/>
                </a:ext>
              </a:extLst>
            </p:cNvPr>
            <p:cNvSpPr/>
            <p:nvPr/>
          </p:nvSpPr>
          <p:spPr>
            <a:xfrm rot="10800000">
              <a:off x="3822925" y="5361472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riangle isocèle 106">
              <a:extLst>
                <a:ext uri="{FF2B5EF4-FFF2-40B4-BE49-F238E27FC236}">
                  <a16:creationId xmlns:a16="http://schemas.microsoft.com/office/drawing/2014/main" id="{F248964C-4942-E388-281A-931C4BEE14EE}"/>
                </a:ext>
              </a:extLst>
            </p:cNvPr>
            <p:cNvSpPr/>
            <p:nvPr/>
          </p:nvSpPr>
          <p:spPr>
            <a:xfrm rot="10800000">
              <a:off x="6614251" y="5350355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Triangle isocèle 169">
              <a:extLst>
                <a:ext uri="{FF2B5EF4-FFF2-40B4-BE49-F238E27FC236}">
                  <a16:creationId xmlns:a16="http://schemas.microsoft.com/office/drawing/2014/main" id="{0114B6C6-5F9A-14BC-A6F0-6EFC23C5413D}"/>
                </a:ext>
              </a:extLst>
            </p:cNvPr>
            <p:cNvSpPr/>
            <p:nvPr/>
          </p:nvSpPr>
          <p:spPr>
            <a:xfrm rot="10800000">
              <a:off x="384712" y="5340794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Triangle isocèle 196">
              <a:extLst>
                <a:ext uri="{FF2B5EF4-FFF2-40B4-BE49-F238E27FC236}">
                  <a16:creationId xmlns:a16="http://schemas.microsoft.com/office/drawing/2014/main" id="{937DC50C-36CA-DD32-3182-2F2C7E65EEFC}"/>
                </a:ext>
              </a:extLst>
            </p:cNvPr>
            <p:cNvSpPr/>
            <p:nvPr/>
          </p:nvSpPr>
          <p:spPr>
            <a:xfrm rot="10800000">
              <a:off x="9301059" y="5368108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Triangle isocèle 226">
              <a:extLst>
                <a:ext uri="{FF2B5EF4-FFF2-40B4-BE49-F238E27FC236}">
                  <a16:creationId xmlns:a16="http://schemas.microsoft.com/office/drawing/2014/main" id="{161095A1-C92B-F969-D9EB-15023811376F}"/>
                </a:ext>
              </a:extLst>
            </p:cNvPr>
            <p:cNvSpPr/>
            <p:nvPr/>
          </p:nvSpPr>
          <p:spPr>
            <a:xfrm rot="10800000">
              <a:off x="10605333" y="5359304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AF687AA-2671-9DA6-93AB-AEC1FA4C2206}"/>
              </a:ext>
            </a:extLst>
          </p:cNvPr>
          <p:cNvGrpSpPr/>
          <p:nvPr/>
        </p:nvGrpSpPr>
        <p:grpSpPr>
          <a:xfrm>
            <a:off x="404866" y="5568169"/>
            <a:ext cx="10304984" cy="124477"/>
            <a:chOff x="404866" y="5568169"/>
            <a:chExt cx="10304984" cy="124477"/>
          </a:xfrm>
        </p:grpSpPr>
        <p:sp>
          <p:nvSpPr>
            <p:cNvPr id="101" name="Triangle isocèle 100">
              <a:extLst>
                <a:ext uri="{FF2B5EF4-FFF2-40B4-BE49-F238E27FC236}">
                  <a16:creationId xmlns:a16="http://schemas.microsoft.com/office/drawing/2014/main" id="{D928DD5F-144F-4DC9-9A2D-E1DC97A9D591}"/>
                </a:ext>
              </a:extLst>
            </p:cNvPr>
            <p:cNvSpPr/>
            <p:nvPr/>
          </p:nvSpPr>
          <p:spPr>
            <a:xfrm rot="10800000">
              <a:off x="4073044" y="5581389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Triangle isocèle 107">
              <a:extLst>
                <a:ext uri="{FF2B5EF4-FFF2-40B4-BE49-F238E27FC236}">
                  <a16:creationId xmlns:a16="http://schemas.microsoft.com/office/drawing/2014/main" id="{E0187A00-49AB-BDAB-0670-05E1D8720860}"/>
                </a:ext>
              </a:extLst>
            </p:cNvPr>
            <p:cNvSpPr/>
            <p:nvPr/>
          </p:nvSpPr>
          <p:spPr>
            <a:xfrm rot="10800000">
              <a:off x="6864370" y="5570272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Triangle isocèle 170">
              <a:extLst>
                <a:ext uri="{FF2B5EF4-FFF2-40B4-BE49-F238E27FC236}">
                  <a16:creationId xmlns:a16="http://schemas.microsoft.com/office/drawing/2014/main" id="{A6A95918-4A64-AA27-05E6-AF2788D9FAFA}"/>
                </a:ext>
              </a:extLst>
            </p:cNvPr>
            <p:cNvSpPr/>
            <p:nvPr/>
          </p:nvSpPr>
          <p:spPr>
            <a:xfrm rot="10800000">
              <a:off x="404866" y="5570272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Triangle isocèle 227">
              <a:extLst>
                <a:ext uri="{FF2B5EF4-FFF2-40B4-BE49-F238E27FC236}">
                  <a16:creationId xmlns:a16="http://schemas.microsoft.com/office/drawing/2014/main" id="{F07E01CD-A1B8-8403-3C1E-E90FD4629A03}"/>
                </a:ext>
              </a:extLst>
            </p:cNvPr>
            <p:cNvSpPr/>
            <p:nvPr/>
          </p:nvSpPr>
          <p:spPr>
            <a:xfrm rot="10800000">
              <a:off x="10500816" y="5568169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9" name="Flèche : bas 228">
            <a:extLst>
              <a:ext uri="{FF2B5EF4-FFF2-40B4-BE49-F238E27FC236}">
                <a16:creationId xmlns:a16="http://schemas.microsoft.com/office/drawing/2014/main" id="{49384B71-E47E-6CA5-DE3D-AD3C644340BB}"/>
              </a:ext>
            </a:extLst>
          </p:cNvPr>
          <p:cNvSpPr/>
          <p:nvPr/>
        </p:nvSpPr>
        <p:spPr>
          <a:xfrm>
            <a:off x="6736106" y="2303476"/>
            <a:ext cx="72000" cy="2412000"/>
          </a:xfrm>
          <a:prstGeom prst="downArrow">
            <a:avLst/>
          </a:prstGeom>
          <a:solidFill>
            <a:srgbClr val="8ED97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Flèche : bas 229">
            <a:extLst>
              <a:ext uri="{FF2B5EF4-FFF2-40B4-BE49-F238E27FC236}">
                <a16:creationId xmlns:a16="http://schemas.microsoft.com/office/drawing/2014/main" id="{EB56CCEE-AE93-A271-EB03-CEE052654497}"/>
              </a:ext>
            </a:extLst>
          </p:cNvPr>
          <p:cNvSpPr/>
          <p:nvPr/>
        </p:nvSpPr>
        <p:spPr>
          <a:xfrm rot="10800000">
            <a:off x="11093843" y="2352745"/>
            <a:ext cx="72000" cy="2412000"/>
          </a:xfrm>
          <a:prstGeom prst="downArrow">
            <a:avLst/>
          </a:prstGeom>
          <a:solidFill>
            <a:srgbClr val="8ED97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Flèche : bas 231">
            <a:extLst>
              <a:ext uri="{FF2B5EF4-FFF2-40B4-BE49-F238E27FC236}">
                <a16:creationId xmlns:a16="http://schemas.microsoft.com/office/drawing/2014/main" id="{45D516C4-F33C-AC7C-C728-099FDC165498}"/>
              </a:ext>
            </a:extLst>
          </p:cNvPr>
          <p:cNvSpPr/>
          <p:nvPr/>
        </p:nvSpPr>
        <p:spPr>
          <a:xfrm>
            <a:off x="223614" y="2718303"/>
            <a:ext cx="72000" cy="1872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7DA0E08-9E31-33FA-20D2-820CF317F0AA}"/>
              </a:ext>
            </a:extLst>
          </p:cNvPr>
          <p:cNvGrpSpPr/>
          <p:nvPr/>
        </p:nvGrpSpPr>
        <p:grpSpPr>
          <a:xfrm>
            <a:off x="708768" y="5291795"/>
            <a:ext cx="5595759" cy="1353663"/>
            <a:chOff x="708768" y="5291795"/>
            <a:chExt cx="5595759" cy="1353663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AB55507B-6B39-AB5B-8E6D-A62E1FEDDE62}"/>
                </a:ext>
              </a:extLst>
            </p:cNvPr>
            <p:cNvGrpSpPr/>
            <p:nvPr/>
          </p:nvGrpSpPr>
          <p:grpSpPr>
            <a:xfrm>
              <a:off x="708768" y="5303543"/>
              <a:ext cx="2860013" cy="1341915"/>
              <a:chOff x="708768" y="5303543"/>
              <a:chExt cx="2860013" cy="1341915"/>
            </a:xfrm>
          </p:grpSpPr>
          <p:sp>
            <p:nvSpPr>
              <p:cNvPr id="117" name="Flèche : bas 116">
                <a:extLst>
                  <a:ext uri="{FF2B5EF4-FFF2-40B4-BE49-F238E27FC236}">
                    <a16:creationId xmlns:a16="http://schemas.microsoft.com/office/drawing/2014/main" id="{ADC10385-030B-5C6F-6F07-BC84AC64989C}"/>
                  </a:ext>
                </a:extLst>
              </p:cNvPr>
              <p:cNvSpPr/>
              <p:nvPr/>
            </p:nvSpPr>
            <p:spPr>
              <a:xfrm rot="10800000">
                <a:off x="3496781" y="5327357"/>
                <a:ext cx="72000" cy="1318101"/>
              </a:xfrm>
              <a:prstGeom prst="downArrow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lèche : bas 117">
                <a:extLst>
                  <a:ext uri="{FF2B5EF4-FFF2-40B4-BE49-F238E27FC236}">
                    <a16:creationId xmlns:a16="http://schemas.microsoft.com/office/drawing/2014/main" id="{975AD0B9-F8EA-E724-9005-35B4ACFE868E}"/>
                  </a:ext>
                </a:extLst>
              </p:cNvPr>
              <p:cNvSpPr/>
              <p:nvPr/>
            </p:nvSpPr>
            <p:spPr>
              <a:xfrm rot="10800000">
                <a:off x="3224941" y="5304113"/>
                <a:ext cx="72000" cy="420786"/>
              </a:xfrm>
              <a:prstGeom prst="downArrow">
                <a:avLst/>
              </a:prstGeom>
              <a:solidFill>
                <a:srgbClr val="61CBF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Flèche : bas 151">
                <a:extLst>
                  <a:ext uri="{FF2B5EF4-FFF2-40B4-BE49-F238E27FC236}">
                    <a16:creationId xmlns:a16="http://schemas.microsoft.com/office/drawing/2014/main" id="{CC729AF5-7A84-24AA-4AD5-FAF6273C7601}"/>
                  </a:ext>
                </a:extLst>
              </p:cNvPr>
              <p:cNvSpPr/>
              <p:nvPr/>
            </p:nvSpPr>
            <p:spPr>
              <a:xfrm rot="10800000">
                <a:off x="3343913" y="5322278"/>
                <a:ext cx="72000" cy="647902"/>
              </a:xfrm>
              <a:prstGeom prst="downArrow">
                <a:avLst/>
              </a:prstGeom>
              <a:solidFill>
                <a:srgbClr val="3366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Flèche : bas 152">
                <a:extLst>
                  <a:ext uri="{FF2B5EF4-FFF2-40B4-BE49-F238E27FC236}">
                    <a16:creationId xmlns:a16="http://schemas.microsoft.com/office/drawing/2014/main" id="{3B05F127-88D2-FFA7-8F86-3D6FDC8C56B3}"/>
                  </a:ext>
                </a:extLst>
              </p:cNvPr>
              <p:cNvSpPr/>
              <p:nvPr/>
            </p:nvSpPr>
            <p:spPr>
              <a:xfrm rot="10800000">
                <a:off x="1132812" y="5311722"/>
                <a:ext cx="72000" cy="1318101"/>
              </a:xfrm>
              <a:prstGeom prst="downArrow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lèche : bas 153">
                <a:extLst>
                  <a:ext uri="{FF2B5EF4-FFF2-40B4-BE49-F238E27FC236}">
                    <a16:creationId xmlns:a16="http://schemas.microsoft.com/office/drawing/2014/main" id="{B5341D9E-F18E-6DCD-D6A4-32530C1104FF}"/>
                  </a:ext>
                </a:extLst>
              </p:cNvPr>
              <p:cNvSpPr/>
              <p:nvPr/>
            </p:nvSpPr>
            <p:spPr>
              <a:xfrm rot="10800000">
                <a:off x="708768" y="5322278"/>
                <a:ext cx="72000" cy="420786"/>
              </a:xfrm>
              <a:prstGeom prst="downArrow">
                <a:avLst/>
              </a:prstGeom>
              <a:solidFill>
                <a:srgbClr val="61CBF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lèche : bas 154">
                <a:extLst>
                  <a:ext uri="{FF2B5EF4-FFF2-40B4-BE49-F238E27FC236}">
                    <a16:creationId xmlns:a16="http://schemas.microsoft.com/office/drawing/2014/main" id="{A3211FBB-065E-87E6-B00E-031B0E2771A3}"/>
                  </a:ext>
                </a:extLst>
              </p:cNvPr>
              <p:cNvSpPr/>
              <p:nvPr/>
            </p:nvSpPr>
            <p:spPr>
              <a:xfrm rot="10800000">
                <a:off x="837877" y="5303543"/>
                <a:ext cx="72000" cy="647902"/>
              </a:xfrm>
              <a:prstGeom prst="downArrow">
                <a:avLst/>
              </a:prstGeom>
              <a:solidFill>
                <a:srgbClr val="3366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Flèche : bas 155">
                <a:extLst>
                  <a:ext uri="{FF2B5EF4-FFF2-40B4-BE49-F238E27FC236}">
                    <a16:creationId xmlns:a16="http://schemas.microsoft.com/office/drawing/2014/main" id="{3397E84A-8519-5551-902F-2961E61EA7FE}"/>
                  </a:ext>
                </a:extLst>
              </p:cNvPr>
              <p:cNvSpPr/>
              <p:nvPr/>
            </p:nvSpPr>
            <p:spPr>
              <a:xfrm rot="10800000">
                <a:off x="962330" y="5317431"/>
                <a:ext cx="72000" cy="972000"/>
              </a:xfrm>
              <a:prstGeom prst="downArrow">
                <a:avLst/>
              </a:prstGeom>
              <a:solidFill>
                <a:srgbClr val="BFBFB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36" name="Flèche : bas 235">
              <a:extLst>
                <a:ext uri="{FF2B5EF4-FFF2-40B4-BE49-F238E27FC236}">
                  <a16:creationId xmlns:a16="http://schemas.microsoft.com/office/drawing/2014/main" id="{BC864360-E8A6-58B2-6D4A-8EA1C90784F5}"/>
                </a:ext>
              </a:extLst>
            </p:cNvPr>
            <p:cNvSpPr/>
            <p:nvPr/>
          </p:nvSpPr>
          <p:spPr>
            <a:xfrm rot="10800000">
              <a:off x="6232527" y="5291795"/>
              <a:ext cx="72000" cy="420786"/>
            </a:xfrm>
            <a:prstGeom prst="downArrow">
              <a:avLst/>
            </a:prstGeom>
            <a:solidFill>
              <a:srgbClr val="61CBF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5" name="ZoneTexte 244">
            <a:extLst>
              <a:ext uri="{FF2B5EF4-FFF2-40B4-BE49-F238E27FC236}">
                <a16:creationId xmlns:a16="http://schemas.microsoft.com/office/drawing/2014/main" id="{59294550-78F8-A35A-C6A2-64E3BD8CBADB}"/>
              </a:ext>
            </a:extLst>
          </p:cNvPr>
          <p:cNvSpPr txBox="1"/>
          <p:nvPr/>
        </p:nvSpPr>
        <p:spPr>
          <a:xfrm>
            <a:off x="11096531" y="5651375"/>
            <a:ext cx="1101972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000" b="1" dirty="0"/>
              <a:t>RESSOURCES MATERIELLES NON RENOUVELABLES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3B9D58B8-9F4D-9DFF-43CF-52156E40AC29}"/>
              </a:ext>
            </a:extLst>
          </p:cNvPr>
          <p:cNvGrpSpPr/>
          <p:nvPr/>
        </p:nvGrpSpPr>
        <p:grpSpPr>
          <a:xfrm>
            <a:off x="238125" y="769267"/>
            <a:ext cx="2764982" cy="276999"/>
            <a:chOff x="238125" y="769267"/>
            <a:chExt cx="2764982" cy="276999"/>
          </a:xfrm>
        </p:grpSpPr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4CE38BC1-A7A3-166E-105E-2B2E7AFF1DCD}"/>
                </a:ext>
              </a:extLst>
            </p:cNvPr>
            <p:cNvSpPr/>
            <p:nvPr/>
          </p:nvSpPr>
          <p:spPr>
            <a:xfrm rot="10800000">
              <a:off x="238125" y="870001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C29783B-2A5D-A515-8D65-0B3968E0F1B7}"/>
                </a:ext>
              </a:extLst>
            </p:cNvPr>
            <p:cNvSpPr txBox="1"/>
            <p:nvPr/>
          </p:nvSpPr>
          <p:spPr>
            <a:xfrm>
              <a:off x="460037" y="769267"/>
              <a:ext cx="2543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Rejet dans l’eau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C498FCC-D57B-8393-F99F-274FC864E8DB}"/>
              </a:ext>
            </a:extLst>
          </p:cNvPr>
          <p:cNvGrpSpPr/>
          <p:nvPr/>
        </p:nvGrpSpPr>
        <p:grpSpPr>
          <a:xfrm>
            <a:off x="5861819" y="165187"/>
            <a:ext cx="2178947" cy="288761"/>
            <a:chOff x="4505178" y="492532"/>
            <a:chExt cx="2178947" cy="288761"/>
          </a:xfrm>
        </p:grpSpPr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5DAF5564-47A9-D796-8E95-1C89C5CCFE49}"/>
                </a:ext>
              </a:extLst>
            </p:cNvPr>
            <p:cNvSpPr/>
            <p:nvPr/>
          </p:nvSpPr>
          <p:spPr>
            <a:xfrm rot="16200000">
              <a:off x="4416666" y="581044"/>
              <a:ext cx="275762" cy="98738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B162F27-C4D5-8895-41E1-8C2FFB380D0D}"/>
                </a:ext>
              </a:extLst>
            </p:cNvPr>
            <p:cNvSpPr txBox="1"/>
            <p:nvPr/>
          </p:nvSpPr>
          <p:spPr>
            <a:xfrm>
              <a:off x="4650624" y="504294"/>
              <a:ext cx="2033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Rejet dans l’atmosphère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4704B25-995C-0021-14BD-4161C12C96B8}"/>
              </a:ext>
            </a:extLst>
          </p:cNvPr>
          <p:cNvGrpSpPr/>
          <p:nvPr/>
        </p:nvGrpSpPr>
        <p:grpSpPr>
          <a:xfrm>
            <a:off x="2450789" y="824075"/>
            <a:ext cx="4998921" cy="276999"/>
            <a:chOff x="2450789" y="824075"/>
            <a:chExt cx="4998921" cy="276999"/>
          </a:xfrm>
        </p:grpSpPr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DF7C3136-A249-6D82-B191-AA4D21252172}"/>
                </a:ext>
              </a:extLst>
            </p:cNvPr>
            <p:cNvSpPr txBox="1"/>
            <p:nvPr/>
          </p:nvSpPr>
          <p:spPr>
            <a:xfrm>
              <a:off x="2683043" y="824075"/>
              <a:ext cx="4766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Nuisances envers notre voisinage (sonores, olfactives, lumière…)</a:t>
              </a:r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10E709C0-65F7-3DF9-9CB9-9020391570C9}"/>
                </a:ext>
              </a:extLst>
            </p:cNvPr>
            <p:cNvSpPr/>
            <p:nvPr/>
          </p:nvSpPr>
          <p:spPr>
            <a:xfrm>
              <a:off x="2450789" y="883585"/>
              <a:ext cx="209034" cy="11125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CC1042D-E70D-C475-AC49-0933C89830E1}"/>
              </a:ext>
            </a:extLst>
          </p:cNvPr>
          <p:cNvGrpSpPr/>
          <p:nvPr/>
        </p:nvGrpSpPr>
        <p:grpSpPr>
          <a:xfrm>
            <a:off x="1002326" y="3592145"/>
            <a:ext cx="9674735" cy="1173149"/>
            <a:chOff x="1002326" y="3592145"/>
            <a:chExt cx="9674735" cy="1173149"/>
          </a:xfrm>
        </p:grpSpPr>
        <p:sp>
          <p:nvSpPr>
            <p:cNvPr id="2" name="Flèche : droite 1">
              <a:extLst>
                <a:ext uri="{FF2B5EF4-FFF2-40B4-BE49-F238E27FC236}">
                  <a16:creationId xmlns:a16="http://schemas.microsoft.com/office/drawing/2014/main" id="{0B7E9C5F-E96E-0566-8D50-AA9D7B300CDA}"/>
                </a:ext>
              </a:extLst>
            </p:cNvPr>
            <p:cNvSpPr/>
            <p:nvPr/>
          </p:nvSpPr>
          <p:spPr>
            <a:xfrm rot="16200000">
              <a:off x="3777194" y="4082320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BAF84FE8-D0DB-DC77-686E-060646ED44CB}"/>
                </a:ext>
              </a:extLst>
            </p:cNvPr>
            <p:cNvSpPr/>
            <p:nvPr/>
          </p:nvSpPr>
          <p:spPr>
            <a:xfrm rot="16200000">
              <a:off x="4937963" y="4119519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DE81EB07-596C-22F1-DE30-CCC3BACC2720}"/>
                </a:ext>
              </a:extLst>
            </p:cNvPr>
            <p:cNvSpPr/>
            <p:nvPr/>
          </p:nvSpPr>
          <p:spPr>
            <a:xfrm rot="16200000">
              <a:off x="6071824" y="4082320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B5A4310C-11D3-7C4B-49A0-143CA9887CCB}"/>
                </a:ext>
              </a:extLst>
            </p:cNvPr>
            <p:cNvSpPr/>
            <p:nvPr/>
          </p:nvSpPr>
          <p:spPr>
            <a:xfrm rot="16200000">
              <a:off x="8015520" y="4091882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07FCA09B-308F-A6EB-2076-32FB05E9E067}"/>
                </a:ext>
              </a:extLst>
            </p:cNvPr>
            <p:cNvSpPr/>
            <p:nvPr/>
          </p:nvSpPr>
          <p:spPr>
            <a:xfrm rot="16200000">
              <a:off x="10053634" y="4141868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5DE4A185-CF43-2549-BD5A-2F56857ECD0B}"/>
                </a:ext>
              </a:extLst>
            </p:cNvPr>
            <p:cNvSpPr/>
            <p:nvPr/>
          </p:nvSpPr>
          <p:spPr>
            <a:xfrm rot="16200000">
              <a:off x="575933" y="4086942"/>
              <a:ext cx="976365" cy="123579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AE9F76F-C143-F8CC-0FF6-E0822E4A988F}"/>
              </a:ext>
            </a:extLst>
          </p:cNvPr>
          <p:cNvGrpSpPr/>
          <p:nvPr/>
        </p:nvGrpSpPr>
        <p:grpSpPr>
          <a:xfrm>
            <a:off x="2429628" y="491653"/>
            <a:ext cx="1686143" cy="276999"/>
            <a:chOff x="2429628" y="491653"/>
            <a:chExt cx="1686143" cy="276999"/>
          </a:xfrm>
        </p:grpSpPr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1096B4B9-A963-D8FD-86A0-D6A3E0DF8A48}"/>
                </a:ext>
              </a:extLst>
            </p:cNvPr>
            <p:cNvSpPr/>
            <p:nvPr/>
          </p:nvSpPr>
          <p:spPr>
            <a:xfrm>
              <a:off x="2429628" y="559322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8CC2120-3EE5-B23C-6A68-29AA6B992380}"/>
                </a:ext>
              </a:extLst>
            </p:cNvPr>
            <p:cNvSpPr txBox="1"/>
            <p:nvPr/>
          </p:nvSpPr>
          <p:spPr>
            <a:xfrm>
              <a:off x="2644052" y="491653"/>
              <a:ext cx="147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Impact biodiversité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156A55F-D1A3-C004-8013-8136BC1A0FFD}"/>
              </a:ext>
            </a:extLst>
          </p:cNvPr>
          <p:cNvGrpSpPr/>
          <p:nvPr/>
        </p:nvGrpSpPr>
        <p:grpSpPr>
          <a:xfrm>
            <a:off x="8271675" y="173353"/>
            <a:ext cx="3889484" cy="473789"/>
            <a:chOff x="8271675" y="173353"/>
            <a:chExt cx="3889484" cy="473789"/>
          </a:xfrm>
        </p:grpSpPr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76E04A4F-6F30-D467-8547-EA0D7FB1B1A1}"/>
                </a:ext>
              </a:extLst>
            </p:cNvPr>
            <p:cNvSpPr txBox="1"/>
            <p:nvPr/>
          </p:nvSpPr>
          <p:spPr>
            <a:xfrm>
              <a:off x="8806176" y="185477"/>
              <a:ext cx="3354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Captation du carbone (puits de carbone : eau, sol, biomasse)</a:t>
              </a:r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6C390DF6-F689-6E01-5A88-CC5BB8B331F4}"/>
                </a:ext>
              </a:extLst>
            </p:cNvPr>
            <p:cNvSpPr/>
            <p:nvPr/>
          </p:nvSpPr>
          <p:spPr>
            <a:xfrm>
              <a:off x="8271675" y="173353"/>
              <a:ext cx="468037" cy="441597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681A091-5D22-0FD1-8BF1-9020B0635AB8}"/>
              </a:ext>
            </a:extLst>
          </p:cNvPr>
          <p:cNvSpPr/>
          <p:nvPr/>
        </p:nvSpPr>
        <p:spPr>
          <a:xfrm>
            <a:off x="2844618" y="4082539"/>
            <a:ext cx="545459" cy="278002"/>
          </a:xfrm>
          <a:prstGeom prst="ellipse">
            <a:avLst/>
          </a:prstGeom>
          <a:solidFill>
            <a:srgbClr val="61CB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9F81279-4A88-56B6-E57E-77D586FAC042}"/>
              </a:ext>
            </a:extLst>
          </p:cNvPr>
          <p:cNvGrpSpPr/>
          <p:nvPr/>
        </p:nvGrpSpPr>
        <p:grpSpPr>
          <a:xfrm>
            <a:off x="1882081" y="3592129"/>
            <a:ext cx="1260825" cy="637872"/>
            <a:chOff x="1882081" y="3592129"/>
            <a:chExt cx="1260825" cy="637872"/>
          </a:xfrm>
        </p:grpSpPr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98C9CFE0-13E1-6E12-C5EB-E9B81B7FA539}"/>
                </a:ext>
              </a:extLst>
            </p:cNvPr>
            <p:cNvSpPr/>
            <p:nvPr/>
          </p:nvSpPr>
          <p:spPr>
            <a:xfrm>
              <a:off x="1882081" y="3592129"/>
              <a:ext cx="172365" cy="441597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68E6B425-521A-F6C8-F0CD-26165FE97DEE}"/>
                </a:ext>
              </a:extLst>
            </p:cNvPr>
            <p:cNvSpPr/>
            <p:nvPr/>
          </p:nvSpPr>
          <p:spPr>
            <a:xfrm>
              <a:off x="2995694" y="3620542"/>
              <a:ext cx="147212" cy="609459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793AD85C-735F-61C6-59EE-BF6A97558101}"/>
                </a:ext>
              </a:extLst>
            </p:cNvPr>
            <p:cNvSpPr/>
            <p:nvPr/>
          </p:nvSpPr>
          <p:spPr>
            <a:xfrm>
              <a:off x="2606611" y="3609627"/>
              <a:ext cx="172365" cy="441597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790E943-B203-7EBB-56E8-813BB04ABDBB}"/>
              </a:ext>
            </a:extLst>
          </p:cNvPr>
          <p:cNvGrpSpPr/>
          <p:nvPr/>
        </p:nvGrpSpPr>
        <p:grpSpPr>
          <a:xfrm>
            <a:off x="3878684" y="3320311"/>
            <a:ext cx="7068816" cy="1464318"/>
            <a:chOff x="3878684" y="3320311"/>
            <a:chExt cx="7068816" cy="1464318"/>
          </a:xfrm>
        </p:grpSpPr>
        <p:sp>
          <p:nvSpPr>
            <p:cNvPr id="185" name="Flèche : bas 184">
              <a:extLst>
                <a:ext uri="{FF2B5EF4-FFF2-40B4-BE49-F238E27FC236}">
                  <a16:creationId xmlns:a16="http://schemas.microsoft.com/office/drawing/2014/main" id="{D29344C7-F3EC-6E87-F860-D43BEA1CC367}"/>
                </a:ext>
              </a:extLst>
            </p:cNvPr>
            <p:cNvSpPr/>
            <p:nvPr/>
          </p:nvSpPr>
          <p:spPr>
            <a:xfrm>
              <a:off x="3878684" y="3341365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bas 186">
              <a:extLst>
                <a:ext uri="{FF2B5EF4-FFF2-40B4-BE49-F238E27FC236}">
                  <a16:creationId xmlns:a16="http://schemas.microsoft.com/office/drawing/2014/main" id="{E941965A-3B29-19E1-776A-35877F889EBC}"/>
                </a:ext>
              </a:extLst>
            </p:cNvPr>
            <p:cNvSpPr/>
            <p:nvPr/>
          </p:nvSpPr>
          <p:spPr>
            <a:xfrm>
              <a:off x="5241212" y="3361295"/>
              <a:ext cx="72000" cy="1404000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Flèche : bas 188">
              <a:extLst>
                <a:ext uri="{FF2B5EF4-FFF2-40B4-BE49-F238E27FC236}">
                  <a16:creationId xmlns:a16="http://schemas.microsoft.com/office/drawing/2014/main" id="{F9C9830D-FA6B-4129-731F-4252F3FA87DE}"/>
                </a:ext>
              </a:extLst>
            </p:cNvPr>
            <p:cNvSpPr/>
            <p:nvPr/>
          </p:nvSpPr>
          <p:spPr>
            <a:xfrm>
              <a:off x="6345823" y="3320311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Flèche : bas 190">
              <a:extLst>
                <a:ext uri="{FF2B5EF4-FFF2-40B4-BE49-F238E27FC236}">
                  <a16:creationId xmlns:a16="http://schemas.microsoft.com/office/drawing/2014/main" id="{9590412B-A9BC-78B3-B28C-7D8662711463}"/>
                </a:ext>
              </a:extLst>
            </p:cNvPr>
            <p:cNvSpPr/>
            <p:nvPr/>
          </p:nvSpPr>
          <p:spPr>
            <a:xfrm>
              <a:off x="8348228" y="3378512"/>
              <a:ext cx="72000" cy="1368000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Flèche : bas 192">
              <a:extLst>
                <a:ext uri="{FF2B5EF4-FFF2-40B4-BE49-F238E27FC236}">
                  <a16:creationId xmlns:a16="http://schemas.microsoft.com/office/drawing/2014/main" id="{C6CD7296-CDE5-EFD9-DED7-2F37DF63E8C7}"/>
                </a:ext>
              </a:extLst>
            </p:cNvPr>
            <p:cNvSpPr/>
            <p:nvPr/>
          </p:nvSpPr>
          <p:spPr>
            <a:xfrm>
              <a:off x="9942882" y="3405433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Flèche : bas 194">
              <a:extLst>
                <a:ext uri="{FF2B5EF4-FFF2-40B4-BE49-F238E27FC236}">
                  <a16:creationId xmlns:a16="http://schemas.microsoft.com/office/drawing/2014/main" id="{2D32FAF9-F655-61DF-15CF-A5846019021E}"/>
                </a:ext>
              </a:extLst>
            </p:cNvPr>
            <p:cNvSpPr/>
            <p:nvPr/>
          </p:nvSpPr>
          <p:spPr>
            <a:xfrm>
              <a:off x="10875500" y="3466528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778D909-0764-CE3A-5B17-55C1D356B36D}"/>
              </a:ext>
            </a:extLst>
          </p:cNvPr>
          <p:cNvGrpSpPr/>
          <p:nvPr/>
        </p:nvGrpSpPr>
        <p:grpSpPr>
          <a:xfrm>
            <a:off x="3659358" y="3005171"/>
            <a:ext cx="7180460" cy="1763757"/>
            <a:chOff x="3659358" y="3005171"/>
            <a:chExt cx="7180460" cy="1763757"/>
          </a:xfrm>
        </p:grpSpPr>
        <p:sp>
          <p:nvSpPr>
            <p:cNvPr id="186" name="Flèche : bas 185">
              <a:extLst>
                <a:ext uri="{FF2B5EF4-FFF2-40B4-BE49-F238E27FC236}">
                  <a16:creationId xmlns:a16="http://schemas.microsoft.com/office/drawing/2014/main" id="{11BB9BDC-E603-B769-201D-C9EA5534A8E2}"/>
                </a:ext>
              </a:extLst>
            </p:cNvPr>
            <p:cNvSpPr/>
            <p:nvPr/>
          </p:nvSpPr>
          <p:spPr>
            <a:xfrm>
              <a:off x="3659358" y="3075466"/>
              <a:ext cx="72000" cy="1584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Flèche : bas 187">
              <a:extLst>
                <a:ext uri="{FF2B5EF4-FFF2-40B4-BE49-F238E27FC236}">
                  <a16:creationId xmlns:a16="http://schemas.microsoft.com/office/drawing/2014/main" id="{6232A066-17FA-5F20-B3C7-E79821646D47}"/>
                </a:ext>
              </a:extLst>
            </p:cNvPr>
            <p:cNvSpPr/>
            <p:nvPr/>
          </p:nvSpPr>
          <p:spPr>
            <a:xfrm>
              <a:off x="4964706" y="3076928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Flèche : bas 189">
              <a:extLst>
                <a:ext uri="{FF2B5EF4-FFF2-40B4-BE49-F238E27FC236}">
                  <a16:creationId xmlns:a16="http://schemas.microsoft.com/office/drawing/2014/main" id="{2B2DEE06-D48F-C563-8B91-BED82B5851A2}"/>
                </a:ext>
              </a:extLst>
            </p:cNvPr>
            <p:cNvSpPr/>
            <p:nvPr/>
          </p:nvSpPr>
          <p:spPr>
            <a:xfrm>
              <a:off x="6226800" y="3045449"/>
              <a:ext cx="72000" cy="1584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Flèche : bas 191">
              <a:extLst>
                <a:ext uri="{FF2B5EF4-FFF2-40B4-BE49-F238E27FC236}">
                  <a16:creationId xmlns:a16="http://schemas.microsoft.com/office/drawing/2014/main" id="{E00C8B87-DC63-6D78-0959-9F59F3BC9CB6}"/>
                </a:ext>
              </a:extLst>
            </p:cNvPr>
            <p:cNvSpPr/>
            <p:nvPr/>
          </p:nvSpPr>
          <p:spPr>
            <a:xfrm>
              <a:off x="8268957" y="3005171"/>
              <a:ext cx="72000" cy="1728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Flèche : bas 193">
              <a:extLst>
                <a:ext uri="{FF2B5EF4-FFF2-40B4-BE49-F238E27FC236}">
                  <a16:creationId xmlns:a16="http://schemas.microsoft.com/office/drawing/2014/main" id="{83E0D07C-D0F8-68EF-F3BB-060B8BAC25CA}"/>
                </a:ext>
              </a:extLst>
            </p:cNvPr>
            <p:cNvSpPr/>
            <p:nvPr/>
          </p:nvSpPr>
          <p:spPr>
            <a:xfrm>
              <a:off x="9759553" y="3055207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Flèche : bas 195">
              <a:extLst>
                <a:ext uri="{FF2B5EF4-FFF2-40B4-BE49-F238E27FC236}">
                  <a16:creationId xmlns:a16="http://schemas.microsoft.com/office/drawing/2014/main" id="{4E588E6F-DA58-6DBD-1CC9-1BDEFEF6248D}"/>
                </a:ext>
              </a:extLst>
            </p:cNvPr>
            <p:cNvSpPr/>
            <p:nvPr/>
          </p:nvSpPr>
          <p:spPr>
            <a:xfrm>
              <a:off x="10767818" y="3064822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5B8A2-C55B-F48C-D0AF-4C23E8DE7078}"/>
              </a:ext>
            </a:extLst>
          </p:cNvPr>
          <p:cNvGrpSpPr/>
          <p:nvPr/>
        </p:nvGrpSpPr>
        <p:grpSpPr>
          <a:xfrm>
            <a:off x="171282" y="1183512"/>
            <a:ext cx="6022563" cy="3428787"/>
            <a:chOff x="171282" y="1183512"/>
            <a:chExt cx="6022563" cy="3428787"/>
          </a:xfrm>
        </p:grpSpPr>
        <p:sp>
          <p:nvSpPr>
            <p:cNvPr id="208" name="Flèche : bas 207">
              <a:extLst>
                <a:ext uri="{FF2B5EF4-FFF2-40B4-BE49-F238E27FC236}">
                  <a16:creationId xmlns:a16="http://schemas.microsoft.com/office/drawing/2014/main" id="{0D1178F4-54D6-11AE-54E4-F1236F767DD4}"/>
                </a:ext>
              </a:extLst>
            </p:cNvPr>
            <p:cNvSpPr/>
            <p:nvPr/>
          </p:nvSpPr>
          <p:spPr>
            <a:xfrm rot="10800000">
              <a:off x="6121845" y="3028299"/>
              <a:ext cx="72000" cy="1584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B8B5B1-6469-23BB-6339-5BBA1FE8B8EC}"/>
                </a:ext>
              </a:extLst>
            </p:cNvPr>
            <p:cNvSpPr txBox="1"/>
            <p:nvPr/>
          </p:nvSpPr>
          <p:spPr>
            <a:xfrm>
              <a:off x="171282" y="1183512"/>
              <a:ext cx="372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B050"/>
                  </a:solidFill>
                </a:rPr>
                <a:t>Production d’énergie renouvelable</a:t>
              </a:r>
            </a:p>
          </p:txBody>
        </p:sp>
      </p:grp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B8D0125F-2E03-0D6F-ED52-55245382A907}"/>
              </a:ext>
            </a:extLst>
          </p:cNvPr>
          <p:cNvSpPr/>
          <p:nvPr/>
        </p:nvSpPr>
        <p:spPr>
          <a:xfrm>
            <a:off x="3450433" y="2593219"/>
            <a:ext cx="72000" cy="2124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Flèche : bas 214">
            <a:extLst>
              <a:ext uri="{FF2B5EF4-FFF2-40B4-BE49-F238E27FC236}">
                <a16:creationId xmlns:a16="http://schemas.microsoft.com/office/drawing/2014/main" id="{B378B88B-9751-0706-8E60-D33ED5059291}"/>
              </a:ext>
            </a:extLst>
          </p:cNvPr>
          <p:cNvSpPr/>
          <p:nvPr/>
        </p:nvSpPr>
        <p:spPr>
          <a:xfrm rot="10800000">
            <a:off x="10983182" y="2659535"/>
            <a:ext cx="72000" cy="2124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57B8D59-8E53-4003-09D0-9D3D8E5B1841}"/>
              </a:ext>
            </a:extLst>
          </p:cNvPr>
          <p:cNvGrpSpPr/>
          <p:nvPr/>
        </p:nvGrpSpPr>
        <p:grpSpPr>
          <a:xfrm>
            <a:off x="30840" y="4502097"/>
            <a:ext cx="9040914" cy="190763"/>
            <a:chOff x="30840" y="4502097"/>
            <a:chExt cx="9040914" cy="190763"/>
          </a:xfrm>
        </p:grpSpPr>
        <p:sp>
          <p:nvSpPr>
            <p:cNvPr id="206" name="Triangle isocèle 205">
              <a:extLst>
                <a:ext uri="{FF2B5EF4-FFF2-40B4-BE49-F238E27FC236}">
                  <a16:creationId xmlns:a16="http://schemas.microsoft.com/office/drawing/2014/main" id="{E04C1FA9-7E2A-C062-7FA0-98FFB00EB779}"/>
                </a:ext>
              </a:extLst>
            </p:cNvPr>
            <p:cNvSpPr/>
            <p:nvPr/>
          </p:nvSpPr>
          <p:spPr>
            <a:xfrm>
              <a:off x="3204083" y="4541492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Triangle isocèle 206">
              <a:extLst>
                <a:ext uri="{FF2B5EF4-FFF2-40B4-BE49-F238E27FC236}">
                  <a16:creationId xmlns:a16="http://schemas.microsoft.com/office/drawing/2014/main" id="{F68B6065-AAA5-7F88-C2E5-0DE0DE1D0C11}"/>
                </a:ext>
              </a:extLst>
            </p:cNvPr>
            <p:cNvSpPr/>
            <p:nvPr/>
          </p:nvSpPr>
          <p:spPr>
            <a:xfrm>
              <a:off x="30840" y="4502097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82FCA8CF-5531-04E0-4C26-08C65C567D8A}"/>
                </a:ext>
              </a:extLst>
            </p:cNvPr>
            <p:cNvSpPr/>
            <p:nvPr/>
          </p:nvSpPr>
          <p:spPr>
            <a:xfrm>
              <a:off x="8862720" y="4581603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7229037-8E84-BF11-2FAD-AB1F2F8E45A2}"/>
              </a:ext>
            </a:extLst>
          </p:cNvPr>
          <p:cNvGrpSpPr/>
          <p:nvPr/>
        </p:nvGrpSpPr>
        <p:grpSpPr>
          <a:xfrm>
            <a:off x="133350" y="270627"/>
            <a:ext cx="5646281" cy="278822"/>
            <a:chOff x="133350" y="270627"/>
            <a:chExt cx="5646281" cy="278822"/>
          </a:xfrm>
        </p:grpSpPr>
        <p:sp>
          <p:nvSpPr>
            <p:cNvPr id="46" name="Flèche : bas 45">
              <a:extLst>
                <a:ext uri="{FF2B5EF4-FFF2-40B4-BE49-F238E27FC236}">
                  <a16:creationId xmlns:a16="http://schemas.microsoft.com/office/drawing/2014/main" id="{91547567-CAA5-D9B7-D52F-4B2C7BF5DF89}"/>
                </a:ext>
              </a:extLst>
            </p:cNvPr>
            <p:cNvSpPr/>
            <p:nvPr/>
          </p:nvSpPr>
          <p:spPr>
            <a:xfrm rot="16200000">
              <a:off x="180386" y="224412"/>
              <a:ext cx="278001" cy="372074"/>
            </a:xfrm>
            <a:prstGeom prst="downArrow">
              <a:avLst/>
            </a:prstGeom>
            <a:solidFill>
              <a:srgbClr val="3B7D2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678726A-E6B9-874E-BF7D-843E511C405C}"/>
                </a:ext>
              </a:extLst>
            </p:cNvPr>
            <p:cNvSpPr txBox="1"/>
            <p:nvPr/>
          </p:nvSpPr>
          <p:spPr>
            <a:xfrm>
              <a:off x="505424" y="270627"/>
              <a:ext cx="527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Consommation de ressource renouvelable issue de la biomasse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4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4" grpId="0" animBg="1"/>
      <p:bldP spid="214" grpId="0" animBg="1"/>
      <p:bldP spid="217" grpId="0" animBg="1"/>
      <p:bldP spid="229" grpId="0" animBg="1"/>
      <p:bldP spid="230" grpId="0" animBg="1"/>
      <p:bldP spid="232" grpId="0" animBg="1"/>
      <p:bldP spid="216" grpId="0" animBg="1"/>
      <p:bldP spid="2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E84B3-ADAB-C6C8-C801-A482A3858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88BE6303-FFE5-F5FE-4594-EFA30D6247E3}"/>
              </a:ext>
            </a:extLst>
          </p:cNvPr>
          <p:cNvSpPr/>
          <p:nvPr/>
        </p:nvSpPr>
        <p:spPr>
          <a:xfrm>
            <a:off x="-9540" y="1834035"/>
            <a:ext cx="12170700" cy="3448408"/>
          </a:xfrm>
          <a:prstGeom prst="rect">
            <a:avLst/>
          </a:prstGeom>
          <a:solidFill>
            <a:srgbClr val="DCEAF7"/>
          </a:solidFill>
          <a:ln>
            <a:solidFill>
              <a:srgbClr val="57A1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ATMOSHERE</a:t>
            </a:r>
          </a:p>
        </p:txBody>
      </p:sp>
      <p:sp>
        <p:nvSpPr>
          <p:cNvPr id="198" name="Parallélogramme 197">
            <a:extLst>
              <a:ext uri="{FF2B5EF4-FFF2-40B4-BE49-F238E27FC236}">
                <a16:creationId xmlns:a16="http://schemas.microsoft.com/office/drawing/2014/main" id="{520E1ED7-05B6-4938-8851-883FAF813BD5}"/>
              </a:ext>
            </a:extLst>
          </p:cNvPr>
          <p:cNvSpPr/>
          <p:nvPr/>
        </p:nvSpPr>
        <p:spPr>
          <a:xfrm>
            <a:off x="-15315" y="3793948"/>
            <a:ext cx="13468164" cy="1495891"/>
          </a:xfrm>
          <a:prstGeom prst="parallelogram">
            <a:avLst>
              <a:gd name="adj" fmla="val 88407"/>
            </a:avLst>
          </a:prstGeom>
          <a:solidFill>
            <a:srgbClr val="FFB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Plante avec racines avec un remplissage uni">
            <a:extLst>
              <a:ext uri="{FF2B5EF4-FFF2-40B4-BE49-F238E27FC236}">
                <a16:creationId xmlns:a16="http://schemas.microsoft.com/office/drawing/2014/main" id="{6D6C76D4-F5DD-C73C-79D9-ECC78964B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553" y="5270361"/>
            <a:ext cx="533070" cy="533070"/>
          </a:xfrm>
          <a:prstGeom prst="rect">
            <a:avLst/>
          </a:prstGeom>
        </p:spPr>
      </p:pic>
      <p:pic>
        <p:nvPicPr>
          <p:cNvPr id="7" name="Graphique 6" descr="Arbre avec racines avec un remplissage uni">
            <a:extLst>
              <a:ext uri="{FF2B5EF4-FFF2-40B4-BE49-F238E27FC236}">
                <a16:creationId xmlns:a16="http://schemas.microsoft.com/office/drawing/2014/main" id="{D152A861-1227-C03B-C296-3C5A9014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077" y="3808149"/>
            <a:ext cx="1945500" cy="19455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43FD887-C85F-7EA3-1FAC-6853613E2C2C}"/>
              </a:ext>
            </a:extLst>
          </p:cNvPr>
          <p:cNvSpPr/>
          <p:nvPr/>
        </p:nvSpPr>
        <p:spPr>
          <a:xfrm>
            <a:off x="-3112" y="5569130"/>
            <a:ext cx="12192000" cy="13181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SOUS SOL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1D93FC-79FA-7D5C-E1AA-987A989C9459}"/>
              </a:ext>
            </a:extLst>
          </p:cNvPr>
          <p:cNvSpPr/>
          <p:nvPr/>
        </p:nvSpPr>
        <p:spPr>
          <a:xfrm>
            <a:off x="-9540" y="5286211"/>
            <a:ext cx="12188888" cy="295178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SOL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AFD87BE-5393-786F-0C25-65C0B22E8723}"/>
              </a:ext>
            </a:extLst>
          </p:cNvPr>
          <p:cNvSpPr txBox="1"/>
          <p:nvPr/>
        </p:nvSpPr>
        <p:spPr>
          <a:xfrm>
            <a:off x="3176169" y="4751460"/>
            <a:ext cx="151687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matières premières, des composants et des emballages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17B6392-79C9-0C03-FD66-79031ACFD076}"/>
              </a:ext>
            </a:extLst>
          </p:cNvPr>
          <p:cNvSpPr txBox="1"/>
          <p:nvPr/>
        </p:nvSpPr>
        <p:spPr>
          <a:xfrm>
            <a:off x="4897554" y="4797049"/>
            <a:ext cx="907312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Transports des composants et des emballages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B05791E-1575-31A2-F1E6-860C7C7C2A29}"/>
              </a:ext>
            </a:extLst>
          </p:cNvPr>
          <p:cNvSpPr txBox="1"/>
          <p:nvPr/>
        </p:nvSpPr>
        <p:spPr>
          <a:xfrm>
            <a:off x="6035917" y="4748831"/>
            <a:ext cx="14833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menuiseries et préparation de leur transport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55D95AE-555F-D7EF-F8F1-A2F855AD6FA5}"/>
              </a:ext>
            </a:extLst>
          </p:cNvPr>
          <p:cNvSpPr txBox="1"/>
          <p:nvPr/>
        </p:nvSpPr>
        <p:spPr>
          <a:xfrm>
            <a:off x="7669208" y="4776435"/>
            <a:ext cx="98704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 des menuiseries</a:t>
            </a:r>
          </a:p>
          <a:p>
            <a:pPr algn="ctr"/>
            <a:endParaRPr lang="fr-FR" sz="9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C68D73C-C579-AFC8-6882-E6222C91359E}"/>
              </a:ext>
            </a:extLst>
          </p:cNvPr>
          <p:cNvSpPr txBox="1"/>
          <p:nvPr/>
        </p:nvSpPr>
        <p:spPr>
          <a:xfrm>
            <a:off x="8806177" y="4792707"/>
            <a:ext cx="73942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Installation des menuiseries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97008C2-E2CB-5E51-6E97-1D93CBCD62D0}"/>
              </a:ext>
            </a:extLst>
          </p:cNvPr>
          <p:cNvSpPr txBox="1"/>
          <p:nvPr/>
        </p:nvSpPr>
        <p:spPr>
          <a:xfrm>
            <a:off x="9689960" y="4768549"/>
            <a:ext cx="5968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Utilisation</a:t>
            </a:r>
          </a:p>
          <a:p>
            <a:pPr algn="ctr"/>
            <a:endParaRPr lang="fr-FR" sz="900" dirty="0"/>
          </a:p>
          <a:p>
            <a:pPr algn="ctr"/>
            <a:endParaRPr lang="fr-FR" sz="9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E4FF366-4FB8-5CDA-E523-483A45815B2A}"/>
              </a:ext>
            </a:extLst>
          </p:cNvPr>
          <p:cNvSpPr txBox="1"/>
          <p:nvPr/>
        </p:nvSpPr>
        <p:spPr>
          <a:xfrm>
            <a:off x="10457215" y="4800951"/>
            <a:ext cx="739427" cy="34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Fin de vie</a:t>
            </a:r>
          </a:p>
          <a:p>
            <a:pPr algn="ctr"/>
            <a:endParaRPr lang="fr-FR" sz="9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0DB61E8-6BAE-61B5-A1A7-64A1EBB4EFF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693048" y="4995561"/>
            <a:ext cx="204506" cy="45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4D8745AD-DB98-17B6-71C2-855F80BC4DB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804866" y="4992932"/>
            <a:ext cx="231051" cy="48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AE16048C-3181-E15B-AC1C-DB5C8F6D04B8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519286" y="4992932"/>
            <a:ext cx="149922" cy="27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" name="Graphique 130" descr="Plante avec racines avec un remplissage uni">
            <a:extLst>
              <a:ext uri="{FF2B5EF4-FFF2-40B4-BE49-F238E27FC236}">
                <a16:creationId xmlns:a16="http://schemas.microsoft.com/office/drawing/2014/main" id="{3E6BE72F-0C40-EE8F-D2F5-FC31BC21B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2955" y="4897025"/>
            <a:ext cx="541172" cy="541172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01656E6-260F-EF7E-DF0D-AFD1C97D8479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656255" y="5020536"/>
            <a:ext cx="149922" cy="16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645E41A-1293-A24A-EBEF-1611D11A19A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545604" y="5012650"/>
            <a:ext cx="144356" cy="24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83106B7-68A5-DF47-4405-4D3D61EFCC3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10286829" y="4975802"/>
            <a:ext cx="170386" cy="3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èche : bas 98">
            <a:extLst>
              <a:ext uri="{FF2B5EF4-FFF2-40B4-BE49-F238E27FC236}">
                <a16:creationId xmlns:a16="http://schemas.microsoft.com/office/drawing/2014/main" id="{ED6DB3AC-F87B-AA48-8632-B96E93A4507A}"/>
              </a:ext>
            </a:extLst>
          </p:cNvPr>
          <p:cNvSpPr/>
          <p:nvPr/>
        </p:nvSpPr>
        <p:spPr>
          <a:xfrm rot="16200000">
            <a:off x="2718759" y="4579023"/>
            <a:ext cx="278001" cy="612917"/>
          </a:xfrm>
          <a:prstGeom prst="downArrow">
            <a:avLst/>
          </a:prstGeom>
          <a:solidFill>
            <a:srgbClr val="3B7D2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21391CA-CFFB-C717-E5A1-535ADF1D0B2A}"/>
              </a:ext>
            </a:extLst>
          </p:cNvPr>
          <p:cNvSpPr/>
          <p:nvPr/>
        </p:nvSpPr>
        <p:spPr>
          <a:xfrm>
            <a:off x="251094" y="5520534"/>
            <a:ext cx="10678233" cy="232154"/>
          </a:xfrm>
          <a:prstGeom prst="rect">
            <a:avLst/>
          </a:prstGeom>
          <a:solidFill>
            <a:srgbClr val="61C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EAU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D2AD42-832B-0B49-0979-257BC76C6267}"/>
              </a:ext>
            </a:extLst>
          </p:cNvPr>
          <p:cNvSpPr/>
          <p:nvPr/>
        </p:nvSpPr>
        <p:spPr>
          <a:xfrm>
            <a:off x="238125" y="6132521"/>
            <a:ext cx="10691002" cy="228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GAZ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65FC1F2-81AF-274C-E6D9-2534E50DE68F}"/>
              </a:ext>
            </a:extLst>
          </p:cNvPr>
          <p:cNvSpPr/>
          <p:nvPr/>
        </p:nvSpPr>
        <p:spPr>
          <a:xfrm>
            <a:off x="135358" y="6423694"/>
            <a:ext cx="10785723" cy="24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PETROLE</a:t>
            </a:r>
          </a:p>
        </p:txBody>
      </p:sp>
      <p:pic>
        <p:nvPicPr>
          <p:cNvPr id="132" name="Graphique 131" descr="Plante avec racines avec un remplissage uni">
            <a:extLst>
              <a:ext uri="{FF2B5EF4-FFF2-40B4-BE49-F238E27FC236}">
                <a16:creationId xmlns:a16="http://schemas.microsoft.com/office/drawing/2014/main" id="{19660DDC-B120-5631-8D5A-53F799754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3559" y="4854268"/>
            <a:ext cx="541172" cy="541172"/>
          </a:xfrm>
          <a:prstGeom prst="rect">
            <a:avLst/>
          </a:prstGeom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A5C6DE25-74F9-8A37-2559-BB2B722CFFFA}"/>
              </a:ext>
            </a:extLst>
          </p:cNvPr>
          <p:cNvSpPr txBox="1"/>
          <p:nvPr/>
        </p:nvSpPr>
        <p:spPr>
          <a:xfrm>
            <a:off x="3587" y="4655172"/>
            <a:ext cx="1293513" cy="626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Production</a:t>
            </a:r>
          </a:p>
          <a:p>
            <a:pPr algn="ctr"/>
            <a:r>
              <a:rPr lang="fr-FR" sz="900" dirty="0"/>
              <a:t>et distribution d’énergies</a:t>
            </a:r>
          </a:p>
          <a:p>
            <a:pPr algn="ctr"/>
            <a:endParaRPr lang="fr-FR" sz="9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99B1984-5B26-6C39-A08F-7B32112F2F53}"/>
              </a:ext>
            </a:extLst>
          </p:cNvPr>
          <p:cNvSpPr/>
          <p:nvPr/>
        </p:nvSpPr>
        <p:spPr>
          <a:xfrm>
            <a:off x="229985" y="5825101"/>
            <a:ext cx="10717516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MINERAI</a:t>
            </a:r>
          </a:p>
        </p:txBody>
      </p:sp>
      <p:sp>
        <p:nvSpPr>
          <p:cNvPr id="117" name="Flèche : bas 116">
            <a:extLst>
              <a:ext uri="{FF2B5EF4-FFF2-40B4-BE49-F238E27FC236}">
                <a16:creationId xmlns:a16="http://schemas.microsoft.com/office/drawing/2014/main" id="{75167A45-0147-3E19-23C4-E1947FF3D5F9}"/>
              </a:ext>
            </a:extLst>
          </p:cNvPr>
          <p:cNvSpPr/>
          <p:nvPr/>
        </p:nvSpPr>
        <p:spPr>
          <a:xfrm rot="10800000">
            <a:off x="3496781" y="5327357"/>
            <a:ext cx="72000" cy="1318101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37CD49E3-98B2-5CF4-590E-F1868595DCCB}"/>
              </a:ext>
            </a:extLst>
          </p:cNvPr>
          <p:cNvSpPr/>
          <p:nvPr/>
        </p:nvSpPr>
        <p:spPr>
          <a:xfrm rot="10800000">
            <a:off x="3224941" y="5304113"/>
            <a:ext cx="72000" cy="420786"/>
          </a:xfrm>
          <a:prstGeom prst="downArrow">
            <a:avLst/>
          </a:prstGeom>
          <a:solidFill>
            <a:srgbClr val="61CBF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bas 149">
            <a:extLst>
              <a:ext uri="{FF2B5EF4-FFF2-40B4-BE49-F238E27FC236}">
                <a16:creationId xmlns:a16="http://schemas.microsoft.com/office/drawing/2014/main" id="{1C37ED49-0908-7F81-D118-7A88841DB434}"/>
              </a:ext>
            </a:extLst>
          </p:cNvPr>
          <p:cNvSpPr/>
          <p:nvPr/>
        </p:nvSpPr>
        <p:spPr>
          <a:xfrm rot="5400000">
            <a:off x="1216845" y="4538290"/>
            <a:ext cx="278001" cy="612917"/>
          </a:xfrm>
          <a:prstGeom prst="downArrow">
            <a:avLst/>
          </a:prstGeom>
          <a:solidFill>
            <a:srgbClr val="3B7D2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Flèche : bas 151">
            <a:extLst>
              <a:ext uri="{FF2B5EF4-FFF2-40B4-BE49-F238E27FC236}">
                <a16:creationId xmlns:a16="http://schemas.microsoft.com/office/drawing/2014/main" id="{0E286BAB-B02B-CD4C-F1C6-573AF4C42C86}"/>
              </a:ext>
            </a:extLst>
          </p:cNvPr>
          <p:cNvSpPr/>
          <p:nvPr/>
        </p:nvSpPr>
        <p:spPr>
          <a:xfrm rot="10800000">
            <a:off x="3343913" y="5322278"/>
            <a:ext cx="72000" cy="647902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bas 152">
            <a:extLst>
              <a:ext uri="{FF2B5EF4-FFF2-40B4-BE49-F238E27FC236}">
                <a16:creationId xmlns:a16="http://schemas.microsoft.com/office/drawing/2014/main" id="{22A65EA6-ECAF-E13F-9D47-BE259C364E35}"/>
              </a:ext>
            </a:extLst>
          </p:cNvPr>
          <p:cNvSpPr/>
          <p:nvPr/>
        </p:nvSpPr>
        <p:spPr>
          <a:xfrm rot="10800000">
            <a:off x="1132812" y="5311722"/>
            <a:ext cx="72000" cy="1318101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Flèche : bas 153">
            <a:extLst>
              <a:ext uri="{FF2B5EF4-FFF2-40B4-BE49-F238E27FC236}">
                <a16:creationId xmlns:a16="http://schemas.microsoft.com/office/drawing/2014/main" id="{F5632000-C1DF-00A6-89BB-DC9B2904ECBA}"/>
              </a:ext>
            </a:extLst>
          </p:cNvPr>
          <p:cNvSpPr/>
          <p:nvPr/>
        </p:nvSpPr>
        <p:spPr>
          <a:xfrm rot="10800000">
            <a:off x="708768" y="5322278"/>
            <a:ext cx="72000" cy="420786"/>
          </a:xfrm>
          <a:prstGeom prst="downArrow">
            <a:avLst/>
          </a:prstGeom>
          <a:solidFill>
            <a:srgbClr val="61CBF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Flèche : bas 154">
            <a:extLst>
              <a:ext uri="{FF2B5EF4-FFF2-40B4-BE49-F238E27FC236}">
                <a16:creationId xmlns:a16="http://schemas.microsoft.com/office/drawing/2014/main" id="{2EC796C1-19A6-7E2E-299F-976F2A74B5C9}"/>
              </a:ext>
            </a:extLst>
          </p:cNvPr>
          <p:cNvSpPr/>
          <p:nvPr/>
        </p:nvSpPr>
        <p:spPr>
          <a:xfrm rot="10800000">
            <a:off x="837877" y="5303543"/>
            <a:ext cx="72000" cy="647902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bas 155">
            <a:extLst>
              <a:ext uri="{FF2B5EF4-FFF2-40B4-BE49-F238E27FC236}">
                <a16:creationId xmlns:a16="http://schemas.microsoft.com/office/drawing/2014/main" id="{F5CE4BF5-5617-A8BE-A073-47BA12B7579F}"/>
              </a:ext>
            </a:extLst>
          </p:cNvPr>
          <p:cNvSpPr/>
          <p:nvPr/>
        </p:nvSpPr>
        <p:spPr>
          <a:xfrm rot="10800000">
            <a:off x="962330" y="5317431"/>
            <a:ext cx="72000" cy="972000"/>
          </a:xfrm>
          <a:prstGeom prst="downArrow">
            <a:avLst/>
          </a:prstGeom>
          <a:solidFill>
            <a:srgbClr val="BFBFB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4" name="Graphique 143" descr="Fleurs de cerisier contour">
            <a:extLst>
              <a:ext uri="{FF2B5EF4-FFF2-40B4-BE49-F238E27FC236}">
                <a16:creationId xmlns:a16="http://schemas.microsoft.com/office/drawing/2014/main" id="{7E971300-FBD4-2908-108F-D08B6672E6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109096">
            <a:off x="1630992" y="4950564"/>
            <a:ext cx="360000" cy="360000"/>
          </a:xfrm>
          <a:prstGeom prst="rect">
            <a:avLst/>
          </a:prstGeom>
        </p:spPr>
      </p:pic>
      <p:pic>
        <p:nvPicPr>
          <p:cNvPr id="148" name="Graphique 147" descr="Abeille avec un remplissage uni">
            <a:extLst>
              <a:ext uri="{FF2B5EF4-FFF2-40B4-BE49-F238E27FC236}">
                <a16:creationId xmlns:a16="http://schemas.microsoft.com/office/drawing/2014/main" id="{24326EF6-0C12-BF05-DEFC-1B55F6388A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5327" y="4859170"/>
            <a:ext cx="236343" cy="236343"/>
          </a:xfrm>
          <a:prstGeom prst="rect">
            <a:avLst/>
          </a:prstGeom>
        </p:spPr>
      </p:pic>
      <p:pic>
        <p:nvPicPr>
          <p:cNvPr id="149" name="Graphique 148" descr="Moineau avec un remplissage uni">
            <a:extLst>
              <a:ext uri="{FF2B5EF4-FFF2-40B4-BE49-F238E27FC236}">
                <a16:creationId xmlns:a16="http://schemas.microsoft.com/office/drawing/2014/main" id="{2C2F846A-E9C2-5A42-66DA-321AAB23E8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8827" y="3943099"/>
            <a:ext cx="432000" cy="432000"/>
          </a:xfrm>
          <a:prstGeom prst="rect">
            <a:avLst/>
          </a:prstGeom>
        </p:spPr>
      </p:pic>
      <p:pic>
        <p:nvPicPr>
          <p:cNvPr id="157" name="Graphique 156" descr="Criquet avec un remplissage uni">
            <a:extLst>
              <a:ext uri="{FF2B5EF4-FFF2-40B4-BE49-F238E27FC236}">
                <a16:creationId xmlns:a16="http://schemas.microsoft.com/office/drawing/2014/main" id="{57726F58-D8D5-2E07-0342-168C0B07DB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83043" y="5139830"/>
            <a:ext cx="216000" cy="216000"/>
          </a:xfrm>
          <a:prstGeom prst="rect">
            <a:avLst/>
          </a:prstGeom>
        </p:spPr>
      </p:pic>
      <p:pic>
        <p:nvPicPr>
          <p:cNvPr id="158" name="Graphique 157" descr="Ver avec un remplissage uni">
            <a:extLst>
              <a:ext uri="{FF2B5EF4-FFF2-40B4-BE49-F238E27FC236}">
                <a16:creationId xmlns:a16="http://schemas.microsoft.com/office/drawing/2014/main" id="{43378F80-85D5-1E68-FEBE-3A51F15B1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1854" y="5284255"/>
            <a:ext cx="206493" cy="206493"/>
          </a:xfrm>
          <a:prstGeom prst="rect">
            <a:avLst/>
          </a:prstGeom>
        </p:spPr>
      </p:pic>
      <p:pic>
        <p:nvPicPr>
          <p:cNvPr id="160" name="Graphique 159" descr="Lapin avec un remplissage uni">
            <a:extLst>
              <a:ext uri="{FF2B5EF4-FFF2-40B4-BE49-F238E27FC236}">
                <a16:creationId xmlns:a16="http://schemas.microsoft.com/office/drawing/2014/main" id="{C805D866-98C4-8D00-7CF3-18FB7719D6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7843" y="5018137"/>
            <a:ext cx="309359" cy="309359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EF6319BB-DB59-D114-69FE-88C9D427541B}"/>
              </a:ext>
            </a:extLst>
          </p:cNvPr>
          <p:cNvSpPr/>
          <p:nvPr/>
        </p:nvSpPr>
        <p:spPr>
          <a:xfrm>
            <a:off x="962329" y="3301071"/>
            <a:ext cx="10907593" cy="232154"/>
          </a:xfrm>
          <a:prstGeom prst="rect">
            <a:avLst/>
          </a:prstGeom>
          <a:solidFill>
            <a:srgbClr val="4F71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ENERGIE FOSSILE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583FA27-6548-156E-D584-C910C90DB506}"/>
              </a:ext>
            </a:extLst>
          </p:cNvPr>
          <p:cNvSpPr/>
          <p:nvPr/>
        </p:nvSpPr>
        <p:spPr>
          <a:xfrm>
            <a:off x="940490" y="2920330"/>
            <a:ext cx="10907593" cy="232154"/>
          </a:xfrm>
          <a:prstGeom prst="rect">
            <a:avLst/>
          </a:prstGeom>
          <a:solidFill>
            <a:srgbClr val="44B6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ENERGIE RENOUVELABLE</a:t>
            </a:r>
          </a:p>
        </p:txBody>
      </p: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97D59D61-D2D6-60C5-320B-22416FA9D3D3}"/>
              </a:ext>
            </a:extLst>
          </p:cNvPr>
          <p:cNvSpPr/>
          <p:nvPr/>
        </p:nvSpPr>
        <p:spPr>
          <a:xfrm>
            <a:off x="3878684" y="3341365"/>
            <a:ext cx="72000" cy="1318101"/>
          </a:xfrm>
          <a:prstGeom prst="downArrow">
            <a:avLst/>
          </a:prstGeom>
          <a:solidFill>
            <a:srgbClr val="4F718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Flèche : bas 185">
            <a:extLst>
              <a:ext uri="{FF2B5EF4-FFF2-40B4-BE49-F238E27FC236}">
                <a16:creationId xmlns:a16="http://schemas.microsoft.com/office/drawing/2014/main" id="{523C77B5-5273-9114-8CAE-1B617AE92CBF}"/>
              </a:ext>
            </a:extLst>
          </p:cNvPr>
          <p:cNvSpPr/>
          <p:nvPr/>
        </p:nvSpPr>
        <p:spPr>
          <a:xfrm>
            <a:off x="3659358" y="3075466"/>
            <a:ext cx="72000" cy="1584000"/>
          </a:xfrm>
          <a:prstGeom prst="downArrow">
            <a:avLst/>
          </a:prstGeom>
          <a:solidFill>
            <a:srgbClr val="44B6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Flèche : bas 186">
            <a:extLst>
              <a:ext uri="{FF2B5EF4-FFF2-40B4-BE49-F238E27FC236}">
                <a16:creationId xmlns:a16="http://schemas.microsoft.com/office/drawing/2014/main" id="{D4710D5D-C021-DFB4-B61F-99C4C97BDC10}"/>
              </a:ext>
            </a:extLst>
          </p:cNvPr>
          <p:cNvSpPr/>
          <p:nvPr/>
        </p:nvSpPr>
        <p:spPr>
          <a:xfrm>
            <a:off x="5241212" y="3361295"/>
            <a:ext cx="72000" cy="1404000"/>
          </a:xfrm>
          <a:prstGeom prst="downArrow">
            <a:avLst/>
          </a:prstGeom>
          <a:solidFill>
            <a:srgbClr val="4F718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Flèche : bas 187">
            <a:extLst>
              <a:ext uri="{FF2B5EF4-FFF2-40B4-BE49-F238E27FC236}">
                <a16:creationId xmlns:a16="http://schemas.microsoft.com/office/drawing/2014/main" id="{D7E3EDB4-38CA-43D9-D7CD-405230E5F0E3}"/>
              </a:ext>
            </a:extLst>
          </p:cNvPr>
          <p:cNvSpPr/>
          <p:nvPr/>
        </p:nvSpPr>
        <p:spPr>
          <a:xfrm>
            <a:off x="4964706" y="3076928"/>
            <a:ext cx="72000" cy="1692000"/>
          </a:xfrm>
          <a:prstGeom prst="downArrow">
            <a:avLst/>
          </a:prstGeom>
          <a:solidFill>
            <a:srgbClr val="44B6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Flèche : bas 188">
            <a:extLst>
              <a:ext uri="{FF2B5EF4-FFF2-40B4-BE49-F238E27FC236}">
                <a16:creationId xmlns:a16="http://schemas.microsoft.com/office/drawing/2014/main" id="{79379BBF-EE53-1C60-878D-602E38386DDC}"/>
              </a:ext>
            </a:extLst>
          </p:cNvPr>
          <p:cNvSpPr/>
          <p:nvPr/>
        </p:nvSpPr>
        <p:spPr>
          <a:xfrm>
            <a:off x="6345823" y="3320311"/>
            <a:ext cx="72000" cy="1318101"/>
          </a:xfrm>
          <a:prstGeom prst="downArrow">
            <a:avLst/>
          </a:prstGeom>
          <a:solidFill>
            <a:srgbClr val="4F718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Flèche : bas 189">
            <a:extLst>
              <a:ext uri="{FF2B5EF4-FFF2-40B4-BE49-F238E27FC236}">
                <a16:creationId xmlns:a16="http://schemas.microsoft.com/office/drawing/2014/main" id="{BAA20574-771F-E6E2-C540-3548D77DEB02}"/>
              </a:ext>
            </a:extLst>
          </p:cNvPr>
          <p:cNvSpPr/>
          <p:nvPr/>
        </p:nvSpPr>
        <p:spPr>
          <a:xfrm>
            <a:off x="6226800" y="3045449"/>
            <a:ext cx="72000" cy="1584000"/>
          </a:xfrm>
          <a:prstGeom prst="downArrow">
            <a:avLst/>
          </a:prstGeom>
          <a:solidFill>
            <a:srgbClr val="44B6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Flèche : bas 190">
            <a:extLst>
              <a:ext uri="{FF2B5EF4-FFF2-40B4-BE49-F238E27FC236}">
                <a16:creationId xmlns:a16="http://schemas.microsoft.com/office/drawing/2014/main" id="{53CAC73D-B87C-4CF4-4B0E-4DB950E33C34}"/>
              </a:ext>
            </a:extLst>
          </p:cNvPr>
          <p:cNvSpPr/>
          <p:nvPr/>
        </p:nvSpPr>
        <p:spPr>
          <a:xfrm>
            <a:off x="8348228" y="3378512"/>
            <a:ext cx="72000" cy="1368000"/>
          </a:xfrm>
          <a:prstGeom prst="downArrow">
            <a:avLst/>
          </a:prstGeom>
          <a:solidFill>
            <a:srgbClr val="4F718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Flèche : bas 191">
            <a:extLst>
              <a:ext uri="{FF2B5EF4-FFF2-40B4-BE49-F238E27FC236}">
                <a16:creationId xmlns:a16="http://schemas.microsoft.com/office/drawing/2014/main" id="{94E17C54-44EE-5C63-1961-B486FE935995}"/>
              </a:ext>
            </a:extLst>
          </p:cNvPr>
          <p:cNvSpPr/>
          <p:nvPr/>
        </p:nvSpPr>
        <p:spPr>
          <a:xfrm>
            <a:off x="8268957" y="3005171"/>
            <a:ext cx="72000" cy="1728000"/>
          </a:xfrm>
          <a:prstGeom prst="downArrow">
            <a:avLst/>
          </a:prstGeom>
          <a:solidFill>
            <a:srgbClr val="44B6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Flèche : bas 192">
            <a:extLst>
              <a:ext uri="{FF2B5EF4-FFF2-40B4-BE49-F238E27FC236}">
                <a16:creationId xmlns:a16="http://schemas.microsoft.com/office/drawing/2014/main" id="{69CD2BE5-3B7C-DD7C-AA9F-0EE9BEA09CB6}"/>
              </a:ext>
            </a:extLst>
          </p:cNvPr>
          <p:cNvSpPr/>
          <p:nvPr/>
        </p:nvSpPr>
        <p:spPr>
          <a:xfrm>
            <a:off x="9942882" y="3405433"/>
            <a:ext cx="72000" cy="1318101"/>
          </a:xfrm>
          <a:prstGeom prst="downArrow">
            <a:avLst/>
          </a:prstGeom>
          <a:solidFill>
            <a:srgbClr val="4F718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lèche : bas 193">
            <a:extLst>
              <a:ext uri="{FF2B5EF4-FFF2-40B4-BE49-F238E27FC236}">
                <a16:creationId xmlns:a16="http://schemas.microsoft.com/office/drawing/2014/main" id="{DC177A78-D4DB-15A7-902F-712FF3CA63A1}"/>
              </a:ext>
            </a:extLst>
          </p:cNvPr>
          <p:cNvSpPr/>
          <p:nvPr/>
        </p:nvSpPr>
        <p:spPr>
          <a:xfrm>
            <a:off x="9759553" y="3055207"/>
            <a:ext cx="72000" cy="1692000"/>
          </a:xfrm>
          <a:prstGeom prst="downArrow">
            <a:avLst/>
          </a:prstGeom>
          <a:solidFill>
            <a:srgbClr val="44B6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lèche : bas 194">
            <a:extLst>
              <a:ext uri="{FF2B5EF4-FFF2-40B4-BE49-F238E27FC236}">
                <a16:creationId xmlns:a16="http://schemas.microsoft.com/office/drawing/2014/main" id="{02FBF65C-556F-2888-4C65-09785A357D24}"/>
              </a:ext>
            </a:extLst>
          </p:cNvPr>
          <p:cNvSpPr/>
          <p:nvPr/>
        </p:nvSpPr>
        <p:spPr>
          <a:xfrm>
            <a:off x="10875500" y="3466528"/>
            <a:ext cx="72000" cy="1318101"/>
          </a:xfrm>
          <a:prstGeom prst="downArrow">
            <a:avLst/>
          </a:prstGeom>
          <a:solidFill>
            <a:srgbClr val="4F718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Flèche : bas 195">
            <a:extLst>
              <a:ext uri="{FF2B5EF4-FFF2-40B4-BE49-F238E27FC236}">
                <a16:creationId xmlns:a16="http://schemas.microsoft.com/office/drawing/2014/main" id="{78079354-A227-5157-13A4-06DF3C6BBA5B}"/>
              </a:ext>
            </a:extLst>
          </p:cNvPr>
          <p:cNvSpPr/>
          <p:nvPr/>
        </p:nvSpPr>
        <p:spPr>
          <a:xfrm>
            <a:off x="10767818" y="3064822"/>
            <a:ext cx="72000" cy="1692000"/>
          </a:xfrm>
          <a:prstGeom prst="downArrow">
            <a:avLst/>
          </a:prstGeom>
          <a:solidFill>
            <a:srgbClr val="44B6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DE2501F4-BDA0-50BD-4D7B-58186555C780}"/>
              </a:ext>
            </a:extLst>
          </p:cNvPr>
          <p:cNvGrpSpPr/>
          <p:nvPr/>
        </p:nvGrpSpPr>
        <p:grpSpPr>
          <a:xfrm>
            <a:off x="6787365" y="3711063"/>
            <a:ext cx="1359766" cy="914400"/>
            <a:chOff x="1121996" y="2503269"/>
            <a:chExt cx="1359766" cy="914400"/>
          </a:xfrm>
        </p:grpSpPr>
        <p:pic>
          <p:nvPicPr>
            <p:cNvPr id="201" name="Graphique 200" descr="Maison avec un remplissage uni">
              <a:extLst>
                <a:ext uri="{FF2B5EF4-FFF2-40B4-BE49-F238E27FC236}">
                  <a16:creationId xmlns:a16="http://schemas.microsoft.com/office/drawing/2014/main" id="{538EB433-0DAA-4C90-7F17-3DA105DE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69718" y="3029958"/>
              <a:ext cx="266416" cy="266416"/>
            </a:xfrm>
            <a:prstGeom prst="rect">
              <a:avLst/>
            </a:prstGeom>
          </p:spPr>
        </p:pic>
        <p:pic>
          <p:nvPicPr>
            <p:cNvPr id="202" name="Graphique 201" descr="Ville avec un remplissage uni">
              <a:extLst>
                <a:ext uri="{FF2B5EF4-FFF2-40B4-BE49-F238E27FC236}">
                  <a16:creationId xmlns:a16="http://schemas.microsoft.com/office/drawing/2014/main" id="{BC77F422-2C7A-3AFC-6082-7C1A6A077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567362" y="2503269"/>
              <a:ext cx="914400" cy="914400"/>
            </a:xfrm>
            <a:prstGeom prst="rect">
              <a:avLst/>
            </a:prstGeom>
          </p:spPr>
        </p:pic>
        <p:pic>
          <p:nvPicPr>
            <p:cNvPr id="203" name="Graphique 202" descr="Maison avec un remplissage uni">
              <a:extLst>
                <a:ext uri="{FF2B5EF4-FFF2-40B4-BE49-F238E27FC236}">
                  <a16:creationId xmlns:a16="http://schemas.microsoft.com/office/drawing/2014/main" id="{59CD0A5B-A45E-654E-18F8-8BD31251D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21996" y="3029958"/>
              <a:ext cx="266416" cy="266416"/>
            </a:xfrm>
            <a:prstGeom prst="rect">
              <a:avLst/>
            </a:prstGeom>
          </p:spPr>
        </p:pic>
      </p:grpSp>
      <p:sp>
        <p:nvSpPr>
          <p:cNvPr id="204" name="Triangle isocèle 203">
            <a:extLst>
              <a:ext uri="{FF2B5EF4-FFF2-40B4-BE49-F238E27FC236}">
                <a16:creationId xmlns:a16="http://schemas.microsoft.com/office/drawing/2014/main" id="{6D6C0B5A-A057-CE85-42AC-D7BCCBC76C6D}"/>
              </a:ext>
            </a:extLst>
          </p:cNvPr>
          <p:cNvSpPr/>
          <p:nvPr/>
        </p:nvSpPr>
        <p:spPr>
          <a:xfrm>
            <a:off x="6951293" y="4569835"/>
            <a:ext cx="209034" cy="1112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Triangle isocèle 205">
            <a:extLst>
              <a:ext uri="{FF2B5EF4-FFF2-40B4-BE49-F238E27FC236}">
                <a16:creationId xmlns:a16="http://schemas.microsoft.com/office/drawing/2014/main" id="{A395301A-E52B-7EA5-5067-190DBD7B3CB0}"/>
              </a:ext>
            </a:extLst>
          </p:cNvPr>
          <p:cNvSpPr/>
          <p:nvPr/>
        </p:nvSpPr>
        <p:spPr>
          <a:xfrm>
            <a:off x="3204083" y="4541492"/>
            <a:ext cx="209034" cy="111257"/>
          </a:xfrm>
          <a:prstGeom prst="triangle">
            <a:avLst/>
          </a:prstGeom>
          <a:solidFill>
            <a:srgbClr val="3B7D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Flèche : bas 207">
            <a:extLst>
              <a:ext uri="{FF2B5EF4-FFF2-40B4-BE49-F238E27FC236}">
                <a16:creationId xmlns:a16="http://schemas.microsoft.com/office/drawing/2014/main" id="{CFC32825-1F3B-46AB-00E6-E20C3B2EF30C}"/>
              </a:ext>
            </a:extLst>
          </p:cNvPr>
          <p:cNvSpPr/>
          <p:nvPr/>
        </p:nvSpPr>
        <p:spPr>
          <a:xfrm rot="10800000">
            <a:off x="6121845" y="3028299"/>
            <a:ext cx="72000" cy="1584000"/>
          </a:xfrm>
          <a:prstGeom prst="downArrow">
            <a:avLst/>
          </a:prstGeom>
          <a:solidFill>
            <a:srgbClr val="44B6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09B7977-A264-FB7B-53E2-494598E417E1}"/>
              </a:ext>
            </a:extLst>
          </p:cNvPr>
          <p:cNvSpPr/>
          <p:nvPr/>
        </p:nvSpPr>
        <p:spPr>
          <a:xfrm>
            <a:off x="133350" y="2541953"/>
            <a:ext cx="11702269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MATIERES PREMIERES ISSUES SU RECYCLAGE</a:t>
            </a:r>
          </a:p>
        </p:txBody>
      </p:sp>
      <p:sp>
        <p:nvSpPr>
          <p:cNvPr id="215" name="Flèche : bas 214">
            <a:extLst>
              <a:ext uri="{FF2B5EF4-FFF2-40B4-BE49-F238E27FC236}">
                <a16:creationId xmlns:a16="http://schemas.microsoft.com/office/drawing/2014/main" id="{DF47D112-7722-E608-F715-F885A1AC3216}"/>
              </a:ext>
            </a:extLst>
          </p:cNvPr>
          <p:cNvSpPr/>
          <p:nvPr/>
        </p:nvSpPr>
        <p:spPr>
          <a:xfrm rot="10800000">
            <a:off x="10983182" y="2659535"/>
            <a:ext cx="72000" cy="2124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2C67109E-B32E-EFB5-8F44-E1FAB538C873}"/>
              </a:ext>
            </a:extLst>
          </p:cNvPr>
          <p:cNvSpPr/>
          <p:nvPr/>
        </p:nvSpPr>
        <p:spPr>
          <a:xfrm>
            <a:off x="3450433" y="2593219"/>
            <a:ext cx="72000" cy="2124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F0CBAE-01BC-0122-72AA-BEDF42B8C350}"/>
              </a:ext>
            </a:extLst>
          </p:cNvPr>
          <p:cNvSpPr/>
          <p:nvPr/>
        </p:nvSpPr>
        <p:spPr>
          <a:xfrm>
            <a:off x="133351" y="2209274"/>
            <a:ext cx="11685290" cy="232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RE-EMPLOI</a:t>
            </a:r>
          </a:p>
        </p:txBody>
      </p:sp>
      <p:sp>
        <p:nvSpPr>
          <p:cNvPr id="218" name="Forme en L 217">
            <a:extLst>
              <a:ext uri="{FF2B5EF4-FFF2-40B4-BE49-F238E27FC236}">
                <a16:creationId xmlns:a16="http://schemas.microsoft.com/office/drawing/2014/main" id="{4C644D4B-20BF-E950-534B-C4A37D268CBB}"/>
              </a:ext>
            </a:extLst>
          </p:cNvPr>
          <p:cNvSpPr/>
          <p:nvPr/>
        </p:nvSpPr>
        <p:spPr>
          <a:xfrm flipV="1">
            <a:off x="343918" y="2917189"/>
            <a:ext cx="601898" cy="745176"/>
          </a:xfrm>
          <a:prstGeom prst="corner">
            <a:avLst>
              <a:gd name="adj1" fmla="val 39978"/>
              <a:gd name="adj2" fmla="val 37895"/>
            </a:avLst>
          </a:prstGeom>
          <a:solidFill>
            <a:srgbClr val="44B6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BDE30389-9D97-D5B0-AF4B-99CDD3F41557}"/>
              </a:ext>
            </a:extLst>
          </p:cNvPr>
          <p:cNvGrpSpPr/>
          <p:nvPr/>
        </p:nvGrpSpPr>
        <p:grpSpPr>
          <a:xfrm>
            <a:off x="338077" y="3722156"/>
            <a:ext cx="554451" cy="903556"/>
            <a:chOff x="628971" y="4133329"/>
            <a:chExt cx="712588" cy="1262529"/>
          </a:xfrm>
        </p:grpSpPr>
        <p:pic>
          <p:nvPicPr>
            <p:cNvPr id="220" name="Graphique 219" descr="Carburant avec un remplissage uni">
              <a:extLst>
                <a:ext uri="{FF2B5EF4-FFF2-40B4-BE49-F238E27FC236}">
                  <a16:creationId xmlns:a16="http://schemas.microsoft.com/office/drawing/2014/main" id="{DC9761B0-1EB8-9833-F0D0-37DB2F66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45559" y="4567443"/>
              <a:ext cx="396000" cy="396000"/>
            </a:xfrm>
            <a:prstGeom prst="rect">
              <a:avLst/>
            </a:prstGeom>
          </p:spPr>
        </p:pic>
        <p:pic>
          <p:nvPicPr>
            <p:cNvPr id="221" name="Graphique 220" descr="Éclair avec un remplissage uni">
              <a:extLst>
                <a:ext uri="{FF2B5EF4-FFF2-40B4-BE49-F238E27FC236}">
                  <a16:creationId xmlns:a16="http://schemas.microsoft.com/office/drawing/2014/main" id="{D27FBE91-98FE-BA5B-0758-1CB537FE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91458" y="4133329"/>
              <a:ext cx="396000" cy="396000"/>
            </a:xfrm>
            <a:prstGeom prst="rect">
              <a:avLst/>
            </a:prstGeom>
          </p:spPr>
        </p:pic>
        <p:pic>
          <p:nvPicPr>
            <p:cNvPr id="222" name="Image 221">
              <a:extLst>
                <a:ext uri="{FF2B5EF4-FFF2-40B4-BE49-F238E27FC236}">
                  <a16:creationId xmlns:a16="http://schemas.microsoft.com/office/drawing/2014/main" id="{818D3863-658F-9C25-0ECD-402A28CC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11815" y="5035858"/>
              <a:ext cx="265265" cy="360000"/>
            </a:xfrm>
            <a:prstGeom prst="rect">
              <a:avLst/>
            </a:prstGeom>
          </p:spPr>
        </p:pic>
        <p:pic>
          <p:nvPicPr>
            <p:cNvPr id="223" name="Image 222">
              <a:extLst>
                <a:ext uri="{FF2B5EF4-FFF2-40B4-BE49-F238E27FC236}">
                  <a16:creationId xmlns:a16="http://schemas.microsoft.com/office/drawing/2014/main" id="{CD557E8E-206F-6FE5-03A9-813576155D26}"/>
                </a:ext>
              </a:extLst>
            </p:cNvPr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36971" y="5042284"/>
              <a:ext cx="180000" cy="324000"/>
            </a:xfrm>
            <a:prstGeom prst="rect">
              <a:avLst/>
            </a:prstGeom>
          </p:spPr>
        </p:pic>
        <p:pic>
          <p:nvPicPr>
            <p:cNvPr id="224" name="Graphique 223" descr="Éclair avec un remplissage uni">
              <a:extLst>
                <a:ext uri="{FF2B5EF4-FFF2-40B4-BE49-F238E27FC236}">
                  <a16:creationId xmlns:a16="http://schemas.microsoft.com/office/drawing/2014/main" id="{4D67D99A-863F-FF23-03CA-E64240E8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29718" y="4169329"/>
              <a:ext cx="396000" cy="396000"/>
            </a:xfrm>
            <a:prstGeom prst="rect">
              <a:avLst/>
            </a:prstGeom>
          </p:spPr>
        </p:pic>
        <p:pic>
          <p:nvPicPr>
            <p:cNvPr id="225" name="Graphique 224" descr="Carburant avec un remplissage uni">
              <a:extLst>
                <a:ext uri="{FF2B5EF4-FFF2-40B4-BE49-F238E27FC236}">
                  <a16:creationId xmlns:a16="http://schemas.microsoft.com/office/drawing/2014/main" id="{E12504DD-3092-CF6F-8124-B7F3F311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28971" y="4565329"/>
              <a:ext cx="396000" cy="396000"/>
            </a:xfrm>
            <a:prstGeom prst="rect">
              <a:avLst/>
            </a:prstGeom>
          </p:spPr>
        </p:pic>
      </p:grpSp>
      <p:sp>
        <p:nvSpPr>
          <p:cNvPr id="226" name="Forme en L 225">
            <a:extLst>
              <a:ext uri="{FF2B5EF4-FFF2-40B4-BE49-F238E27FC236}">
                <a16:creationId xmlns:a16="http://schemas.microsoft.com/office/drawing/2014/main" id="{7442CE71-A10C-C8FB-ABE0-FC689D68D78C}"/>
              </a:ext>
            </a:extLst>
          </p:cNvPr>
          <p:cNvSpPr/>
          <p:nvPr/>
        </p:nvSpPr>
        <p:spPr>
          <a:xfrm flipV="1">
            <a:off x="632840" y="3300624"/>
            <a:ext cx="329489" cy="427683"/>
          </a:xfrm>
          <a:prstGeom prst="corner">
            <a:avLst>
              <a:gd name="adj1" fmla="val 69190"/>
              <a:gd name="adj2" fmla="val 58344"/>
            </a:avLst>
          </a:prstGeom>
          <a:solidFill>
            <a:srgbClr val="4F71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Flèche : bas 228">
            <a:extLst>
              <a:ext uri="{FF2B5EF4-FFF2-40B4-BE49-F238E27FC236}">
                <a16:creationId xmlns:a16="http://schemas.microsoft.com/office/drawing/2014/main" id="{EAF1DCFA-142D-C612-4A6E-4C4C25C71B92}"/>
              </a:ext>
            </a:extLst>
          </p:cNvPr>
          <p:cNvSpPr/>
          <p:nvPr/>
        </p:nvSpPr>
        <p:spPr>
          <a:xfrm>
            <a:off x="6736106" y="2303476"/>
            <a:ext cx="72000" cy="2412000"/>
          </a:xfrm>
          <a:prstGeom prst="downArrow">
            <a:avLst/>
          </a:prstGeom>
          <a:solidFill>
            <a:srgbClr val="8ED97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Flèche : bas 229">
            <a:extLst>
              <a:ext uri="{FF2B5EF4-FFF2-40B4-BE49-F238E27FC236}">
                <a16:creationId xmlns:a16="http://schemas.microsoft.com/office/drawing/2014/main" id="{6ADD86FC-7A48-9B62-2EAF-24D113E49277}"/>
              </a:ext>
            </a:extLst>
          </p:cNvPr>
          <p:cNvSpPr/>
          <p:nvPr/>
        </p:nvSpPr>
        <p:spPr>
          <a:xfrm rot="10800000">
            <a:off x="11093843" y="2352745"/>
            <a:ext cx="72000" cy="2412000"/>
          </a:xfrm>
          <a:prstGeom prst="downArrow">
            <a:avLst/>
          </a:prstGeom>
          <a:solidFill>
            <a:srgbClr val="8ED97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Flèche : bas 231">
            <a:extLst>
              <a:ext uri="{FF2B5EF4-FFF2-40B4-BE49-F238E27FC236}">
                <a16:creationId xmlns:a16="http://schemas.microsoft.com/office/drawing/2014/main" id="{14199CAF-EDE3-1A99-AE60-7A43EC75DE61}"/>
              </a:ext>
            </a:extLst>
          </p:cNvPr>
          <p:cNvSpPr/>
          <p:nvPr/>
        </p:nvSpPr>
        <p:spPr>
          <a:xfrm>
            <a:off x="223614" y="2718303"/>
            <a:ext cx="72000" cy="1872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Flèche : bas 235">
            <a:extLst>
              <a:ext uri="{FF2B5EF4-FFF2-40B4-BE49-F238E27FC236}">
                <a16:creationId xmlns:a16="http://schemas.microsoft.com/office/drawing/2014/main" id="{098DE18F-78AD-B65E-CC23-31B4DC9B057D}"/>
              </a:ext>
            </a:extLst>
          </p:cNvPr>
          <p:cNvSpPr/>
          <p:nvPr/>
        </p:nvSpPr>
        <p:spPr>
          <a:xfrm rot="10800000">
            <a:off x="6232527" y="5291795"/>
            <a:ext cx="72000" cy="420786"/>
          </a:xfrm>
          <a:prstGeom prst="downArrow">
            <a:avLst/>
          </a:prstGeom>
          <a:solidFill>
            <a:srgbClr val="61CBF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4222BC70-5DB8-2830-B67C-C914AEEDCE2F}"/>
              </a:ext>
            </a:extLst>
          </p:cNvPr>
          <p:cNvSpPr txBox="1"/>
          <p:nvPr/>
        </p:nvSpPr>
        <p:spPr>
          <a:xfrm>
            <a:off x="10999248" y="5502188"/>
            <a:ext cx="1101972" cy="1149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000" b="1" dirty="0"/>
              <a:t>RESSOURCES </a:t>
            </a:r>
          </a:p>
          <a:p>
            <a:pPr algn="ctr"/>
            <a:endParaRPr lang="fr-FR" sz="1000" b="1" dirty="0"/>
          </a:p>
          <a:p>
            <a:pPr algn="ctr"/>
            <a:r>
              <a:rPr lang="fr-FR" sz="1000" b="1" dirty="0"/>
              <a:t>MATERIELLES </a:t>
            </a:r>
          </a:p>
          <a:p>
            <a:pPr algn="ctr"/>
            <a:endParaRPr lang="fr-FR" sz="1000" b="1" dirty="0"/>
          </a:p>
          <a:p>
            <a:pPr algn="ctr"/>
            <a:r>
              <a:rPr lang="fr-FR" sz="1000" b="1" dirty="0"/>
              <a:t>NON </a:t>
            </a:r>
          </a:p>
          <a:p>
            <a:pPr algn="ctr"/>
            <a:endParaRPr lang="fr-FR" sz="1000" b="1" dirty="0"/>
          </a:p>
          <a:p>
            <a:pPr algn="ctr"/>
            <a:r>
              <a:rPr lang="fr-FR" sz="1000" b="1" dirty="0"/>
              <a:t>RENOUVELABLES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AB05A8-F362-57D9-B598-8C9FEA94D5D1}"/>
              </a:ext>
            </a:extLst>
          </p:cNvPr>
          <p:cNvSpPr/>
          <p:nvPr/>
        </p:nvSpPr>
        <p:spPr>
          <a:xfrm>
            <a:off x="2844618" y="4082539"/>
            <a:ext cx="545459" cy="278002"/>
          </a:xfrm>
          <a:prstGeom prst="ellipse">
            <a:avLst/>
          </a:prstGeom>
          <a:solidFill>
            <a:srgbClr val="61CB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BF31A45-45A2-0CEE-3348-20F3393F1C58}"/>
              </a:ext>
            </a:extLst>
          </p:cNvPr>
          <p:cNvSpPr txBox="1"/>
          <p:nvPr/>
        </p:nvSpPr>
        <p:spPr>
          <a:xfrm>
            <a:off x="3588" y="0"/>
            <a:ext cx="1218841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ZOOM </a:t>
            </a:r>
            <a:r>
              <a:rPr lang="fr-FR" sz="1400" b="1" dirty="0">
                <a:solidFill>
                  <a:srgbClr val="FF0000"/>
                </a:solidFill>
              </a:rPr>
              <a:t>RESSOURCES</a:t>
            </a:r>
            <a:r>
              <a:rPr lang="fr-FR" sz="1400" b="1" dirty="0"/>
              <a:t> = ce que notre chaîne de valeur prélève dans l’environnement du fait de notre activité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C116F4C-B0F2-77A3-F770-495E88FE5370}"/>
              </a:ext>
            </a:extLst>
          </p:cNvPr>
          <p:cNvSpPr txBox="1"/>
          <p:nvPr/>
        </p:nvSpPr>
        <p:spPr>
          <a:xfrm>
            <a:off x="708768" y="258579"/>
            <a:ext cx="3292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Indicateurs ressources énergétiques :</a:t>
            </a:r>
          </a:p>
          <a:p>
            <a:r>
              <a:rPr lang="fr-FR" sz="1400" dirty="0"/>
              <a:t>- Nb kWh d’énergies consommées</a:t>
            </a:r>
          </a:p>
          <a:p>
            <a:r>
              <a:rPr lang="fr-FR" sz="1400" dirty="0"/>
              <a:t>- % énergie renouvelable</a:t>
            </a:r>
          </a:p>
          <a:p>
            <a:r>
              <a:rPr lang="fr-FR" sz="1400" dirty="0"/>
              <a:t>- % d’énergie renouvelable produite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4DAD48-798D-4776-2510-613CCE407CAE}"/>
              </a:ext>
            </a:extLst>
          </p:cNvPr>
          <p:cNvSpPr txBox="1"/>
          <p:nvPr/>
        </p:nvSpPr>
        <p:spPr>
          <a:xfrm>
            <a:off x="4865640" y="282606"/>
            <a:ext cx="6478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Indicateurs ressources matérielles :</a:t>
            </a:r>
          </a:p>
          <a:p>
            <a:r>
              <a:rPr lang="fr-FR" sz="1400" dirty="0"/>
              <a:t>- Tonnes de matières consommées</a:t>
            </a:r>
          </a:p>
          <a:p>
            <a:r>
              <a:rPr lang="fr-FR" sz="1400" dirty="0"/>
              <a:t>- % de matière renouvelable </a:t>
            </a:r>
            <a:r>
              <a:rPr lang="fr-FR" sz="1100" dirty="0"/>
              <a:t>(issue de la biomasse)</a:t>
            </a:r>
            <a:endParaRPr lang="fr-FR" sz="1400" dirty="0"/>
          </a:p>
          <a:p>
            <a:r>
              <a:rPr lang="fr-FR" sz="1400" dirty="0"/>
              <a:t>- % de matière première issue du recyclage (=contenu recyclé)</a:t>
            </a:r>
          </a:p>
          <a:p>
            <a:r>
              <a:rPr lang="fr-FR" sz="1400" dirty="0"/>
              <a:t>- % de matière issus du réemploi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B56B82-8CA8-9062-E639-A9D577D1ABCA}"/>
              </a:ext>
            </a:extLst>
          </p:cNvPr>
          <p:cNvSpPr txBox="1"/>
          <p:nvPr/>
        </p:nvSpPr>
        <p:spPr>
          <a:xfrm>
            <a:off x="690277" y="1278547"/>
            <a:ext cx="329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Indicateurs spécifiques eau :</a:t>
            </a:r>
          </a:p>
          <a:p>
            <a:r>
              <a:rPr lang="fr-FR" sz="1400" dirty="0"/>
              <a:t>- m3 consommés</a:t>
            </a:r>
          </a:p>
        </p:txBody>
      </p:sp>
    </p:spTree>
    <p:extLst>
      <p:ext uri="{BB962C8B-B14F-4D97-AF65-F5344CB8AC3E}">
        <p14:creationId xmlns:p14="http://schemas.microsoft.com/office/powerpoint/2010/main" val="2820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D7A37-B139-E502-233D-61E4A027B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54DD21F8-8E7D-5EAA-7540-1D91E711578A}"/>
              </a:ext>
            </a:extLst>
          </p:cNvPr>
          <p:cNvSpPr/>
          <p:nvPr/>
        </p:nvSpPr>
        <p:spPr>
          <a:xfrm>
            <a:off x="-9540" y="1707347"/>
            <a:ext cx="12170700" cy="3575096"/>
          </a:xfrm>
          <a:prstGeom prst="rect">
            <a:avLst/>
          </a:prstGeom>
          <a:solidFill>
            <a:srgbClr val="DCEAF7"/>
          </a:solidFill>
          <a:ln>
            <a:solidFill>
              <a:srgbClr val="57A1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ATMOSHERE</a:t>
            </a:r>
          </a:p>
        </p:txBody>
      </p:sp>
      <p:sp>
        <p:nvSpPr>
          <p:cNvPr id="198" name="Parallélogramme 197">
            <a:extLst>
              <a:ext uri="{FF2B5EF4-FFF2-40B4-BE49-F238E27FC236}">
                <a16:creationId xmlns:a16="http://schemas.microsoft.com/office/drawing/2014/main" id="{6D63901F-376B-A57B-FA21-A3F00F8AC26F}"/>
              </a:ext>
            </a:extLst>
          </p:cNvPr>
          <p:cNvSpPr/>
          <p:nvPr/>
        </p:nvSpPr>
        <p:spPr>
          <a:xfrm>
            <a:off x="-15315" y="3793948"/>
            <a:ext cx="13468164" cy="1495891"/>
          </a:xfrm>
          <a:prstGeom prst="parallelogram">
            <a:avLst>
              <a:gd name="adj" fmla="val 88407"/>
            </a:avLst>
          </a:prstGeom>
          <a:solidFill>
            <a:srgbClr val="FFB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Plante avec racines avec un remplissage uni">
            <a:extLst>
              <a:ext uri="{FF2B5EF4-FFF2-40B4-BE49-F238E27FC236}">
                <a16:creationId xmlns:a16="http://schemas.microsoft.com/office/drawing/2014/main" id="{52273F1F-CA8D-433C-E534-7AAD092D6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553" y="5270361"/>
            <a:ext cx="533070" cy="533070"/>
          </a:xfrm>
          <a:prstGeom prst="rect">
            <a:avLst/>
          </a:prstGeom>
        </p:spPr>
      </p:pic>
      <p:pic>
        <p:nvPicPr>
          <p:cNvPr id="7" name="Graphique 6" descr="Arbre avec racines avec un remplissage uni">
            <a:extLst>
              <a:ext uri="{FF2B5EF4-FFF2-40B4-BE49-F238E27FC236}">
                <a16:creationId xmlns:a16="http://schemas.microsoft.com/office/drawing/2014/main" id="{464ABF01-1201-75C2-8D88-72488AC41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077" y="3808149"/>
            <a:ext cx="1945500" cy="19455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EB19E6E-C479-D5A2-235E-691FE4DBB074}"/>
              </a:ext>
            </a:extLst>
          </p:cNvPr>
          <p:cNvSpPr/>
          <p:nvPr/>
        </p:nvSpPr>
        <p:spPr>
          <a:xfrm>
            <a:off x="-3112" y="5569130"/>
            <a:ext cx="12192000" cy="13181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SOUS SOL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2500BB-2736-053D-84BF-371C6FA52D73}"/>
              </a:ext>
            </a:extLst>
          </p:cNvPr>
          <p:cNvSpPr/>
          <p:nvPr/>
        </p:nvSpPr>
        <p:spPr>
          <a:xfrm>
            <a:off x="-9540" y="5286211"/>
            <a:ext cx="12188888" cy="295178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SOL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C6431ED-3954-06AE-9791-38C1E1E802A3}"/>
              </a:ext>
            </a:extLst>
          </p:cNvPr>
          <p:cNvSpPr txBox="1"/>
          <p:nvPr/>
        </p:nvSpPr>
        <p:spPr>
          <a:xfrm>
            <a:off x="3176169" y="4751460"/>
            <a:ext cx="151687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matières premières, des composants et des emballages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6335B32-D328-787F-47BB-31CD19421197}"/>
              </a:ext>
            </a:extLst>
          </p:cNvPr>
          <p:cNvSpPr txBox="1"/>
          <p:nvPr/>
        </p:nvSpPr>
        <p:spPr>
          <a:xfrm>
            <a:off x="4897554" y="4797049"/>
            <a:ext cx="907312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Transports des composants et des emballages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043CAA9-008C-B5CF-AF07-D7B147DE6015}"/>
              </a:ext>
            </a:extLst>
          </p:cNvPr>
          <p:cNvSpPr txBox="1"/>
          <p:nvPr/>
        </p:nvSpPr>
        <p:spPr>
          <a:xfrm>
            <a:off x="6035917" y="4748831"/>
            <a:ext cx="14833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menuiseries et préparation de leur transport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B2B9A4A-868F-7A6C-502F-FA6B13CC6837}"/>
              </a:ext>
            </a:extLst>
          </p:cNvPr>
          <p:cNvSpPr txBox="1"/>
          <p:nvPr/>
        </p:nvSpPr>
        <p:spPr>
          <a:xfrm>
            <a:off x="7669208" y="4776435"/>
            <a:ext cx="98704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 des menuiseries</a:t>
            </a:r>
          </a:p>
          <a:p>
            <a:pPr algn="ctr"/>
            <a:endParaRPr lang="fr-FR" sz="9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41B7FB3-1B53-6778-22A1-D5D6FC0C61E5}"/>
              </a:ext>
            </a:extLst>
          </p:cNvPr>
          <p:cNvSpPr txBox="1"/>
          <p:nvPr/>
        </p:nvSpPr>
        <p:spPr>
          <a:xfrm>
            <a:off x="8806177" y="4792707"/>
            <a:ext cx="73942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Installation des menuiseries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1FAA2B6-2D40-0D84-F6BC-8D8DF42533A4}"/>
              </a:ext>
            </a:extLst>
          </p:cNvPr>
          <p:cNvSpPr txBox="1"/>
          <p:nvPr/>
        </p:nvSpPr>
        <p:spPr>
          <a:xfrm>
            <a:off x="9689960" y="4768549"/>
            <a:ext cx="5968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Utilisation</a:t>
            </a:r>
          </a:p>
          <a:p>
            <a:pPr algn="ctr"/>
            <a:endParaRPr lang="fr-FR" sz="900" dirty="0"/>
          </a:p>
          <a:p>
            <a:pPr algn="ctr"/>
            <a:endParaRPr lang="fr-FR" sz="9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C723FD4-8595-791C-1DEB-305795E109C9}"/>
              </a:ext>
            </a:extLst>
          </p:cNvPr>
          <p:cNvSpPr txBox="1"/>
          <p:nvPr/>
        </p:nvSpPr>
        <p:spPr>
          <a:xfrm>
            <a:off x="10457215" y="4800951"/>
            <a:ext cx="739427" cy="34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Fin de vie</a:t>
            </a:r>
          </a:p>
          <a:p>
            <a:pPr algn="ctr"/>
            <a:endParaRPr lang="fr-FR" sz="9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F8EAF5A-8BA7-1CF1-3723-973969D489B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693048" y="4995561"/>
            <a:ext cx="204506" cy="45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6DC3A48-E876-C018-9DA8-D08C26ABD07A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804866" y="4992932"/>
            <a:ext cx="231051" cy="48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9EAD5E7-799E-44FA-3244-E1EE9D83C24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519286" y="4992932"/>
            <a:ext cx="149922" cy="27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" name="Graphique 130" descr="Plante avec racines avec un remplissage uni">
            <a:extLst>
              <a:ext uri="{FF2B5EF4-FFF2-40B4-BE49-F238E27FC236}">
                <a16:creationId xmlns:a16="http://schemas.microsoft.com/office/drawing/2014/main" id="{3D4142BC-26AF-7681-EADA-6CA462FD2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2955" y="4897025"/>
            <a:ext cx="541172" cy="541172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4FD57C6B-7858-2A81-6A1C-B627676F1FB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656255" y="5020536"/>
            <a:ext cx="149922" cy="16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378C2F7E-4837-5D03-835D-2DF9CFB7CF32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545604" y="5012650"/>
            <a:ext cx="144356" cy="24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5D6AB174-9AFE-9350-E3FB-31CBEA451589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10286829" y="4975802"/>
            <a:ext cx="170386" cy="3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èche : bas 98">
            <a:extLst>
              <a:ext uri="{FF2B5EF4-FFF2-40B4-BE49-F238E27FC236}">
                <a16:creationId xmlns:a16="http://schemas.microsoft.com/office/drawing/2014/main" id="{1B59F6B5-9991-E700-C468-98FCA7024182}"/>
              </a:ext>
            </a:extLst>
          </p:cNvPr>
          <p:cNvSpPr/>
          <p:nvPr/>
        </p:nvSpPr>
        <p:spPr>
          <a:xfrm rot="16200000">
            <a:off x="2718759" y="4579023"/>
            <a:ext cx="278001" cy="612917"/>
          </a:xfrm>
          <a:prstGeom prst="downArrow">
            <a:avLst/>
          </a:prstGeom>
          <a:solidFill>
            <a:srgbClr val="3B7D2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47D1B29-79E1-EF20-6C0E-FCF4E6ABDC3C}"/>
              </a:ext>
            </a:extLst>
          </p:cNvPr>
          <p:cNvSpPr/>
          <p:nvPr/>
        </p:nvSpPr>
        <p:spPr>
          <a:xfrm>
            <a:off x="251094" y="5520534"/>
            <a:ext cx="10845437" cy="232154"/>
          </a:xfrm>
          <a:prstGeom prst="rect">
            <a:avLst/>
          </a:prstGeom>
          <a:solidFill>
            <a:srgbClr val="61C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EAU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3B3C0D6-0F83-B1D0-4A20-6BF00DD0CE9A}"/>
              </a:ext>
            </a:extLst>
          </p:cNvPr>
          <p:cNvSpPr/>
          <p:nvPr/>
        </p:nvSpPr>
        <p:spPr>
          <a:xfrm>
            <a:off x="238125" y="6132521"/>
            <a:ext cx="10858406" cy="228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GAZ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DA98474-9305-5816-E1D8-2D8D4056D9D0}"/>
              </a:ext>
            </a:extLst>
          </p:cNvPr>
          <p:cNvSpPr/>
          <p:nvPr/>
        </p:nvSpPr>
        <p:spPr>
          <a:xfrm>
            <a:off x="135358" y="6423694"/>
            <a:ext cx="10954610" cy="24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PETROLE</a:t>
            </a:r>
          </a:p>
        </p:txBody>
      </p:sp>
      <p:pic>
        <p:nvPicPr>
          <p:cNvPr id="132" name="Graphique 131" descr="Plante avec racines avec un remplissage uni">
            <a:extLst>
              <a:ext uri="{FF2B5EF4-FFF2-40B4-BE49-F238E27FC236}">
                <a16:creationId xmlns:a16="http://schemas.microsoft.com/office/drawing/2014/main" id="{2F53A93F-2353-3085-A038-A5593EB4C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3559" y="4854268"/>
            <a:ext cx="541172" cy="541172"/>
          </a:xfrm>
          <a:prstGeom prst="rect">
            <a:avLst/>
          </a:prstGeom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79FD0DFA-7B3F-5E64-699A-B1201C88AE75}"/>
              </a:ext>
            </a:extLst>
          </p:cNvPr>
          <p:cNvSpPr txBox="1"/>
          <p:nvPr/>
        </p:nvSpPr>
        <p:spPr>
          <a:xfrm>
            <a:off x="3587" y="4655172"/>
            <a:ext cx="1293513" cy="626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Production</a:t>
            </a:r>
          </a:p>
          <a:p>
            <a:pPr algn="ctr"/>
            <a:r>
              <a:rPr lang="fr-FR" sz="900" dirty="0"/>
              <a:t>et distribution d’énergies</a:t>
            </a:r>
          </a:p>
          <a:p>
            <a:pPr algn="ctr"/>
            <a:endParaRPr lang="fr-FR" sz="9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5B8017-91AB-77A8-1377-B68E4B4206B6}"/>
              </a:ext>
            </a:extLst>
          </p:cNvPr>
          <p:cNvSpPr/>
          <p:nvPr/>
        </p:nvSpPr>
        <p:spPr>
          <a:xfrm>
            <a:off x="229984" y="5825101"/>
            <a:ext cx="10885335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MINERAI</a:t>
            </a:r>
          </a:p>
        </p:txBody>
      </p:sp>
      <p:sp>
        <p:nvSpPr>
          <p:cNvPr id="150" name="Flèche : bas 149">
            <a:extLst>
              <a:ext uri="{FF2B5EF4-FFF2-40B4-BE49-F238E27FC236}">
                <a16:creationId xmlns:a16="http://schemas.microsoft.com/office/drawing/2014/main" id="{A0D60C63-A289-2973-B7AF-4FC62EF9A814}"/>
              </a:ext>
            </a:extLst>
          </p:cNvPr>
          <p:cNvSpPr/>
          <p:nvPr/>
        </p:nvSpPr>
        <p:spPr>
          <a:xfrm rot="5400000">
            <a:off x="1216845" y="4538290"/>
            <a:ext cx="278001" cy="612917"/>
          </a:xfrm>
          <a:prstGeom prst="downArrow">
            <a:avLst/>
          </a:prstGeom>
          <a:solidFill>
            <a:srgbClr val="3B7D2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4" name="Graphique 143" descr="Fleurs de cerisier contour">
            <a:extLst>
              <a:ext uri="{FF2B5EF4-FFF2-40B4-BE49-F238E27FC236}">
                <a16:creationId xmlns:a16="http://schemas.microsoft.com/office/drawing/2014/main" id="{48FA317A-A204-19F2-F230-7F2D55798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109096">
            <a:off x="1630992" y="4950564"/>
            <a:ext cx="360000" cy="360000"/>
          </a:xfrm>
          <a:prstGeom prst="rect">
            <a:avLst/>
          </a:prstGeom>
        </p:spPr>
      </p:pic>
      <p:pic>
        <p:nvPicPr>
          <p:cNvPr id="148" name="Graphique 147" descr="Abeille avec un remplissage uni">
            <a:extLst>
              <a:ext uri="{FF2B5EF4-FFF2-40B4-BE49-F238E27FC236}">
                <a16:creationId xmlns:a16="http://schemas.microsoft.com/office/drawing/2014/main" id="{C0B4DE56-677B-66AF-506B-A7AD58C65C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5327" y="4859170"/>
            <a:ext cx="236343" cy="236343"/>
          </a:xfrm>
          <a:prstGeom prst="rect">
            <a:avLst/>
          </a:prstGeom>
        </p:spPr>
      </p:pic>
      <p:pic>
        <p:nvPicPr>
          <p:cNvPr id="149" name="Graphique 148" descr="Moineau avec un remplissage uni">
            <a:extLst>
              <a:ext uri="{FF2B5EF4-FFF2-40B4-BE49-F238E27FC236}">
                <a16:creationId xmlns:a16="http://schemas.microsoft.com/office/drawing/2014/main" id="{966B321D-BCC8-D592-EF9E-673F700EDD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8827" y="3943099"/>
            <a:ext cx="432000" cy="432000"/>
          </a:xfrm>
          <a:prstGeom prst="rect">
            <a:avLst/>
          </a:prstGeom>
        </p:spPr>
      </p:pic>
      <p:pic>
        <p:nvPicPr>
          <p:cNvPr id="157" name="Graphique 156" descr="Criquet avec un remplissage uni">
            <a:extLst>
              <a:ext uri="{FF2B5EF4-FFF2-40B4-BE49-F238E27FC236}">
                <a16:creationId xmlns:a16="http://schemas.microsoft.com/office/drawing/2014/main" id="{BCE23D25-B9AA-0AEF-198A-EEB9E23572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83043" y="5139830"/>
            <a:ext cx="216000" cy="216000"/>
          </a:xfrm>
          <a:prstGeom prst="rect">
            <a:avLst/>
          </a:prstGeom>
        </p:spPr>
      </p:pic>
      <p:pic>
        <p:nvPicPr>
          <p:cNvPr id="158" name="Graphique 157" descr="Ver avec un remplissage uni">
            <a:extLst>
              <a:ext uri="{FF2B5EF4-FFF2-40B4-BE49-F238E27FC236}">
                <a16:creationId xmlns:a16="http://schemas.microsoft.com/office/drawing/2014/main" id="{EB6B1E6D-6098-6FA0-2C3B-3920985074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1854" y="5284255"/>
            <a:ext cx="206493" cy="206493"/>
          </a:xfrm>
          <a:prstGeom prst="rect">
            <a:avLst/>
          </a:prstGeom>
        </p:spPr>
      </p:pic>
      <p:pic>
        <p:nvPicPr>
          <p:cNvPr id="160" name="Graphique 159" descr="Lapin avec un remplissage uni">
            <a:extLst>
              <a:ext uri="{FF2B5EF4-FFF2-40B4-BE49-F238E27FC236}">
                <a16:creationId xmlns:a16="http://schemas.microsoft.com/office/drawing/2014/main" id="{4BAAF1C8-A62C-970D-FF13-E9F9D993B1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7843" y="5018137"/>
            <a:ext cx="309359" cy="309359"/>
          </a:xfrm>
          <a:prstGeom prst="rect">
            <a:avLst/>
          </a:prstGeom>
        </p:spPr>
      </p:pic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1235D91E-B2A3-02AA-5D90-A61EA595DC28}"/>
              </a:ext>
            </a:extLst>
          </p:cNvPr>
          <p:cNvGrpSpPr/>
          <p:nvPr/>
        </p:nvGrpSpPr>
        <p:grpSpPr>
          <a:xfrm>
            <a:off x="6787365" y="3711063"/>
            <a:ext cx="1359766" cy="914400"/>
            <a:chOff x="1121996" y="2503269"/>
            <a:chExt cx="1359766" cy="914400"/>
          </a:xfrm>
        </p:grpSpPr>
        <p:pic>
          <p:nvPicPr>
            <p:cNvPr id="201" name="Graphique 200" descr="Maison avec un remplissage uni">
              <a:extLst>
                <a:ext uri="{FF2B5EF4-FFF2-40B4-BE49-F238E27FC236}">
                  <a16:creationId xmlns:a16="http://schemas.microsoft.com/office/drawing/2014/main" id="{802961D8-5715-E2F3-FEB8-396C97F6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69718" y="3029958"/>
              <a:ext cx="266416" cy="266416"/>
            </a:xfrm>
            <a:prstGeom prst="rect">
              <a:avLst/>
            </a:prstGeom>
          </p:spPr>
        </p:pic>
        <p:pic>
          <p:nvPicPr>
            <p:cNvPr id="202" name="Graphique 201" descr="Ville avec un remplissage uni">
              <a:extLst>
                <a:ext uri="{FF2B5EF4-FFF2-40B4-BE49-F238E27FC236}">
                  <a16:creationId xmlns:a16="http://schemas.microsoft.com/office/drawing/2014/main" id="{315A9224-384F-AA0B-6980-19984F78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567362" y="2503269"/>
              <a:ext cx="914400" cy="914400"/>
            </a:xfrm>
            <a:prstGeom prst="rect">
              <a:avLst/>
            </a:prstGeom>
          </p:spPr>
        </p:pic>
        <p:pic>
          <p:nvPicPr>
            <p:cNvPr id="203" name="Graphique 202" descr="Maison avec un remplissage uni">
              <a:extLst>
                <a:ext uri="{FF2B5EF4-FFF2-40B4-BE49-F238E27FC236}">
                  <a16:creationId xmlns:a16="http://schemas.microsoft.com/office/drawing/2014/main" id="{60400AD0-AA57-2849-E975-9B69A263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21996" y="3029958"/>
              <a:ext cx="266416" cy="266416"/>
            </a:xfrm>
            <a:prstGeom prst="rect">
              <a:avLst/>
            </a:prstGeom>
          </p:spPr>
        </p:pic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AC176F4B-44C1-18CA-1584-E2A967F2DAFC}"/>
              </a:ext>
            </a:extLst>
          </p:cNvPr>
          <p:cNvGrpSpPr/>
          <p:nvPr/>
        </p:nvGrpSpPr>
        <p:grpSpPr>
          <a:xfrm>
            <a:off x="338077" y="3722156"/>
            <a:ext cx="554451" cy="903556"/>
            <a:chOff x="628971" y="4133329"/>
            <a:chExt cx="712588" cy="1262529"/>
          </a:xfrm>
        </p:grpSpPr>
        <p:pic>
          <p:nvPicPr>
            <p:cNvPr id="220" name="Graphique 219" descr="Carburant avec un remplissage uni">
              <a:extLst>
                <a:ext uri="{FF2B5EF4-FFF2-40B4-BE49-F238E27FC236}">
                  <a16:creationId xmlns:a16="http://schemas.microsoft.com/office/drawing/2014/main" id="{937DC316-D94F-F6B8-BCC2-0BB90085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45559" y="4567443"/>
              <a:ext cx="396000" cy="396000"/>
            </a:xfrm>
            <a:prstGeom prst="rect">
              <a:avLst/>
            </a:prstGeom>
          </p:spPr>
        </p:pic>
        <p:pic>
          <p:nvPicPr>
            <p:cNvPr id="221" name="Graphique 220" descr="Éclair avec un remplissage uni">
              <a:extLst>
                <a:ext uri="{FF2B5EF4-FFF2-40B4-BE49-F238E27FC236}">
                  <a16:creationId xmlns:a16="http://schemas.microsoft.com/office/drawing/2014/main" id="{BFC3ECB4-7955-7203-F0C5-ECA35493A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91458" y="4133329"/>
              <a:ext cx="396000" cy="396000"/>
            </a:xfrm>
            <a:prstGeom prst="rect">
              <a:avLst/>
            </a:prstGeom>
          </p:spPr>
        </p:pic>
        <p:pic>
          <p:nvPicPr>
            <p:cNvPr id="222" name="Image 221">
              <a:extLst>
                <a:ext uri="{FF2B5EF4-FFF2-40B4-BE49-F238E27FC236}">
                  <a16:creationId xmlns:a16="http://schemas.microsoft.com/office/drawing/2014/main" id="{6E08D479-BB50-900B-57B8-E6D15C832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11815" y="5035858"/>
              <a:ext cx="265265" cy="360000"/>
            </a:xfrm>
            <a:prstGeom prst="rect">
              <a:avLst/>
            </a:prstGeom>
          </p:spPr>
        </p:pic>
        <p:pic>
          <p:nvPicPr>
            <p:cNvPr id="223" name="Image 222">
              <a:extLst>
                <a:ext uri="{FF2B5EF4-FFF2-40B4-BE49-F238E27FC236}">
                  <a16:creationId xmlns:a16="http://schemas.microsoft.com/office/drawing/2014/main" id="{44E5D129-F234-4475-B71B-73684C362AC2}"/>
                </a:ext>
              </a:extLst>
            </p:cNvPr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36971" y="5042284"/>
              <a:ext cx="180000" cy="324000"/>
            </a:xfrm>
            <a:prstGeom prst="rect">
              <a:avLst/>
            </a:prstGeom>
          </p:spPr>
        </p:pic>
        <p:pic>
          <p:nvPicPr>
            <p:cNvPr id="224" name="Graphique 223" descr="Éclair avec un remplissage uni">
              <a:extLst>
                <a:ext uri="{FF2B5EF4-FFF2-40B4-BE49-F238E27FC236}">
                  <a16:creationId xmlns:a16="http://schemas.microsoft.com/office/drawing/2014/main" id="{8C5DF684-DF26-024D-2922-6C52A418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29718" y="4169329"/>
              <a:ext cx="396000" cy="396000"/>
            </a:xfrm>
            <a:prstGeom prst="rect">
              <a:avLst/>
            </a:prstGeom>
          </p:spPr>
        </p:pic>
        <p:pic>
          <p:nvPicPr>
            <p:cNvPr id="225" name="Graphique 224" descr="Carburant avec un remplissage uni">
              <a:extLst>
                <a:ext uri="{FF2B5EF4-FFF2-40B4-BE49-F238E27FC236}">
                  <a16:creationId xmlns:a16="http://schemas.microsoft.com/office/drawing/2014/main" id="{CB2D1B81-8DEE-DEA7-5F82-9264EF11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28971" y="4565329"/>
              <a:ext cx="396000" cy="396000"/>
            </a:xfrm>
            <a:prstGeom prst="rect">
              <a:avLst/>
            </a:prstGeom>
          </p:spPr>
        </p:pic>
      </p:grp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5A78D81-B517-D6BD-8241-75B1F9B99CEE}"/>
              </a:ext>
            </a:extLst>
          </p:cNvPr>
          <p:cNvSpPr txBox="1"/>
          <p:nvPr/>
        </p:nvSpPr>
        <p:spPr>
          <a:xfrm>
            <a:off x="11096531" y="5651375"/>
            <a:ext cx="1101972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000" b="1" dirty="0"/>
              <a:t>RESSOURCES MATERIELLES NON RENOUVELABLES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6B9461C7-F009-A706-6065-07BE0FBD2710}"/>
              </a:ext>
            </a:extLst>
          </p:cNvPr>
          <p:cNvSpPr/>
          <p:nvPr/>
        </p:nvSpPr>
        <p:spPr>
          <a:xfrm rot="16200000">
            <a:off x="3541994" y="3847121"/>
            <a:ext cx="1584000" cy="133252"/>
          </a:xfrm>
          <a:prstGeom prst="rightArrow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E919C10-6150-B1B0-8E5D-BEF09345753E}"/>
              </a:ext>
            </a:extLst>
          </p:cNvPr>
          <p:cNvSpPr/>
          <p:nvPr/>
        </p:nvSpPr>
        <p:spPr>
          <a:xfrm rot="16200000">
            <a:off x="4702763" y="3884320"/>
            <a:ext cx="1584000" cy="133252"/>
          </a:xfrm>
          <a:prstGeom prst="rightArrow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9F8160B-962F-7BBE-B61A-FF6BAE631C65}"/>
              </a:ext>
            </a:extLst>
          </p:cNvPr>
          <p:cNvSpPr/>
          <p:nvPr/>
        </p:nvSpPr>
        <p:spPr>
          <a:xfrm rot="16200000">
            <a:off x="5836624" y="3847121"/>
            <a:ext cx="1584000" cy="133252"/>
          </a:xfrm>
          <a:prstGeom prst="rightArrow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E346BDA-C700-B831-D5AB-8718249A18BB}"/>
              </a:ext>
            </a:extLst>
          </p:cNvPr>
          <p:cNvSpPr/>
          <p:nvPr/>
        </p:nvSpPr>
        <p:spPr>
          <a:xfrm rot="16200000">
            <a:off x="7794986" y="3871346"/>
            <a:ext cx="1554671" cy="133254"/>
          </a:xfrm>
          <a:prstGeom prst="rightArrow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B32F0FA2-942C-7836-C708-E70F0095F3C2}"/>
              </a:ext>
            </a:extLst>
          </p:cNvPr>
          <p:cNvSpPr/>
          <p:nvPr/>
        </p:nvSpPr>
        <p:spPr>
          <a:xfrm>
            <a:off x="1882081" y="3160639"/>
            <a:ext cx="195604" cy="873088"/>
          </a:xfrm>
          <a:prstGeom prst="downArrow">
            <a:avLst/>
          </a:prstGeom>
          <a:gradFill flip="none" rotWithShape="1">
            <a:gsLst>
              <a:gs pos="0">
                <a:srgbClr val="DCEAF7"/>
              </a:gs>
              <a:gs pos="100000">
                <a:schemeClr val="accent6">
                  <a:lumMod val="89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318C5709-0DA3-D32F-2EDA-567B8F76C1DB}"/>
              </a:ext>
            </a:extLst>
          </p:cNvPr>
          <p:cNvSpPr/>
          <p:nvPr/>
        </p:nvSpPr>
        <p:spPr>
          <a:xfrm rot="16200000">
            <a:off x="9818434" y="3906669"/>
            <a:ext cx="1584000" cy="133252"/>
          </a:xfrm>
          <a:prstGeom prst="rightArrow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C9B58B6-B89A-110C-7E40-9AD1D292642E}"/>
              </a:ext>
            </a:extLst>
          </p:cNvPr>
          <p:cNvSpPr/>
          <p:nvPr/>
        </p:nvSpPr>
        <p:spPr>
          <a:xfrm rot="16200000">
            <a:off x="290115" y="3801125"/>
            <a:ext cx="1548000" cy="123579"/>
          </a:xfrm>
          <a:prstGeom prst="rightArrow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1A7C7C3-EFAF-EEC6-6078-95466E74C926}"/>
              </a:ext>
            </a:extLst>
          </p:cNvPr>
          <p:cNvSpPr/>
          <p:nvPr/>
        </p:nvSpPr>
        <p:spPr>
          <a:xfrm>
            <a:off x="2844618" y="4082539"/>
            <a:ext cx="545459" cy="278002"/>
          </a:xfrm>
          <a:prstGeom prst="ellipse">
            <a:avLst/>
          </a:prstGeom>
          <a:solidFill>
            <a:srgbClr val="61CB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36A63C8-67B3-3CBE-0CFC-83B992A4BA0E}"/>
              </a:ext>
            </a:extLst>
          </p:cNvPr>
          <p:cNvSpPr/>
          <p:nvPr/>
        </p:nvSpPr>
        <p:spPr>
          <a:xfrm>
            <a:off x="2995693" y="3160638"/>
            <a:ext cx="179247" cy="1069364"/>
          </a:xfrm>
          <a:prstGeom prst="downArrow">
            <a:avLst/>
          </a:prstGeom>
          <a:gradFill flip="none" rotWithShape="1">
            <a:gsLst>
              <a:gs pos="0">
                <a:srgbClr val="DCEAF7"/>
              </a:gs>
              <a:gs pos="100000">
                <a:schemeClr val="accent6">
                  <a:lumMod val="89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2C800B32-B146-058A-6847-BB47B9B7810A}"/>
              </a:ext>
            </a:extLst>
          </p:cNvPr>
          <p:cNvSpPr/>
          <p:nvPr/>
        </p:nvSpPr>
        <p:spPr>
          <a:xfrm>
            <a:off x="2606611" y="3160639"/>
            <a:ext cx="198120" cy="890586"/>
          </a:xfrm>
          <a:prstGeom prst="downArrow">
            <a:avLst/>
          </a:prstGeom>
          <a:gradFill flip="none" rotWithShape="1">
            <a:gsLst>
              <a:gs pos="0">
                <a:srgbClr val="DCEAF7"/>
              </a:gs>
              <a:gs pos="100000">
                <a:schemeClr val="accent6">
                  <a:lumMod val="89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D9515C3F-11D4-8C2D-BFF9-DA35336654E2}"/>
              </a:ext>
            </a:extLst>
          </p:cNvPr>
          <p:cNvSpPr/>
          <p:nvPr/>
        </p:nvSpPr>
        <p:spPr>
          <a:xfrm>
            <a:off x="100576" y="87369"/>
            <a:ext cx="209034" cy="226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725362D-80BE-6E4E-BA55-370181D8F665}"/>
              </a:ext>
            </a:extLst>
          </p:cNvPr>
          <p:cNvSpPr txBox="1"/>
          <p:nvPr/>
        </p:nvSpPr>
        <p:spPr>
          <a:xfrm>
            <a:off x="323147" y="12733"/>
            <a:ext cx="2734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Consommation ou production de ressources matérielles ou d’énergies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94666C-F53F-1536-5EF9-BEA32AAF1E8D}"/>
              </a:ext>
            </a:extLst>
          </p:cNvPr>
          <p:cNvSpPr txBox="1"/>
          <p:nvPr/>
        </p:nvSpPr>
        <p:spPr>
          <a:xfrm>
            <a:off x="294010" y="398392"/>
            <a:ext cx="147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Rejet dans le sol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AE9C207-E6DB-142C-0ED1-C84D30D3EB66}"/>
              </a:ext>
            </a:extLst>
          </p:cNvPr>
          <p:cNvSpPr txBox="1"/>
          <p:nvPr/>
        </p:nvSpPr>
        <p:spPr>
          <a:xfrm>
            <a:off x="304623" y="1341300"/>
            <a:ext cx="409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Nuisances envers notre voisinage (sonores, olfactives, lumière…)</a:t>
            </a:r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A254EE90-38F4-3CA2-24C3-0C0DB1C3BFD5}"/>
              </a:ext>
            </a:extLst>
          </p:cNvPr>
          <p:cNvSpPr/>
          <p:nvPr/>
        </p:nvSpPr>
        <p:spPr>
          <a:xfrm rot="10800000">
            <a:off x="56597" y="479722"/>
            <a:ext cx="209034" cy="111257"/>
          </a:xfrm>
          <a:prstGeom prst="triangle">
            <a:avLst/>
          </a:prstGeom>
          <a:solidFill>
            <a:srgbClr val="CC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8AA8BDB4-A755-6D39-997B-5EBA5FE05899}"/>
              </a:ext>
            </a:extLst>
          </p:cNvPr>
          <p:cNvSpPr/>
          <p:nvPr/>
        </p:nvSpPr>
        <p:spPr>
          <a:xfrm rot="16200000">
            <a:off x="2008922" y="507738"/>
            <a:ext cx="275762" cy="98738"/>
          </a:xfrm>
          <a:prstGeom prst="rightArrow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F812B366-CBE5-E0E1-8EBF-6903C84246BA}"/>
              </a:ext>
            </a:extLst>
          </p:cNvPr>
          <p:cNvSpPr/>
          <p:nvPr/>
        </p:nvSpPr>
        <p:spPr>
          <a:xfrm rot="10800000">
            <a:off x="72000" y="785920"/>
            <a:ext cx="209034" cy="111257"/>
          </a:xfrm>
          <a:prstGeom prst="triangle">
            <a:avLst/>
          </a:prstGeom>
          <a:solidFill>
            <a:srgbClr val="61C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2A4FD0-5B72-3FE4-48D6-11D50BD90E9B}"/>
              </a:ext>
            </a:extLst>
          </p:cNvPr>
          <p:cNvSpPr txBox="1"/>
          <p:nvPr/>
        </p:nvSpPr>
        <p:spPr>
          <a:xfrm>
            <a:off x="293912" y="685186"/>
            <a:ext cx="2543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Rejet dans l’eau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A6BBC4C-99C0-5FD9-D1A9-FAA3BD4451F9}"/>
              </a:ext>
            </a:extLst>
          </p:cNvPr>
          <p:cNvSpPr txBox="1"/>
          <p:nvPr/>
        </p:nvSpPr>
        <p:spPr>
          <a:xfrm>
            <a:off x="2242880" y="430988"/>
            <a:ext cx="2033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Rejet dans l’atmosphère</a:t>
            </a:r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7D0613E1-302A-A38C-2381-7AE25BBD1A27}"/>
              </a:ext>
            </a:extLst>
          </p:cNvPr>
          <p:cNvSpPr/>
          <p:nvPr/>
        </p:nvSpPr>
        <p:spPr>
          <a:xfrm>
            <a:off x="72368" y="1400810"/>
            <a:ext cx="209034" cy="1112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5C858D5F-C366-A923-AF89-B04664044838}"/>
              </a:ext>
            </a:extLst>
          </p:cNvPr>
          <p:cNvSpPr/>
          <p:nvPr/>
        </p:nvSpPr>
        <p:spPr>
          <a:xfrm>
            <a:off x="51207" y="1076547"/>
            <a:ext cx="209034" cy="111257"/>
          </a:xfrm>
          <a:prstGeom prst="triangle">
            <a:avLst/>
          </a:prstGeom>
          <a:solidFill>
            <a:srgbClr val="3B7D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19BD3-8DBC-E8F6-C514-9C3667B096B9}"/>
              </a:ext>
            </a:extLst>
          </p:cNvPr>
          <p:cNvSpPr txBox="1"/>
          <p:nvPr/>
        </p:nvSpPr>
        <p:spPr>
          <a:xfrm>
            <a:off x="265631" y="1008878"/>
            <a:ext cx="147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Impact biodiversité</a:t>
            </a:r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50E506A5-D2A6-8663-D755-6B5E6C8164DC}"/>
              </a:ext>
            </a:extLst>
          </p:cNvPr>
          <p:cNvSpPr/>
          <p:nvPr/>
        </p:nvSpPr>
        <p:spPr>
          <a:xfrm>
            <a:off x="2035100" y="820082"/>
            <a:ext cx="162610" cy="441597"/>
          </a:xfrm>
          <a:prstGeom prst="downArrow">
            <a:avLst/>
          </a:prstGeom>
          <a:gradFill flip="none" rotWithShape="1">
            <a:gsLst>
              <a:gs pos="0">
                <a:srgbClr val="DCEAF7"/>
              </a:gs>
              <a:gs pos="100000">
                <a:schemeClr val="accent6">
                  <a:lumMod val="89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07EBAC4-DB0B-3DC1-B7A8-4BB0FD2146ED}"/>
              </a:ext>
            </a:extLst>
          </p:cNvPr>
          <p:cNvSpPr txBox="1"/>
          <p:nvPr/>
        </p:nvSpPr>
        <p:spPr>
          <a:xfrm>
            <a:off x="2387202" y="771461"/>
            <a:ext cx="230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Captation du carbone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9032B2-1519-108A-2967-B3DC272E8008}"/>
              </a:ext>
            </a:extLst>
          </p:cNvPr>
          <p:cNvSpPr txBox="1"/>
          <p:nvPr/>
        </p:nvSpPr>
        <p:spPr>
          <a:xfrm>
            <a:off x="5071289" y="-4961"/>
            <a:ext cx="700819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ZOOM </a:t>
            </a:r>
            <a:r>
              <a:rPr lang="fr-FR" sz="1400" b="1" dirty="0">
                <a:solidFill>
                  <a:srgbClr val="FF0000"/>
                </a:solidFill>
              </a:rPr>
              <a:t>EMISSIONS DANS L’AIR </a:t>
            </a:r>
            <a:r>
              <a:rPr lang="fr-FR" sz="1400" b="1" dirty="0"/>
              <a:t>= ce que l’on émet dans l’AIR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884457-8F96-49BA-274C-C04CCF3875C9}"/>
              </a:ext>
            </a:extLst>
          </p:cNvPr>
          <p:cNvSpPr txBox="1"/>
          <p:nvPr/>
        </p:nvSpPr>
        <p:spPr>
          <a:xfrm>
            <a:off x="5071289" y="308302"/>
            <a:ext cx="6741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EGES en T CO2e (Bilan Carbone®)</a:t>
            </a:r>
          </a:p>
          <a:p>
            <a:endParaRPr lang="fr-FR" sz="700" b="1" dirty="0"/>
          </a:p>
          <a:p>
            <a:endParaRPr lang="fr-FR" sz="700" b="1" dirty="0"/>
          </a:p>
          <a:p>
            <a:endParaRPr lang="fr-FR" sz="700" b="1" dirty="0"/>
          </a:p>
          <a:p>
            <a:r>
              <a:rPr lang="fr-FR" sz="1400" b="1" dirty="0"/>
              <a:t>Puits de carbone</a:t>
            </a:r>
          </a:p>
          <a:p>
            <a:endParaRPr lang="fr-FR" sz="700" b="1" dirty="0"/>
          </a:p>
          <a:p>
            <a:endParaRPr lang="fr-FR" sz="700" b="1" dirty="0"/>
          </a:p>
          <a:p>
            <a:endParaRPr lang="fr-FR" sz="700" b="1" dirty="0"/>
          </a:p>
          <a:p>
            <a:r>
              <a:rPr lang="fr-FR" sz="1400" b="1" dirty="0"/>
              <a:t>Autres émissions dans l’air liées aux transports (amont, interne, aval)</a:t>
            </a:r>
            <a:endParaRPr lang="fr-FR" sz="1400" dirty="0"/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B73FF6D7-3DD3-B87B-7CE1-D1DC15383103}"/>
              </a:ext>
            </a:extLst>
          </p:cNvPr>
          <p:cNvSpPr/>
          <p:nvPr/>
        </p:nvSpPr>
        <p:spPr>
          <a:xfrm>
            <a:off x="4967092" y="818937"/>
            <a:ext cx="162610" cy="311505"/>
          </a:xfrm>
          <a:prstGeom prst="downArrow">
            <a:avLst/>
          </a:prstGeom>
          <a:gradFill flip="none" rotWithShape="1">
            <a:gsLst>
              <a:gs pos="0">
                <a:srgbClr val="DCEAF7"/>
              </a:gs>
              <a:gs pos="100000">
                <a:schemeClr val="accent6">
                  <a:lumMod val="89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AD2B899-2C2D-BBD5-8F8D-69F280946C44}"/>
              </a:ext>
            </a:extLst>
          </p:cNvPr>
          <p:cNvSpPr/>
          <p:nvPr/>
        </p:nvSpPr>
        <p:spPr>
          <a:xfrm rot="16200000">
            <a:off x="4873601" y="420289"/>
            <a:ext cx="275762" cy="98738"/>
          </a:xfrm>
          <a:prstGeom prst="rightArrow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EE2D2C7-B359-DF17-355E-B982CDEFA85F}"/>
              </a:ext>
            </a:extLst>
          </p:cNvPr>
          <p:cNvSpPr/>
          <p:nvPr/>
        </p:nvSpPr>
        <p:spPr>
          <a:xfrm>
            <a:off x="4857657" y="3648075"/>
            <a:ext cx="381480" cy="1114425"/>
          </a:xfrm>
          <a:custGeom>
            <a:avLst/>
            <a:gdLst>
              <a:gd name="connsiteX0" fmla="*/ 352518 w 381480"/>
              <a:gd name="connsiteY0" fmla="*/ 1114425 h 1114425"/>
              <a:gd name="connsiteX1" fmla="*/ 93 w 381480"/>
              <a:gd name="connsiteY1" fmla="*/ 933450 h 1114425"/>
              <a:gd name="connsiteX2" fmla="*/ 381093 w 381480"/>
              <a:gd name="connsiteY2" fmla="*/ 800100 h 1114425"/>
              <a:gd name="connsiteX3" fmla="*/ 76293 w 381480"/>
              <a:gd name="connsiteY3" fmla="*/ 628650 h 1114425"/>
              <a:gd name="connsiteX4" fmla="*/ 295368 w 381480"/>
              <a:gd name="connsiteY4" fmla="*/ 466725 h 1114425"/>
              <a:gd name="connsiteX5" fmla="*/ 133443 w 381480"/>
              <a:gd name="connsiteY5" fmla="*/ 333375 h 1114425"/>
              <a:gd name="connsiteX6" fmla="*/ 276318 w 381480"/>
              <a:gd name="connsiteY6" fmla="*/ 228600 h 1114425"/>
              <a:gd name="connsiteX7" fmla="*/ 142968 w 381480"/>
              <a:gd name="connsiteY7" fmla="*/ 104775 h 1114425"/>
              <a:gd name="connsiteX8" fmla="*/ 247743 w 381480"/>
              <a:gd name="connsiteY8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480" h="1114425">
                <a:moveTo>
                  <a:pt x="352518" y="1114425"/>
                </a:moveTo>
                <a:cubicBezTo>
                  <a:pt x="173924" y="1050131"/>
                  <a:pt x="-4669" y="985837"/>
                  <a:pt x="93" y="933450"/>
                </a:cubicBezTo>
                <a:cubicBezTo>
                  <a:pt x="4855" y="881063"/>
                  <a:pt x="368393" y="850900"/>
                  <a:pt x="381093" y="800100"/>
                </a:cubicBezTo>
                <a:cubicBezTo>
                  <a:pt x="393793" y="749300"/>
                  <a:pt x="90580" y="684212"/>
                  <a:pt x="76293" y="628650"/>
                </a:cubicBezTo>
                <a:cubicBezTo>
                  <a:pt x="62005" y="573087"/>
                  <a:pt x="285843" y="515938"/>
                  <a:pt x="295368" y="466725"/>
                </a:cubicBezTo>
                <a:cubicBezTo>
                  <a:pt x="304893" y="417512"/>
                  <a:pt x="136618" y="373062"/>
                  <a:pt x="133443" y="333375"/>
                </a:cubicBezTo>
                <a:cubicBezTo>
                  <a:pt x="130268" y="293688"/>
                  <a:pt x="274730" y="266700"/>
                  <a:pt x="276318" y="228600"/>
                </a:cubicBezTo>
                <a:cubicBezTo>
                  <a:pt x="277906" y="190500"/>
                  <a:pt x="147730" y="142875"/>
                  <a:pt x="142968" y="104775"/>
                </a:cubicBezTo>
                <a:cubicBezTo>
                  <a:pt x="138205" y="66675"/>
                  <a:pt x="192974" y="33337"/>
                  <a:pt x="247743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E2E4262-C9BD-6130-25BC-14E57F4923BD}"/>
              </a:ext>
            </a:extLst>
          </p:cNvPr>
          <p:cNvSpPr/>
          <p:nvPr/>
        </p:nvSpPr>
        <p:spPr>
          <a:xfrm>
            <a:off x="8106026" y="3160639"/>
            <a:ext cx="381480" cy="1536110"/>
          </a:xfrm>
          <a:custGeom>
            <a:avLst/>
            <a:gdLst>
              <a:gd name="connsiteX0" fmla="*/ 352518 w 381480"/>
              <a:gd name="connsiteY0" fmla="*/ 1114425 h 1114425"/>
              <a:gd name="connsiteX1" fmla="*/ 93 w 381480"/>
              <a:gd name="connsiteY1" fmla="*/ 933450 h 1114425"/>
              <a:gd name="connsiteX2" fmla="*/ 381093 w 381480"/>
              <a:gd name="connsiteY2" fmla="*/ 800100 h 1114425"/>
              <a:gd name="connsiteX3" fmla="*/ 76293 w 381480"/>
              <a:gd name="connsiteY3" fmla="*/ 628650 h 1114425"/>
              <a:gd name="connsiteX4" fmla="*/ 295368 w 381480"/>
              <a:gd name="connsiteY4" fmla="*/ 466725 h 1114425"/>
              <a:gd name="connsiteX5" fmla="*/ 133443 w 381480"/>
              <a:gd name="connsiteY5" fmla="*/ 333375 h 1114425"/>
              <a:gd name="connsiteX6" fmla="*/ 276318 w 381480"/>
              <a:gd name="connsiteY6" fmla="*/ 228600 h 1114425"/>
              <a:gd name="connsiteX7" fmla="*/ 142968 w 381480"/>
              <a:gd name="connsiteY7" fmla="*/ 104775 h 1114425"/>
              <a:gd name="connsiteX8" fmla="*/ 247743 w 381480"/>
              <a:gd name="connsiteY8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480" h="1114425">
                <a:moveTo>
                  <a:pt x="352518" y="1114425"/>
                </a:moveTo>
                <a:cubicBezTo>
                  <a:pt x="173924" y="1050131"/>
                  <a:pt x="-4669" y="985837"/>
                  <a:pt x="93" y="933450"/>
                </a:cubicBezTo>
                <a:cubicBezTo>
                  <a:pt x="4855" y="881063"/>
                  <a:pt x="368393" y="850900"/>
                  <a:pt x="381093" y="800100"/>
                </a:cubicBezTo>
                <a:cubicBezTo>
                  <a:pt x="393793" y="749300"/>
                  <a:pt x="90580" y="684212"/>
                  <a:pt x="76293" y="628650"/>
                </a:cubicBezTo>
                <a:cubicBezTo>
                  <a:pt x="62005" y="573087"/>
                  <a:pt x="285843" y="515938"/>
                  <a:pt x="295368" y="466725"/>
                </a:cubicBezTo>
                <a:cubicBezTo>
                  <a:pt x="304893" y="417512"/>
                  <a:pt x="136618" y="373062"/>
                  <a:pt x="133443" y="333375"/>
                </a:cubicBezTo>
                <a:cubicBezTo>
                  <a:pt x="130268" y="293688"/>
                  <a:pt x="274730" y="266700"/>
                  <a:pt x="276318" y="228600"/>
                </a:cubicBezTo>
                <a:cubicBezTo>
                  <a:pt x="277906" y="190500"/>
                  <a:pt x="147730" y="142875"/>
                  <a:pt x="142968" y="104775"/>
                </a:cubicBezTo>
                <a:cubicBezTo>
                  <a:pt x="138205" y="66675"/>
                  <a:pt x="192974" y="33337"/>
                  <a:pt x="247743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65EDC7C1-0665-8BAB-2B25-6F87C13144B4}"/>
              </a:ext>
            </a:extLst>
          </p:cNvPr>
          <p:cNvSpPr/>
          <p:nvPr/>
        </p:nvSpPr>
        <p:spPr>
          <a:xfrm>
            <a:off x="4903332" y="1282700"/>
            <a:ext cx="157519" cy="373408"/>
          </a:xfrm>
          <a:custGeom>
            <a:avLst/>
            <a:gdLst>
              <a:gd name="connsiteX0" fmla="*/ 352518 w 381480"/>
              <a:gd name="connsiteY0" fmla="*/ 1114425 h 1114425"/>
              <a:gd name="connsiteX1" fmla="*/ 93 w 381480"/>
              <a:gd name="connsiteY1" fmla="*/ 933450 h 1114425"/>
              <a:gd name="connsiteX2" fmla="*/ 381093 w 381480"/>
              <a:gd name="connsiteY2" fmla="*/ 800100 h 1114425"/>
              <a:gd name="connsiteX3" fmla="*/ 76293 w 381480"/>
              <a:gd name="connsiteY3" fmla="*/ 628650 h 1114425"/>
              <a:gd name="connsiteX4" fmla="*/ 295368 w 381480"/>
              <a:gd name="connsiteY4" fmla="*/ 466725 h 1114425"/>
              <a:gd name="connsiteX5" fmla="*/ 133443 w 381480"/>
              <a:gd name="connsiteY5" fmla="*/ 333375 h 1114425"/>
              <a:gd name="connsiteX6" fmla="*/ 276318 w 381480"/>
              <a:gd name="connsiteY6" fmla="*/ 228600 h 1114425"/>
              <a:gd name="connsiteX7" fmla="*/ 142968 w 381480"/>
              <a:gd name="connsiteY7" fmla="*/ 104775 h 1114425"/>
              <a:gd name="connsiteX8" fmla="*/ 247743 w 381480"/>
              <a:gd name="connsiteY8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480" h="1114425">
                <a:moveTo>
                  <a:pt x="352518" y="1114425"/>
                </a:moveTo>
                <a:cubicBezTo>
                  <a:pt x="173924" y="1050131"/>
                  <a:pt x="-4669" y="985837"/>
                  <a:pt x="93" y="933450"/>
                </a:cubicBezTo>
                <a:cubicBezTo>
                  <a:pt x="4855" y="881063"/>
                  <a:pt x="368393" y="850900"/>
                  <a:pt x="381093" y="800100"/>
                </a:cubicBezTo>
                <a:cubicBezTo>
                  <a:pt x="393793" y="749300"/>
                  <a:pt x="90580" y="684212"/>
                  <a:pt x="76293" y="628650"/>
                </a:cubicBezTo>
                <a:cubicBezTo>
                  <a:pt x="62005" y="573087"/>
                  <a:pt x="285843" y="515938"/>
                  <a:pt x="295368" y="466725"/>
                </a:cubicBezTo>
                <a:cubicBezTo>
                  <a:pt x="304893" y="417512"/>
                  <a:pt x="136618" y="373062"/>
                  <a:pt x="133443" y="333375"/>
                </a:cubicBezTo>
                <a:cubicBezTo>
                  <a:pt x="130268" y="293688"/>
                  <a:pt x="274730" y="266700"/>
                  <a:pt x="276318" y="228600"/>
                </a:cubicBezTo>
                <a:cubicBezTo>
                  <a:pt x="277906" y="190500"/>
                  <a:pt x="147730" y="142875"/>
                  <a:pt x="142968" y="104775"/>
                </a:cubicBezTo>
                <a:cubicBezTo>
                  <a:pt x="138205" y="66675"/>
                  <a:pt x="192974" y="33337"/>
                  <a:pt x="247743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1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C5DBD-E0FB-2587-35C4-0D594A50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1EFCA52F-01E1-76A5-B669-DE298FDB59BE}"/>
              </a:ext>
            </a:extLst>
          </p:cNvPr>
          <p:cNvSpPr/>
          <p:nvPr/>
        </p:nvSpPr>
        <p:spPr>
          <a:xfrm>
            <a:off x="-9540" y="1682852"/>
            <a:ext cx="12170700" cy="3599591"/>
          </a:xfrm>
          <a:prstGeom prst="rect">
            <a:avLst/>
          </a:prstGeom>
          <a:solidFill>
            <a:srgbClr val="DCEAF7"/>
          </a:solidFill>
          <a:ln>
            <a:solidFill>
              <a:srgbClr val="57A1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ATMOSHERE</a:t>
            </a:r>
          </a:p>
        </p:txBody>
      </p:sp>
      <p:sp>
        <p:nvSpPr>
          <p:cNvPr id="198" name="Parallélogramme 197">
            <a:extLst>
              <a:ext uri="{FF2B5EF4-FFF2-40B4-BE49-F238E27FC236}">
                <a16:creationId xmlns:a16="http://schemas.microsoft.com/office/drawing/2014/main" id="{65FD380C-EF7F-2CB4-6755-83477AECC1A4}"/>
              </a:ext>
            </a:extLst>
          </p:cNvPr>
          <p:cNvSpPr/>
          <p:nvPr/>
        </p:nvSpPr>
        <p:spPr>
          <a:xfrm>
            <a:off x="-15315" y="3793948"/>
            <a:ext cx="13468164" cy="1495891"/>
          </a:xfrm>
          <a:prstGeom prst="parallelogram">
            <a:avLst>
              <a:gd name="adj" fmla="val 88407"/>
            </a:avLst>
          </a:prstGeom>
          <a:solidFill>
            <a:srgbClr val="FFB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Plante avec racines avec un remplissage uni">
            <a:extLst>
              <a:ext uri="{FF2B5EF4-FFF2-40B4-BE49-F238E27FC236}">
                <a16:creationId xmlns:a16="http://schemas.microsoft.com/office/drawing/2014/main" id="{506169F0-EACE-907A-A38E-2A87F5EB6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553" y="5270361"/>
            <a:ext cx="533070" cy="533070"/>
          </a:xfrm>
          <a:prstGeom prst="rect">
            <a:avLst/>
          </a:prstGeom>
        </p:spPr>
      </p:pic>
      <p:pic>
        <p:nvPicPr>
          <p:cNvPr id="7" name="Graphique 6" descr="Arbre avec racines avec un remplissage uni">
            <a:extLst>
              <a:ext uri="{FF2B5EF4-FFF2-40B4-BE49-F238E27FC236}">
                <a16:creationId xmlns:a16="http://schemas.microsoft.com/office/drawing/2014/main" id="{C844136C-6D29-E4CE-A518-6D4138863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077" y="3808149"/>
            <a:ext cx="1945500" cy="19455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2B7B62F-BE71-B9FC-A4E3-A426B040273A}"/>
              </a:ext>
            </a:extLst>
          </p:cNvPr>
          <p:cNvSpPr/>
          <p:nvPr/>
        </p:nvSpPr>
        <p:spPr>
          <a:xfrm>
            <a:off x="-3112" y="5569130"/>
            <a:ext cx="12192000" cy="13181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SOUS SOL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232C22-4A4F-F10B-0853-CC265C0D97BE}"/>
              </a:ext>
            </a:extLst>
          </p:cNvPr>
          <p:cNvSpPr/>
          <p:nvPr/>
        </p:nvSpPr>
        <p:spPr>
          <a:xfrm>
            <a:off x="-9540" y="5286211"/>
            <a:ext cx="12188888" cy="295178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SOL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15B5EC9-C91E-64B7-5FAA-AFF57A9C04A2}"/>
              </a:ext>
            </a:extLst>
          </p:cNvPr>
          <p:cNvSpPr txBox="1"/>
          <p:nvPr/>
        </p:nvSpPr>
        <p:spPr>
          <a:xfrm>
            <a:off x="3176169" y="4751460"/>
            <a:ext cx="151687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matières premières, des composants et des emballages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93E19EA-65B6-AADA-B5C1-B5D7C458459E}"/>
              </a:ext>
            </a:extLst>
          </p:cNvPr>
          <p:cNvSpPr txBox="1"/>
          <p:nvPr/>
        </p:nvSpPr>
        <p:spPr>
          <a:xfrm>
            <a:off x="4897554" y="4797049"/>
            <a:ext cx="907312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Transports des composants et des emballages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3CB473D-1AE8-0062-59EE-16ADC749008F}"/>
              </a:ext>
            </a:extLst>
          </p:cNvPr>
          <p:cNvSpPr txBox="1"/>
          <p:nvPr/>
        </p:nvSpPr>
        <p:spPr>
          <a:xfrm>
            <a:off x="6035917" y="4748831"/>
            <a:ext cx="14833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menuiseries et préparation de leur transport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33A62B8-D798-D372-BF80-C9422B88912F}"/>
              </a:ext>
            </a:extLst>
          </p:cNvPr>
          <p:cNvSpPr txBox="1"/>
          <p:nvPr/>
        </p:nvSpPr>
        <p:spPr>
          <a:xfrm>
            <a:off x="7669208" y="4776435"/>
            <a:ext cx="98704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 des menuiseries</a:t>
            </a:r>
          </a:p>
          <a:p>
            <a:pPr algn="ctr"/>
            <a:endParaRPr lang="fr-FR" sz="9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30BCDA1-C1ED-AD0D-8418-706E525CAB12}"/>
              </a:ext>
            </a:extLst>
          </p:cNvPr>
          <p:cNvSpPr txBox="1"/>
          <p:nvPr/>
        </p:nvSpPr>
        <p:spPr>
          <a:xfrm>
            <a:off x="8806177" y="4792707"/>
            <a:ext cx="73942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Installation des menuiseries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4C84DD3-8FB8-BE1B-63DB-8B2401E492C5}"/>
              </a:ext>
            </a:extLst>
          </p:cNvPr>
          <p:cNvSpPr txBox="1"/>
          <p:nvPr/>
        </p:nvSpPr>
        <p:spPr>
          <a:xfrm>
            <a:off x="9689960" y="4768549"/>
            <a:ext cx="5968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Utilisation</a:t>
            </a:r>
          </a:p>
          <a:p>
            <a:pPr algn="ctr"/>
            <a:endParaRPr lang="fr-FR" sz="900" dirty="0"/>
          </a:p>
          <a:p>
            <a:pPr algn="ctr"/>
            <a:endParaRPr lang="fr-FR" sz="9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A37427D-F876-77E1-60F8-934A23AC076D}"/>
              </a:ext>
            </a:extLst>
          </p:cNvPr>
          <p:cNvSpPr txBox="1"/>
          <p:nvPr/>
        </p:nvSpPr>
        <p:spPr>
          <a:xfrm>
            <a:off x="10457215" y="4800951"/>
            <a:ext cx="739427" cy="34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Fin de vie</a:t>
            </a:r>
          </a:p>
          <a:p>
            <a:pPr algn="ctr"/>
            <a:endParaRPr lang="fr-FR" sz="9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91545DB-48D6-BC0A-8DBA-3923E247A7C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693048" y="4995561"/>
            <a:ext cx="204506" cy="45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F1C67B4C-6247-6079-186C-C5976B0DAD4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804866" y="4992932"/>
            <a:ext cx="231051" cy="48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21024C0F-3BAF-C22C-1D44-2A0AA075A92E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519286" y="4992932"/>
            <a:ext cx="149922" cy="27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" name="Graphique 130" descr="Plante avec racines avec un remplissage uni">
            <a:extLst>
              <a:ext uri="{FF2B5EF4-FFF2-40B4-BE49-F238E27FC236}">
                <a16:creationId xmlns:a16="http://schemas.microsoft.com/office/drawing/2014/main" id="{E44DD6E7-A318-A157-EF15-BD41829D1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2955" y="4897025"/>
            <a:ext cx="541172" cy="541172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99B1762-AE90-3351-770E-597DCB671A21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656255" y="5020536"/>
            <a:ext cx="149922" cy="16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2253FE7-AA53-398B-265B-A63A27562969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545604" y="5012650"/>
            <a:ext cx="144356" cy="24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0770D3AE-C0E9-9661-8C4D-6DCEB0CC397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10286829" y="4975802"/>
            <a:ext cx="170386" cy="3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73E9A8E-DDF0-DAC2-8E10-5967359829E4}"/>
              </a:ext>
            </a:extLst>
          </p:cNvPr>
          <p:cNvSpPr/>
          <p:nvPr/>
        </p:nvSpPr>
        <p:spPr>
          <a:xfrm>
            <a:off x="251094" y="5520534"/>
            <a:ext cx="10845437" cy="232154"/>
          </a:xfrm>
          <a:prstGeom prst="rect">
            <a:avLst/>
          </a:prstGeom>
          <a:solidFill>
            <a:srgbClr val="61C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EAU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C52E750-2452-CBD0-E8CF-F207C5BC542D}"/>
              </a:ext>
            </a:extLst>
          </p:cNvPr>
          <p:cNvSpPr/>
          <p:nvPr/>
        </p:nvSpPr>
        <p:spPr>
          <a:xfrm>
            <a:off x="238125" y="6132521"/>
            <a:ext cx="10858406" cy="228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GAZ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D411C3-CEA5-0878-776F-AF52B50B88D6}"/>
              </a:ext>
            </a:extLst>
          </p:cNvPr>
          <p:cNvSpPr/>
          <p:nvPr/>
        </p:nvSpPr>
        <p:spPr>
          <a:xfrm>
            <a:off x="135358" y="6423694"/>
            <a:ext cx="10954610" cy="24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PETROLE</a:t>
            </a:r>
          </a:p>
        </p:txBody>
      </p:sp>
      <p:pic>
        <p:nvPicPr>
          <p:cNvPr id="132" name="Graphique 131" descr="Plante avec racines avec un remplissage uni">
            <a:extLst>
              <a:ext uri="{FF2B5EF4-FFF2-40B4-BE49-F238E27FC236}">
                <a16:creationId xmlns:a16="http://schemas.microsoft.com/office/drawing/2014/main" id="{A8E66AB7-5264-7020-A4FD-0B62D6FE6F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3559" y="4854268"/>
            <a:ext cx="541172" cy="541172"/>
          </a:xfrm>
          <a:prstGeom prst="rect">
            <a:avLst/>
          </a:prstGeom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F97D400D-F719-38CE-FB99-6CE3056DFF06}"/>
              </a:ext>
            </a:extLst>
          </p:cNvPr>
          <p:cNvSpPr txBox="1"/>
          <p:nvPr/>
        </p:nvSpPr>
        <p:spPr>
          <a:xfrm>
            <a:off x="3587" y="4655172"/>
            <a:ext cx="1293513" cy="626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Production</a:t>
            </a:r>
          </a:p>
          <a:p>
            <a:pPr algn="ctr"/>
            <a:r>
              <a:rPr lang="fr-FR" sz="900" dirty="0"/>
              <a:t>et distribution d’énergies</a:t>
            </a:r>
          </a:p>
          <a:p>
            <a:pPr algn="ctr"/>
            <a:endParaRPr lang="fr-FR" sz="9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E0C6C6-178C-4E85-F07D-B83F4F31988E}"/>
              </a:ext>
            </a:extLst>
          </p:cNvPr>
          <p:cNvSpPr/>
          <p:nvPr/>
        </p:nvSpPr>
        <p:spPr>
          <a:xfrm>
            <a:off x="229984" y="5825101"/>
            <a:ext cx="10885335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MINERAI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DB55286-2697-7139-CA7E-26B218D980C9}"/>
              </a:ext>
            </a:extLst>
          </p:cNvPr>
          <p:cNvGrpSpPr/>
          <p:nvPr/>
        </p:nvGrpSpPr>
        <p:grpSpPr>
          <a:xfrm>
            <a:off x="1049387" y="4705748"/>
            <a:ext cx="2114831" cy="318734"/>
            <a:chOff x="1049387" y="4705748"/>
            <a:chExt cx="2114831" cy="318734"/>
          </a:xfrm>
        </p:grpSpPr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54CC618D-A36E-00D1-5BA2-C348E514C8EF}"/>
                </a:ext>
              </a:extLst>
            </p:cNvPr>
            <p:cNvSpPr/>
            <p:nvPr/>
          </p:nvSpPr>
          <p:spPr>
            <a:xfrm rot="16200000">
              <a:off x="2718759" y="4579023"/>
              <a:ext cx="278001" cy="612917"/>
            </a:xfrm>
            <a:prstGeom prst="downArrow">
              <a:avLst/>
            </a:prstGeom>
            <a:solidFill>
              <a:srgbClr val="3B7D2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Flèche : bas 149">
              <a:extLst>
                <a:ext uri="{FF2B5EF4-FFF2-40B4-BE49-F238E27FC236}">
                  <a16:creationId xmlns:a16="http://schemas.microsoft.com/office/drawing/2014/main" id="{EE50860D-247C-62F2-5391-2C8829D4ECB5}"/>
                </a:ext>
              </a:extLst>
            </p:cNvPr>
            <p:cNvSpPr/>
            <p:nvPr/>
          </p:nvSpPr>
          <p:spPr>
            <a:xfrm rot="5400000">
              <a:off x="1216845" y="4538290"/>
              <a:ext cx="278001" cy="612917"/>
            </a:xfrm>
            <a:prstGeom prst="downArrow">
              <a:avLst/>
            </a:prstGeom>
            <a:solidFill>
              <a:srgbClr val="3B7D2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4" name="Graphique 143" descr="Fleurs de cerisier contour">
            <a:extLst>
              <a:ext uri="{FF2B5EF4-FFF2-40B4-BE49-F238E27FC236}">
                <a16:creationId xmlns:a16="http://schemas.microsoft.com/office/drawing/2014/main" id="{F6BF5D76-87AA-4146-665B-736AB3117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109096">
            <a:off x="1630992" y="4950564"/>
            <a:ext cx="360000" cy="360000"/>
          </a:xfrm>
          <a:prstGeom prst="rect">
            <a:avLst/>
          </a:prstGeom>
        </p:spPr>
      </p:pic>
      <p:pic>
        <p:nvPicPr>
          <p:cNvPr id="148" name="Graphique 147" descr="Abeille avec un remplissage uni">
            <a:extLst>
              <a:ext uri="{FF2B5EF4-FFF2-40B4-BE49-F238E27FC236}">
                <a16:creationId xmlns:a16="http://schemas.microsoft.com/office/drawing/2014/main" id="{B47F43DC-1FA4-D233-6507-C8722C26E1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5327" y="4859170"/>
            <a:ext cx="236343" cy="236343"/>
          </a:xfrm>
          <a:prstGeom prst="rect">
            <a:avLst/>
          </a:prstGeom>
        </p:spPr>
      </p:pic>
      <p:pic>
        <p:nvPicPr>
          <p:cNvPr id="149" name="Graphique 148" descr="Moineau avec un remplissage uni">
            <a:extLst>
              <a:ext uri="{FF2B5EF4-FFF2-40B4-BE49-F238E27FC236}">
                <a16:creationId xmlns:a16="http://schemas.microsoft.com/office/drawing/2014/main" id="{FE9E5649-F83B-2923-0B1D-7151DF8CDD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8827" y="3943099"/>
            <a:ext cx="432000" cy="432000"/>
          </a:xfrm>
          <a:prstGeom prst="rect">
            <a:avLst/>
          </a:prstGeom>
        </p:spPr>
      </p:pic>
      <p:pic>
        <p:nvPicPr>
          <p:cNvPr id="157" name="Graphique 156" descr="Criquet avec un remplissage uni">
            <a:extLst>
              <a:ext uri="{FF2B5EF4-FFF2-40B4-BE49-F238E27FC236}">
                <a16:creationId xmlns:a16="http://schemas.microsoft.com/office/drawing/2014/main" id="{6438B48B-12D2-90F6-0FD7-A70BA8C82B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83043" y="5139830"/>
            <a:ext cx="216000" cy="216000"/>
          </a:xfrm>
          <a:prstGeom prst="rect">
            <a:avLst/>
          </a:prstGeom>
        </p:spPr>
      </p:pic>
      <p:pic>
        <p:nvPicPr>
          <p:cNvPr id="158" name="Graphique 157" descr="Ver avec un remplissage uni">
            <a:extLst>
              <a:ext uri="{FF2B5EF4-FFF2-40B4-BE49-F238E27FC236}">
                <a16:creationId xmlns:a16="http://schemas.microsoft.com/office/drawing/2014/main" id="{BFE8D180-91E2-6928-21BB-BC81E2AA86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1854" y="5284255"/>
            <a:ext cx="206493" cy="206493"/>
          </a:xfrm>
          <a:prstGeom prst="rect">
            <a:avLst/>
          </a:prstGeom>
        </p:spPr>
      </p:pic>
      <p:pic>
        <p:nvPicPr>
          <p:cNvPr id="160" name="Graphique 159" descr="Lapin avec un remplissage uni">
            <a:extLst>
              <a:ext uri="{FF2B5EF4-FFF2-40B4-BE49-F238E27FC236}">
                <a16:creationId xmlns:a16="http://schemas.microsoft.com/office/drawing/2014/main" id="{ADE063CC-9047-D32E-BEC7-B2D6E66620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7843" y="5018137"/>
            <a:ext cx="309359" cy="309359"/>
          </a:xfrm>
          <a:prstGeom prst="rect">
            <a:avLst/>
          </a:prstGeom>
        </p:spPr>
      </p:pic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BE8DB79B-3BAB-95BE-6246-860E1ED1919F}"/>
              </a:ext>
            </a:extLst>
          </p:cNvPr>
          <p:cNvGrpSpPr/>
          <p:nvPr/>
        </p:nvGrpSpPr>
        <p:grpSpPr>
          <a:xfrm>
            <a:off x="6787365" y="3711063"/>
            <a:ext cx="1359766" cy="914400"/>
            <a:chOff x="1121996" y="2503269"/>
            <a:chExt cx="1359766" cy="914400"/>
          </a:xfrm>
        </p:grpSpPr>
        <p:pic>
          <p:nvPicPr>
            <p:cNvPr id="201" name="Graphique 200" descr="Maison avec un remplissage uni">
              <a:extLst>
                <a:ext uri="{FF2B5EF4-FFF2-40B4-BE49-F238E27FC236}">
                  <a16:creationId xmlns:a16="http://schemas.microsoft.com/office/drawing/2014/main" id="{99E9D18B-DEFE-E64E-6F5A-0663A239D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69718" y="3029958"/>
              <a:ext cx="266416" cy="266416"/>
            </a:xfrm>
            <a:prstGeom prst="rect">
              <a:avLst/>
            </a:prstGeom>
          </p:spPr>
        </p:pic>
        <p:pic>
          <p:nvPicPr>
            <p:cNvPr id="202" name="Graphique 201" descr="Ville avec un remplissage uni">
              <a:extLst>
                <a:ext uri="{FF2B5EF4-FFF2-40B4-BE49-F238E27FC236}">
                  <a16:creationId xmlns:a16="http://schemas.microsoft.com/office/drawing/2014/main" id="{456DE54E-EE14-C69D-2C25-D933826B4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567362" y="2503269"/>
              <a:ext cx="914400" cy="914400"/>
            </a:xfrm>
            <a:prstGeom prst="rect">
              <a:avLst/>
            </a:prstGeom>
          </p:spPr>
        </p:pic>
        <p:pic>
          <p:nvPicPr>
            <p:cNvPr id="203" name="Graphique 202" descr="Maison avec un remplissage uni">
              <a:extLst>
                <a:ext uri="{FF2B5EF4-FFF2-40B4-BE49-F238E27FC236}">
                  <a16:creationId xmlns:a16="http://schemas.microsoft.com/office/drawing/2014/main" id="{BB78BC88-36A5-9F65-755A-28525D58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21996" y="3029958"/>
              <a:ext cx="266416" cy="266416"/>
            </a:xfrm>
            <a:prstGeom prst="rect">
              <a:avLst/>
            </a:prstGeom>
          </p:spPr>
        </p:pic>
      </p:grpSp>
      <p:sp>
        <p:nvSpPr>
          <p:cNvPr id="204" name="Triangle isocèle 203">
            <a:extLst>
              <a:ext uri="{FF2B5EF4-FFF2-40B4-BE49-F238E27FC236}">
                <a16:creationId xmlns:a16="http://schemas.microsoft.com/office/drawing/2014/main" id="{5F7DC603-CE79-896D-7FA0-518868B0B179}"/>
              </a:ext>
            </a:extLst>
          </p:cNvPr>
          <p:cNvSpPr/>
          <p:nvPr/>
        </p:nvSpPr>
        <p:spPr>
          <a:xfrm>
            <a:off x="6951293" y="4569835"/>
            <a:ext cx="209034" cy="1112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8E7084-C64F-0D78-7F92-3FAD9383E90C}"/>
              </a:ext>
            </a:extLst>
          </p:cNvPr>
          <p:cNvSpPr/>
          <p:nvPr/>
        </p:nvSpPr>
        <p:spPr>
          <a:xfrm>
            <a:off x="133350" y="2541953"/>
            <a:ext cx="11702269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MATIERES PREMIERES ISSUES SU RECYCLAGE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F1CC168-B09C-EF75-4B85-B22983AD3E17}"/>
              </a:ext>
            </a:extLst>
          </p:cNvPr>
          <p:cNvSpPr/>
          <p:nvPr/>
        </p:nvSpPr>
        <p:spPr>
          <a:xfrm>
            <a:off x="133351" y="2209274"/>
            <a:ext cx="11685290" cy="232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RE-EMPLOI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E64C2DA-8BED-6047-981E-745C90E43DB9}"/>
              </a:ext>
            </a:extLst>
          </p:cNvPr>
          <p:cNvGrpSpPr/>
          <p:nvPr/>
        </p:nvGrpSpPr>
        <p:grpSpPr>
          <a:xfrm>
            <a:off x="343918" y="2917189"/>
            <a:ext cx="11504165" cy="745176"/>
            <a:chOff x="343918" y="2917189"/>
            <a:chExt cx="11504165" cy="74517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B2B3393-9936-6BAE-FBA3-19F0D0EBBF65}"/>
                </a:ext>
              </a:extLst>
            </p:cNvPr>
            <p:cNvSpPr/>
            <p:nvPr/>
          </p:nvSpPr>
          <p:spPr>
            <a:xfrm>
              <a:off x="940490" y="2920330"/>
              <a:ext cx="10907593" cy="232154"/>
            </a:xfrm>
            <a:prstGeom prst="rect">
              <a:avLst/>
            </a:prstGeom>
            <a:solidFill>
              <a:srgbClr val="44B6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b="1" dirty="0"/>
                <a:t>ENERGIE RENOUVELABLE</a:t>
              </a:r>
            </a:p>
          </p:txBody>
        </p:sp>
        <p:sp>
          <p:nvSpPr>
            <p:cNvPr id="218" name="Forme en L 217">
              <a:extLst>
                <a:ext uri="{FF2B5EF4-FFF2-40B4-BE49-F238E27FC236}">
                  <a16:creationId xmlns:a16="http://schemas.microsoft.com/office/drawing/2014/main" id="{C2EC3531-1A15-9181-9B2E-79A102A2275C}"/>
                </a:ext>
              </a:extLst>
            </p:cNvPr>
            <p:cNvSpPr/>
            <p:nvPr/>
          </p:nvSpPr>
          <p:spPr>
            <a:xfrm flipV="1">
              <a:off x="343918" y="2917189"/>
              <a:ext cx="601898" cy="745176"/>
            </a:xfrm>
            <a:prstGeom prst="corner">
              <a:avLst>
                <a:gd name="adj1" fmla="val 39978"/>
                <a:gd name="adj2" fmla="val 37895"/>
              </a:avLst>
            </a:prstGeom>
            <a:solidFill>
              <a:srgbClr val="44B6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98CB298-C0BC-D48B-0E69-8B41CC2313B5}"/>
              </a:ext>
            </a:extLst>
          </p:cNvPr>
          <p:cNvGrpSpPr/>
          <p:nvPr/>
        </p:nvGrpSpPr>
        <p:grpSpPr>
          <a:xfrm>
            <a:off x="338077" y="3722156"/>
            <a:ext cx="554451" cy="903556"/>
            <a:chOff x="628971" y="4133329"/>
            <a:chExt cx="712588" cy="1262529"/>
          </a:xfrm>
        </p:grpSpPr>
        <p:pic>
          <p:nvPicPr>
            <p:cNvPr id="220" name="Graphique 219" descr="Carburant avec un remplissage uni">
              <a:extLst>
                <a:ext uri="{FF2B5EF4-FFF2-40B4-BE49-F238E27FC236}">
                  <a16:creationId xmlns:a16="http://schemas.microsoft.com/office/drawing/2014/main" id="{E62FC054-F9AD-36E3-92F8-E14FF53EC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45559" y="4567443"/>
              <a:ext cx="396000" cy="396000"/>
            </a:xfrm>
            <a:prstGeom prst="rect">
              <a:avLst/>
            </a:prstGeom>
          </p:spPr>
        </p:pic>
        <p:pic>
          <p:nvPicPr>
            <p:cNvPr id="221" name="Graphique 220" descr="Éclair avec un remplissage uni">
              <a:extLst>
                <a:ext uri="{FF2B5EF4-FFF2-40B4-BE49-F238E27FC236}">
                  <a16:creationId xmlns:a16="http://schemas.microsoft.com/office/drawing/2014/main" id="{B496968A-2748-0B8B-E080-17B2188A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91458" y="4133329"/>
              <a:ext cx="396000" cy="396000"/>
            </a:xfrm>
            <a:prstGeom prst="rect">
              <a:avLst/>
            </a:prstGeom>
          </p:spPr>
        </p:pic>
        <p:pic>
          <p:nvPicPr>
            <p:cNvPr id="222" name="Image 221">
              <a:extLst>
                <a:ext uri="{FF2B5EF4-FFF2-40B4-BE49-F238E27FC236}">
                  <a16:creationId xmlns:a16="http://schemas.microsoft.com/office/drawing/2014/main" id="{209A8C9A-5779-463D-039E-DBC0B97B5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11815" y="5035858"/>
              <a:ext cx="265265" cy="360000"/>
            </a:xfrm>
            <a:prstGeom prst="rect">
              <a:avLst/>
            </a:prstGeom>
          </p:spPr>
        </p:pic>
        <p:pic>
          <p:nvPicPr>
            <p:cNvPr id="223" name="Image 222">
              <a:extLst>
                <a:ext uri="{FF2B5EF4-FFF2-40B4-BE49-F238E27FC236}">
                  <a16:creationId xmlns:a16="http://schemas.microsoft.com/office/drawing/2014/main" id="{92F0179F-EA08-81BC-78C4-756A6778517E}"/>
                </a:ext>
              </a:extLst>
            </p:cNvPr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36971" y="5042284"/>
              <a:ext cx="180000" cy="324000"/>
            </a:xfrm>
            <a:prstGeom prst="rect">
              <a:avLst/>
            </a:prstGeom>
          </p:spPr>
        </p:pic>
        <p:pic>
          <p:nvPicPr>
            <p:cNvPr id="224" name="Graphique 223" descr="Éclair avec un remplissage uni">
              <a:extLst>
                <a:ext uri="{FF2B5EF4-FFF2-40B4-BE49-F238E27FC236}">
                  <a16:creationId xmlns:a16="http://schemas.microsoft.com/office/drawing/2014/main" id="{5A926055-21A6-9CE8-95FC-4A3315314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29718" y="4169329"/>
              <a:ext cx="396000" cy="396000"/>
            </a:xfrm>
            <a:prstGeom prst="rect">
              <a:avLst/>
            </a:prstGeom>
          </p:spPr>
        </p:pic>
        <p:pic>
          <p:nvPicPr>
            <p:cNvPr id="225" name="Graphique 224" descr="Carburant avec un remplissage uni">
              <a:extLst>
                <a:ext uri="{FF2B5EF4-FFF2-40B4-BE49-F238E27FC236}">
                  <a16:creationId xmlns:a16="http://schemas.microsoft.com/office/drawing/2014/main" id="{098F48F8-EA52-BAF2-211F-F6D47BEA1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28971" y="4565329"/>
              <a:ext cx="396000" cy="396000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3DCDA03-EDB1-EC5F-5660-335C450EE146}"/>
              </a:ext>
            </a:extLst>
          </p:cNvPr>
          <p:cNvGrpSpPr/>
          <p:nvPr/>
        </p:nvGrpSpPr>
        <p:grpSpPr>
          <a:xfrm>
            <a:off x="632840" y="3300624"/>
            <a:ext cx="11237082" cy="427683"/>
            <a:chOff x="632840" y="3300624"/>
            <a:chExt cx="11237082" cy="42768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4AAB95-0583-2199-39CD-4C016084D59D}"/>
                </a:ext>
              </a:extLst>
            </p:cNvPr>
            <p:cNvSpPr/>
            <p:nvPr/>
          </p:nvSpPr>
          <p:spPr>
            <a:xfrm>
              <a:off x="962329" y="3301071"/>
              <a:ext cx="10907593" cy="232154"/>
            </a:xfrm>
            <a:prstGeom prst="rect">
              <a:avLst/>
            </a:prstGeom>
            <a:solidFill>
              <a:srgbClr val="4F71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b="1" dirty="0"/>
                <a:t>ENERGIE FOSSILE</a:t>
              </a:r>
            </a:p>
          </p:txBody>
        </p:sp>
        <p:sp>
          <p:nvSpPr>
            <p:cNvPr id="226" name="Forme en L 225">
              <a:extLst>
                <a:ext uri="{FF2B5EF4-FFF2-40B4-BE49-F238E27FC236}">
                  <a16:creationId xmlns:a16="http://schemas.microsoft.com/office/drawing/2014/main" id="{C2D99D44-F43F-6F3D-89F2-813A3998444C}"/>
                </a:ext>
              </a:extLst>
            </p:cNvPr>
            <p:cNvSpPr/>
            <p:nvPr/>
          </p:nvSpPr>
          <p:spPr>
            <a:xfrm flipV="1">
              <a:off x="632840" y="3300624"/>
              <a:ext cx="329489" cy="427683"/>
            </a:xfrm>
            <a:prstGeom prst="corner">
              <a:avLst>
                <a:gd name="adj1" fmla="val 69190"/>
                <a:gd name="adj2" fmla="val 58344"/>
              </a:avLst>
            </a:prstGeom>
            <a:solidFill>
              <a:srgbClr val="4F71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4420D6A-2958-3684-5921-E678405E1183}"/>
              </a:ext>
            </a:extLst>
          </p:cNvPr>
          <p:cNvGrpSpPr/>
          <p:nvPr/>
        </p:nvGrpSpPr>
        <p:grpSpPr>
          <a:xfrm>
            <a:off x="384712" y="5340794"/>
            <a:ext cx="10429655" cy="138571"/>
            <a:chOff x="384712" y="5340794"/>
            <a:chExt cx="10429655" cy="138571"/>
          </a:xfrm>
        </p:grpSpPr>
        <p:sp>
          <p:nvSpPr>
            <p:cNvPr id="100" name="Triangle isocèle 99">
              <a:extLst>
                <a:ext uri="{FF2B5EF4-FFF2-40B4-BE49-F238E27FC236}">
                  <a16:creationId xmlns:a16="http://schemas.microsoft.com/office/drawing/2014/main" id="{69570E37-CD7D-93D7-FC5F-B6F8B7BD8BDF}"/>
                </a:ext>
              </a:extLst>
            </p:cNvPr>
            <p:cNvSpPr/>
            <p:nvPr/>
          </p:nvSpPr>
          <p:spPr>
            <a:xfrm rot="10800000">
              <a:off x="3822925" y="5361472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riangle isocèle 106">
              <a:extLst>
                <a:ext uri="{FF2B5EF4-FFF2-40B4-BE49-F238E27FC236}">
                  <a16:creationId xmlns:a16="http://schemas.microsoft.com/office/drawing/2014/main" id="{95F6EA02-4438-CE46-B2AF-E834CE34A1FC}"/>
                </a:ext>
              </a:extLst>
            </p:cNvPr>
            <p:cNvSpPr/>
            <p:nvPr/>
          </p:nvSpPr>
          <p:spPr>
            <a:xfrm rot="10800000">
              <a:off x="6614251" y="5350355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Triangle isocèle 169">
              <a:extLst>
                <a:ext uri="{FF2B5EF4-FFF2-40B4-BE49-F238E27FC236}">
                  <a16:creationId xmlns:a16="http://schemas.microsoft.com/office/drawing/2014/main" id="{41CE20D9-76EA-92D6-14A9-7E37A1346B35}"/>
                </a:ext>
              </a:extLst>
            </p:cNvPr>
            <p:cNvSpPr/>
            <p:nvPr/>
          </p:nvSpPr>
          <p:spPr>
            <a:xfrm rot="10800000">
              <a:off x="384712" y="5340794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Triangle isocèle 196">
              <a:extLst>
                <a:ext uri="{FF2B5EF4-FFF2-40B4-BE49-F238E27FC236}">
                  <a16:creationId xmlns:a16="http://schemas.microsoft.com/office/drawing/2014/main" id="{BE88A931-F8CE-38CD-FEA0-BE73A8B6F0C1}"/>
                </a:ext>
              </a:extLst>
            </p:cNvPr>
            <p:cNvSpPr/>
            <p:nvPr/>
          </p:nvSpPr>
          <p:spPr>
            <a:xfrm rot="10800000">
              <a:off x="9301059" y="5368108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Triangle isocèle 226">
              <a:extLst>
                <a:ext uri="{FF2B5EF4-FFF2-40B4-BE49-F238E27FC236}">
                  <a16:creationId xmlns:a16="http://schemas.microsoft.com/office/drawing/2014/main" id="{467A600F-44D0-32FF-6910-7740C7397236}"/>
                </a:ext>
              </a:extLst>
            </p:cNvPr>
            <p:cNvSpPr/>
            <p:nvPr/>
          </p:nvSpPr>
          <p:spPr>
            <a:xfrm rot="10800000">
              <a:off x="10605333" y="5359304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64C7AF7-578D-10AE-91EB-7D3901AE9701}"/>
              </a:ext>
            </a:extLst>
          </p:cNvPr>
          <p:cNvGrpSpPr/>
          <p:nvPr/>
        </p:nvGrpSpPr>
        <p:grpSpPr>
          <a:xfrm>
            <a:off x="404866" y="5568169"/>
            <a:ext cx="10304984" cy="124477"/>
            <a:chOff x="404866" y="5568169"/>
            <a:chExt cx="10304984" cy="124477"/>
          </a:xfrm>
        </p:grpSpPr>
        <p:sp>
          <p:nvSpPr>
            <p:cNvPr id="101" name="Triangle isocèle 100">
              <a:extLst>
                <a:ext uri="{FF2B5EF4-FFF2-40B4-BE49-F238E27FC236}">
                  <a16:creationId xmlns:a16="http://schemas.microsoft.com/office/drawing/2014/main" id="{604AC508-1574-496C-62DB-0484B1FF2752}"/>
                </a:ext>
              </a:extLst>
            </p:cNvPr>
            <p:cNvSpPr/>
            <p:nvPr/>
          </p:nvSpPr>
          <p:spPr>
            <a:xfrm rot="10800000">
              <a:off x="4073044" y="5581389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Triangle isocèle 107">
              <a:extLst>
                <a:ext uri="{FF2B5EF4-FFF2-40B4-BE49-F238E27FC236}">
                  <a16:creationId xmlns:a16="http://schemas.microsoft.com/office/drawing/2014/main" id="{21064486-A070-F687-55FF-4B5010C4160B}"/>
                </a:ext>
              </a:extLst>
            </p:cNvPr>
            <p:cNvSpPr/>
            <p:nvPr/>
          </p:nvSpPr>
          <p:spPr>
            <a:xfrm rot="10800000">
              <a:off x="6864370" y="5570272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Triangle isocèle 170">
              <a:extLst>
                <a:ext uri="{FF2B5EF4-FFF2-40B4-BE49-F238E27FC236}">
                  <a16:creationId xmlns:a16="http://schemas.microsoft.com/office/drawing/2014/main" id="{5F0D454A-CDE7-7029-D103-186E62877215}"/>
                </a:ext>
              </a:extLst>
            </p:cNvPr>
            <p:cNvSpPr/>
            <p:nvPr/>
          </p:nvSpPr>
          <p:spPr>
            <a:xfrm rot="10800000">
              <a:off x="404866" y="5570272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Triangle isocèle 227">
              <a:extLst>
                <a:ext uri="{FF2B5EF4-FFF2-40B4-BE49-F238E27FC236}">
                  <a16:creationId xmlns:a16="http://schemas.microsoft.com/office/drawing/2014/main" id="{36A81EE8-08AD-5EE3-22ED-656671F3B2AA}"/>
                </a:ext>
              </a:extLst>
            </p:cNvPr>
            <p:cNvSpPr/>
            <p:nvPr/>
          </p:nvSpPr>
          <p:spPr>
            <a:xfrm rot="10800000">
              <a:off x="10500816" y="5568169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9" name="Flèche : bas 228">
            <a:extLst>
              <a:ext uri="{FF2B5EF4-FFF2-40B4-BE49-F238E27FC236}">
                <a16:creationId xmlns:a16="http://schemas.microsoft.com/office/drawing/2014/main" id="{F3EE06F2-D991-9EFE-ED01-A0CE542C2415}"/>
              </a:ext>
            </a:extLst>
          </p:cNvPr>
          <p:cNvSpPr/>
          <p:nvPr/>
        </p:nvSpPr>
        <p:spPr>
          <a:xfrm>
            <a:off x="6736106" y="2303476"/>
            <a:ext cx="72000" cy="2412000"/>
          </a:xfrm>
          <a:prstGeom prst="downArrow">
            <a:avLst/>
          </a:prstGeom>
          <a:solidFill>
            <a:srgbClr val="8ED97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Flèche : bas 229">
            <a:extLst>
              <a:ext uri="{FF2B5EF4-FFF2-40B4-BE49-F238E27FC236}">
                <a16:creationId xmlns:a16="http://schemas.microsoft.com/office/drawing/2014/main" id="{87B66453-533E-2D3A-91C8-2EA8450744D7}"/>
              </a:ext>
            </a:extLst>
          </p:cNvPr>
          <p:cNvSpPr/>
          <p:nvPr/>
        </p:nvSpPr>
        <p:spPr>
          <a:xfrm rot="10800000">
            <a:off x="11093843" y="2352745"/>
            <a:ext cx="72000" cy="2412000"/>
          </a:xfrm>
          <a:prstGeom prst="downArrow">
            <a:avLst/>
          </a:prstGeom>
          <a:solidFill>
            <a:srgbClr val="8ED97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Flèche : bas 231">
            <a:extLst>
              <a:ext uri="{FF2B5EF4-FFF2-40B4-BE49-F238E27FC236}">
                <a16:creationId xmlns:a16="http://schemas.microsoft.com/office/drawing/2014/main" id="{5074CFCE-876F-B924-08A6-8D7A2F5463F2}"/>
              </a:ext>
            </a:extLst>
          </p:cNvPr>
          <p:cNvSpPr/>
          <p:nvPr/>
        </p:nvSpPr>
        <p:spPr>
          <a:xfrm>
            <a:off x="223614" y="2718303"/>
            <a:ext cx="72000" cy="1872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5A6F0066-4D7E-BCD2-950C-CABD3F84F655}"/>
              </a:ext>
            </a:extLst>
          </p:cNvPr>
          <p:cNvGrpSpPr/>
          <p:nvPr/>
        </p:nvGrpSpPr>
        <p:grpSpPr>
          <a:xfrm>
            <a:off x="708768" y="5291795"/>
            <a:ext cx="5595759" cy="1353663"/>
            <a:chOff x="708768" y="5291795"/>
            <a:chExt cx="5595759" cy="1353663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FC24261F-565E-D31A-577F-A98824F99243}"/>
                </a:ext>
              </a:extLst>
            </p:cNvPr>
            <p:cNvGrpSpPr/>
            <p:nvPr/>
          </p:nvGrpSpPr>
          <p:grpSpPr>
            <a:xfrm>
              <a:off x="708768" y="5303543"/>
              <a:ext cx="2860013" cy="1341915"/>
              <a:chOff x="708768" y="5303543"/>
              <a:chExt cx="2860013" cy="1341915"/>
            </a:xfrm>
          </p:grpSpPr>
          <p:sp>
            <p:nvSpPr>
              <p:cNvPr id="117" name="Flèche : bas 116">
                <a:extLst>
                  <a:ext uri="{FF2B5EF4-FFF2-40B4-BE49-F238E27FC236}">
                    <a16:creationId xmlns:a16="http://schemas.microsoft.com/office/drawing/2014/main" id="{22EA11DB-6BF5-4329-C985-A01879476C4F}"/>
                  </a:ext>
                </a:extLst>
              </p:cNvPr>
              <p:cNvSpPr/>
              <p:nvPr/>
            </p:nvSpPr>
            <p:spPr>
              <a:xfrm rot="10800000">
                <a:off x="3496781" y="5327357"/>
                <a:ext cx="72000" cy="1318101"/>
              </a:xfrm>
              <a:prstGeom prst="downArrow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lèche : bas 117">
                <a:extLst>
                  <a:ext uri="{FF2B5EF4-FFF2-40B4-BE49-F238E27FC236}">
                    <a16:creationId xmlns:a16="http://schemas.microsoft.com/office/drawing/2014/main" id="{C78131F7-2BCD-17E4-9842-BD8BC762C6FB}"/>
                  </a:ext>
                </a:extLst>
              </p:cNvPr>
              <p:cNvSpPr/>
              <p:nvPr/>
            </p:nvSpPr>
            <p:spPr>
              <a:xfrm rot="10800000">
                <a:off x="3224941" y="5304113"/>
                <a:ext cx="72000" cy="420786"/>
              </a:xfrm>
              <a:prstGeom prst="downArrow">
                <a:avLst/>
              </a:prstGeom>
              <a:solidFill>
                <a:srgbClr val="61CBF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Flèche : bas 151">
                <a:extLst>
                  <a:ext uri="{FF2B5EF4-FFF2-40B4-BE49-F238E27FC236}">
                    <a16:creationId xmlns:a16="http://schemas.microsoft.com/office/drawing/2014/main" id="{8C543FCD-0257-44B1-552D-DF8D9EBCDCC4}"/>
                  </a:ext>
                </a:extLst>
              </p:cNvPr>
              <p:cNvSpPr/>
              <p:nvPr/>
            </p:nvSpPr>
            <p:spPr>
              <a:xfrm rot="10800000">
                <a:off x="3343913" y="5322278"/>
                <a:ext cx="72000" cy="647902"/>
              </a:xfrm>
              <a:prstGeom prst="downArrow">
                <a:avLst/>
              </a:prstGeom>
              <a:solidFill>
                <a:srgbClr val="3366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Flèche : bas 152">
                <a:extLst>
                  <a:ext uri="{FF2B5EF4-FFF2-40B4-BE49-F238E27FC236}">
                    <a16:creationId xmlns:a16="http://schemas.microsoft.com/office/drawing/2014/main" id="{3967C298-F1D4-D759-7728-5147835D4954}"/>
                  </a:ext>
                </a:extLst>
              </p:cNvPr>
              <p:cNvSpPr/>
              <p:nvPr/>
            </p:nvSpPr>
            <p:spPr>
              <a:xfrm rot="10800000">
                <a:off x="1132812" y="5311722"/>
                <a:ext cx="72000" cy="1318101"/>
              </a:xfrm>
              <a:prstGeom prst="downArrow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lèche : bas 153">
                <a:extLst>
                  <a:ext uri="{FF2B5EF4-FFF2-40B4-BE49-F238E27FC236}">
                    <a16:creationId xmlns:a16="http://schemas.microsoft.com/office/drawing/2014/main" id="{B3E0BCE0-E82A-3816-BE44-4021B737DB46}"/>
                  </a:ext>
                </a:extLst>
              </p:cNvPr>
              <p:cNvSpPr/>
              <p:nvPr/>
            </p:nvSpPr>
            <p:spPr>
              <a:xfrm rot="10800000">
                <a:off x="708768" y="5322278"/>
                <a:ext cx="72000" cy="420786"/>
              </a:xfrm>
              <a:prstGeom prst="downArrow">
                <a:avLst/>
              </a:prstGeom>
              <a:solidFill>
                <a:srgbClr val="61CBF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lèche : bas 154">
                <a:extLst>
                  <a:ext uri="{FF2B5EF4-FFF2-40B4-BE49-F238E27FC236}">
                    <a16:creationId xmlns:a16="http://schemas.microsoft.com/office/drawing/2014/main" id="{739A5C9E-44D7-40A0-5246-4A3838F025BA}"/>
                  </a:ext>
                </a:extLst>
              </p:cNvPr>
              <p:cNvSpPr/>
              <p:nvPr/>
            </p:nvSpPr>
            <p:spPr>
              <a:xfrm rot="10800000">
                <a:off x="837877" y="5303543"/>
                <a:ext cx="72000" cy="647902"/>
              </a:xfrm>
              <a:prstGeom prst="downArrow">
                <a:avLst/>
              </a:prstGeom>
              <a:solidFill>
                <a:srgbClr val="3366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Flèche : bas 155">
                <a:extLst>
                  <a:ext uri="{FF2B5EF4-FFF2-40B4-BE49-F238E27FC236}">
                    <a16:creationId xmlns:a16="http://schemas.microsoft.com/office/drawing/2014/main" id="{51C6582D-1D8C-8D8E-2DB7-C17C31633F6D}"/>
                  </a:ext>
                </a:extLst>
              </p:cNvPr>
              <p:cNvSpPr/>
              <p:nvPr/>
            </p:nvSpPr>
            <p:spPr>
              <a:xfrm rot="10800000">
                <a:off x="962330" y="5317431"/>
                <a:ext cx="72000" cy="972000"/>
              </a:xfrm>
              <a:prstGeom prst="downArrow">
                <a:avLst/>
              </a:prstGeom>
              <a:solidFill>
                <a:srgbClr val="BFBFB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36" name="Flèche : bas 235">
              <a:extLst>
                <a:ext uri="{FF2B5EF4-FFF2-40B4-BE49-F238E27FC236}">
                  <a16:creationId xmlns:a16="http://schemas.microsoft.com/office/drawing/2014/main" id="{C0F23B6A-54F4-73E2-6699-FADF582DD4FD}"/>
                </a:ext>
              </a:extLst>
            </p:cNvPr>
            <p:cNvSpPr/>
            <p:nvPr/>
          </p:nvSpPr>
          <p:spPr>
            <a:xfrm rot="10800000">
              <a:off x="6232527" y="5291795"/>
              <a:ext cx="72000" cy="420786"/>
            </a:xfrm>
            <a:prstGeom prst="downArrow">
              <a:avLst/>
            </a:prstGeom>
            <a:solidFill>
              <a:srgbClr val="61CBF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5" name="ZoneTexte 244">
            <a:extLst>
              <a:ext uri="{FF2B5EF4-FFF2-40B4-BE49-F238E27FC236}">
                <a16:creationId xmlns:a16="http://schemas.microsoft.com/office/drawing/2014/main" id="{3F6D2F31-D59D-9D74-8970-8330A231583D}"/>
              </a:ext>
            </a:extLst>
          </p:cNvPr>
          <p:cNvSpPr txBox="1"/>
          <p:nvPr/>
        </p:nvSpPr>
        <p:spPr>
          <a:xfrm>
            <a:off x="11096531" y="5651375"/>
            <a:ext cx="1101972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000" b="1" dirty="0"/>
              <a:t>RESSOURCES MATERIELLES NON RENOUVELABLES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54B1264-58B1-4AEE-7AF3-D8F774357B0E}"/>
              </a:ext>
            </a:extLst>
          </p:cNvPr>
          <p:cNvGrpSpPr/>
          <p:nvPr/>
        </p:nvGrpSpPr>
        <p:grpSpPr>
          <a:xfrm>
            <a:off x="1002326" y="3592145"/>
            <a:ext cx="9674735" cy="1173149"/>
            <a:chOff x="1002326" y="3592145"/>
            <a:chExt cx="9674735" cy="1173149"/>
          </a:xfrm>
        </p:grpSpPr>
        <p:sp>
          <p:nvSpPr>
            <p:cNvPr id="2" name="Flèche : droite 1">
              <a:extLst>
                <a:ext uri="{FF2B5EF4-FFF2-40B4-BE49-F238E27FC236}">
                  <a16:creationId xmlns:a16="http://schemas.microsoft.com/office/drawing/2014/main" id="{B8EF83C4-03A8-BDC5-4A77-E6CDDEC655FC}"/>
                </a:ext>
              </a:extLst>
            </p:cNvPr>
            <p:cNvSpPr/>
            <p:nvPr/>
          </p:nvSpPr>
          <p:spPr>
            <a:xfrm rot="16200000">
              <a:off x="3777194" y="4082320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8CCDE8E0-BA9C-863F-45AA-A2BFD38788D0}"/>
                </a:ext>
              </a:extLst>
            </p:cNvPr>
            <p:cNvSpPr/>
            <p:nvPr/>
          </p:nvSpPr>
          <p:spPr>
            <a:xfrm rot="16200000">
              <a:off x="4937963" y="4119519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99DBF6FD-AE6B-0E2E-F182-98163A475574}"/>
                </a:ext>
              </a:extLst>
            </p:cNvPr>
            <p:cNvSpPr/>
            <p:nvPr/>
          </p:nvSpPr>
          <p:spPr>
            <a:xfrm rot="16200000">
              <a:off x="6071824" y="4082320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2509FC9D-9AE0-1F53-8DDA-A7B8DC203410}"/>
                </a:ext>
              </a:extLst>
            </p:cNvPr>
            <p:cNvSpPr/>
            <p:nvPr/>
          </p:nvSpPr>
          <p:spPr>
            <a:xfrm rot="16200000">
              <a:off x="8015520" y="4091882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A178812F-AAA3-2777-F26C-D19EB95BFA5B}"/>
                </a:ext>
              </a:extLst>
            </p:cNvPr>
            <p:cNvSpPr/>
            <p:nvPr/>
          </p:nvSpPr>
          <p:spPr>
            <a:xfrm rot="16200000">
              <a:off x="10053634" y="4141868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66AC8BCE-6F97-0C53-E443-7703DFE31A72}"/>
                </a:ext>
              </a:extLst>
            </p:cNvPr>
            <p:cNvSpPr/>
            <p:nvPr/>
          </p:nvSpPr>
          <p:spPr>
            <a:xfrm rot="16200000">
              <a:off x="575933" y="4086942"/>
              <a:ext cx="976365" cy="123579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E1A19E02-D86F-E98C-1B4A-40A78E2A6CFF}"/>
              </a:ext>
            </a:extLst>
          </p:cNvPr>
          <p:cNvSpPr/>
          <p:nvPr/>
        </p:nvSpPr>
        <p:spPr>
          <a:xfrm>
            <a:off x="2844618" y="4082539"/>
            <a:ext cx="545459" cy="278002"/>
          </a:xfrm>
          <a:prstGeom prst="ellipse">
            <a:avLst/>
          </a:prstGeom>
          <a:solidFill>
            <a:srgbClr val="61CB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1E3A32-19AD-5840-3DFB-7CD90874D738}"/>
              </a:ext>
            </a:extLst>
          </p:cNvPr>
          <p:cNvGrpSpPr/>
          <p:nvPr/>
        </p:nvGrpSpPr>
        <p:grpSpPr>
          <a:xfrm>
            <a:off x="1882081" y="3592129"/>
            <a:ext cx="1260825" cy="637872"/>
            <a:chOff x="1882081" y="3592129"/>
            <a:chExt cx="1260825" cy="637872"/>
          </a:xfrm>
        </p:grpSpPr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D8A648F2-2161-1E96-2FCB-A976FE8EC6B2}"/>
                </a:ext>
              </a:extLst>
            </p:cNvPr>
            <p:cNvSpPr/>
            <p:nvPr/>
          </p:nvSpPr>
          <p:spPr>
            <a:xfrm>
              <a:off x="1882081" y="3592129"/>
              <a:ext cx="172365" cy="441597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89AB92C7-8D55-84EA-4407-F1A77B92FE2B}"/>
                </a:ext>
              </a:extLst>
            </p:cNvPr>
            <p:cNvSpPr/>
            <p:nvPr/>
          </p:nvSpPr>
          <p:spPr>
            <a:xfrm>
              <a:off x="2995694" y="3620542"/>
              <a:ext cx="147212" cy="609459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6B20E4CB-1435-3AD9-313D-22886091D4D2}"/>
                </a:ext>
              </a:extLst>
            </p:cNvPr>
            <p:cNvSpPr/>
            <p:nvPr/>
          </p:nvSpPr>
          <p:spPr>
            <a:xfrm>
              <a:off x="2606611" y="3609627"/>
              <a:ext cx="172365" cy="441597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C6615D0-C66E-66CD-3ACC-8468BA3CDECB}"/>
              </a:ext>
            </a:extLst>
          </p:cNvPr>
          <p:cNvGrpSpPr/>
          <p:nvPr/>
        </p:nvGrpSpPr>
        <p:grpSpPr>
          <a:xfrm>
            <a:off x="3878684" y="3320311"/>
            <a:ext cx="7068816" cy="1464318"/>
            <a:chOff x="3878684" y="3320311"/>
            <a:chExt cx="7068816" cy="1464318"/>
          </a:xfrm>
        </p:grpSpPr>
        <p:sp>
          <p:nvSpPr>
            <p:cNvPr id="185" name="Flèche : bas 184">
              <a:extLst>
                <a:ext uri="{FF2B5EF4-FFF2-40B4-BE49-F238E27FC236}">
                  <a16:creationId xmlns:a16="http://schemas.microsoft.com/office/drawing/2014/main" id="{2DF22A55-84FD-6A63-FDF2-8F371CFB7DD8}"/>
                </a:ext>
              </a:extLst>
            </p:cNvPr>
            <p:cNvSpPr/>
            <p:nvPr/>
          </p:nvSpPr>
          <p:spPr>
            <a:xfrm>
              <a:off x="3878684" y="3341365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bas 186">
              <a:extLst>
                <a:ext uri="{FF2B5EF4-FFF2-40B4-BE49-F238E27FC236}">
                  <a16:creationId xmlns:a16="http://schemas.microsoft.com/office/drawing/2014/main" id="{F85717DC-0912-BD3C-F4F1-5C0B88ADB55C}"/>
                </a:ext>
              </a:extLst>
            </p:cNvPr>
            <p:cNvSpPr/>
            <p:nvPr/>
          </p:nvSpPr>
          <p:spPr>
            <a:xfrm>
              <a:off x="5241212" y="3361295"/>
              <a:ext cx="72000" cy="1404000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Flèche : bas 188">
              <a:extLst>
                <a:ext uri="{FF2B5EF4-FFF2-40B4-BE49-F238E27FC236}">
                  <a16:creationId xmlns:a16="http://schemas.microsoft.com/office/drawing/2014/main" id="{35EE8384-1EA4-F73A-73E3-EF0F6E8F50BA}"/>
                </a:ext>
              </a:extLst>
            </p:cNvPr>
            <p:cNvSpPr/>
            <p:nvPr/>
          </p:nvSpPr>
          <p:spPr>
            <a:xfrm>
              <a:off x="6345823" y="3320311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Flèche : bas 190">
              <a:extLst>
                <a:ext uri="{FF2B5EF4-FFF2-40B4-BE49-F238E27FC236}">
                  <a16:creationId xmlns:a16="http://schemas.microsoft.com/office/drawing/2014/main" id="{2B73E4EE-7674-43A5-AFCB-A7A1137CDB34}"/>
                </a:ext>
              </a:extLst>
            </p:cNvPr>
            <p:cNvSpPr/>
            <p:nvPr/>
          </p:nvSpPr>
          <p:spPr>
            <a:xfrm>
              <a:off x="8348228" y="3378512"/>
              <a:ext cx="72000" cy="1368000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Flèche : bas 192">
              <a:extLst>
                <a:ext uri="{FF2B5EF4-FFF2-40B4-BE49-F238E27FC236}">
                  <a16:creationId xmlns:a16="http://schemas.microsoft.com/office/drawing/2014/main" id="{37CFE35F-6D00-D529-59EC-BF69B8102C28}"/>
                </a:ext>
              </a:extLst>
            </p:cNvPr>
            <p:cNvSpPr/>
            <p:nvPr/>
          </p:nvSpPr>
          <p:spPr>
            <a:xfrm>
              <a:off x="9942882" y="3405433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Flèche : bas 194">
              <a:extLst>
                <a:ext uri="{FF2B5EF4-FFF2-40B4-BE49-F238E27FC236}">
                  <a16:creationId xmlns:a16="http://schemas.microsoft.com/office/drawing/2014/main" id="{C999D732-3E91-A8C3-797F-09BF6EB2530E}"/>
                </a:ext>
              </a:extLst>
            </p:cNvPr>
            <p:cNvSpPr/>
            <p:nvPr/>
          </p:nvSpPr>
          <p:spPr>
            <a:xfrm>
              <a:off x="10875500" y="3466528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9951505-E078-88C9-FC12-589597976C3A}"/>
              </a:ext>
            </a:extLst>
          </p:cNvPr>
          <p:cNvGrpSpPr/>
          <p:nvPr/>
        </p:nvGrpSpPr>
        <p:grpSpPr>
          <a:xfrm>
            <a:off x="3659358" y="3005171"/>
            <a:ext cx="7180460" cy="1763757"/>
            <a:chOff x="3659358" y="3005171"/>
            <a:chExt cx="7180460" cy="1763757"/>
          </a:xfrm>
        </p:grpSpPr>
        <p:sp>
          <p:nvSpPr>
            <p:cNvPr id="186" name="Flèche : bas 185">
              <a:extLst>
                <a:ext uri="{FF2B5EF4-FFF2-40B4-BE49-F238E27FC236}">
                  <a16:creationId xmlns:a16="http://schemas.microsoft.com/office/drawing/2014/main" id="{07F2108C-E3A5-9BA9-3B4D-5F802178C36F}"/>
                </a:ext>
              </a:extLst>
            </p:cNvPr>
            <p:cNvSpPr/>
            <p:nvPr/>
          </p:nvSpPr>
          <p:spPr>
            <a:xfrm>
              <a:off x="3659358" y="3075466"/>
              <a:ext cx="72000" cy="1584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Flèche : bas 187">
              <a:extLst>
                <a:ext uri="{FF2B5EF4-FFF2-40B4-BE49-F238E27FC236}">
                  <a16:creationId xmlns:a16="http://schemas.microsoft.com/office/drawing/2014/main" id="{8B6A0E76-EDFA-5B01-783A-A8B5076556ED}"/>
                </a:ext>
              </a:extLst>
            </p:cNvPr>
            <p:cNvSpPr/>
            <p:nvPr/>
          </p:nvSpPr>
          <p:spPr>
            <a:xfrm>
              <a:off x="4964706" y="3076928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Flèche : bas 189">
              <a:extLst>
                <a:ext uri="{FF2B5EF4-FFF2-40B4-BE49-F238E27FC236}">
                  <a16:creationId xmlns:a16="http://schemas.microsoft.com/office/drawing/2014/main" id="{F305AFD8-18C1-643A-8982-ADFD301DCAC5}"/>
                </a:ext>
              </a:extLst>
            </p:cNvPr>
            <p:cNvSpPr/>
            <p:nvPr/>
          </p:nvSpPr>
          <p:spPr>
            <a:xfrm>
              <a:off x="6226800" y="3045449"/>
              <a:ext cx="72000" cy="1584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Flèche : bas 191">
              <a:extLst>
                <a:ext uri="{FF2B5EF4-FFF2-40B4-BE49-F238E27FC236}">
                  <a16:creationId xmlns:a16="http://schemas.microsoft.com/office/drawing/2014/main" id="{73027A41-EB7E-5D81-616B-2BB7889697DD}"/>
                </a:ext>
              </a:extLst>
            </p:cNvPr>
            <p:cNvSpPr/>
            <p:nvPr/>
          </p:nvSpPr>
          <p:spPr>
            <a:xfrm>
              <a:off x="8268957" y="3005171"/>
              <a:ext cx="72000" cy="1728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Flèche : bas 193">
              <a:extLst>
                <a:ext uri="{FF2B5EF4-FFF2-40B4-BE49-F238E27FC236}">
                  <a16:creationId xmlns:a16="http://schemas.microsoft.com/office/drawing/2014/main" id="{CC073A8F-2330-A47D-739A-EEC8A360FEBD}"/>
                </a:ext>
              </a:extLst>
            </p:cNvPr>
            <p:cNvSpPr/>
            <p:nvPr/>
          </p:nvSpPr>
          <p:spPr>
            <a:xfrm>
              <a:off x="9759553" y="3055207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Flèche : bas 195">
              <a:extLst>
                <a:ext uri="{FF2B5EF4-FFF2-40B4-BE49-F238E27FC236}">
                  <a16:creationId xmlns:a16="http://schemas.microsoft.com/office/drawing/2014/main" id="{3CFC06BC-54DA-9418-35B3-A1E60C8339A3}"/>
                </a:ext>
              </a:extLst>
            </p:cNvPr>
            <p:cNvSpPr/>
            <p:nvPr/>
          </p:nvSpPr>
          <p:spPr>
            <a:xfrm>
              <a:off x="10767818" y="3064822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05E6D6C5-BB48-0553-88E2-78E85C0FF523}"/>
              </a:ext>
            </a:extLst>
          </p:cNvPr>
          <p:cNvSpPr/>
          <p:nvPr/>
        </p:nvSpPr>
        <p:spPr>
          <a:xfrm>
            <a:off x="3450433" y="2593219"/>
            <a:ext cx="72000" cy="2124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Flèche : bas 214">
            <a:extLst>
              <a:ext uri="{FF2B5EF4-FFF2-40B4-BE49-F238E27FC236}">
                <a16:creationId xmlns:a16="http://schemas.microsoft.com/office/drawing/2014/main" id="{22B153FC-D494-F82F-7E8E-8A216DD8217D}"/>
              </a:ext>
            </a:extLst>
          </p:cNvPr>
          <p:cNvSpPr/>
          <p:nvPr/>
        </p:nvSpPr>
        <p:spPr>
          <a:xfrm rot="10800000">
            <a:off x="10983182" y="2659535"/>
            <a:ext cx="72000" cy="2124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90C2FBF-1373-1433-3DA0-A1F3D63FD741}"/>
              </a:ext>
            </a:extLst>
          </p:cNvPr>
          <p:cNvGrpSpPr/>
          <p:nvPr/>
        </p:nvGrpSpPr>
        <p:grpSpPr>
          <a:xfrm>
            <a:off x="30840" y="4502097"/>
            <a:ext cx="9040914" cy="190763"/>
            <a:chOff x="30840" y="4502097"/>
            <a:chExt cx="9040914" cy="190763"/>
          </a:xfrm>
        </p:grpSpPr>
        <p:sp>
          <p:nvSpPr>
            <p:cNvPr id="206" name="Triangle isocèle 205">
              <a:extLst>
                <a:ext uri="{FF2B5EF4-FFF2-40B4-BE49-F238E27FC236}">
                  <a16:creationId xmlns:a16="http://schemas.microsoft.com/office/drawing/2014/main" id="{389F9C3C-AA51-AA90-2A05-E0EC9BC3E47B}"/>
                </a:ext>
              </a:extLst>
            </p:cNvPr>
            <p:cNvSpPr/>
            <p:nvPr/>
          </p:nvSpPr>
          <p:spPr>
            <a:xfrm>
              <a:off x="3204083" y="4541492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Triangle isocèle 206">
              <a:extLst>
                <a:ext uri="{FF2B5EF4-FFF2-40B4-BE49-F238E27FC236}">
                  <a16:creationId xmlns:a16="http://schemas.microsoft.com/office/drawing/2014/main" id="{88824D2F-96C6-9EE3-1D15-FEAA13C2ABAA}"/>
                </a:ext>
              </a:extLst>
            </p:cNvPr>
            <p:cNvSpPr/>
            <p:nvPr/>
          </p:nvSpPr>
          <p:spPr>
            <a:xfrm>
              <a:off x="30840" y="4502097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DF5E3D74-B603-86AB-24A0-DB5B63AB0AE4}"/>
                </a:ext>
              </a:extLst>
            </p:cNvPr>
            <p:cNvSpPr/>
            <p:nvPr/>
          </p:nvSpPr>
          <p:spPr>
            <a:xfrm>
              <a:off x="8862720" y="4581603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75EA0151-F778-CDD4-E825-D7FA26248082}"/>
              </a:ext>
            </a:extLst>
          </p:cNvPr>
          <p:cNvSpPr txBox="1"/>
          <p:nvPr/>
        </p:nvSpPr>
        <p:spPr>
          <a:xfrm>
            <a:off x="3588" y="0"/>
            <a:ext cx="1218841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ZOOM </a:t>
            </a:r>
            <a:r>
              <a:rPr lang="fr-FR" sz="1400" b="1" dirty="0">
                <a:solidFill>
                  <a:srgbClr val="FF0000"/>
                </a:solidFill>
              </a:rPr>
              <a:t>SOL</a:t>
            </a:r>
            <a:r>
              <a:rPr lang="fr-FR" sz="1400" b="1" dirty="0"/>
              <a:t> = ce que nos activités émettent dans le sol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35B79C5-A55D-D374-1455-A39D820BCF34}"/>
              </a:ext>
            </a:extLst>
          </p:cNvPr>
          <p:cNvSpPr txBox="1"/>
          <p:nvPr/>
        </p:nvSpPr>
        <p:spPr>
          <a:xfrm>
            <a:off x="3588" y="258579"/>
            <a:ext cx="468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Indicateurs déchets :</a:t>
            </a:r>
          </a:p>
          <a:p>
            <a:r>
              <a:rPr lang="fr-FR" sz="1400" dirty="0"/>
              <a:t>- Tonnes de déchets éliminés (DIB enfouis + DIS)</a:t>
            </a:r>
          </a:p>
          <a:p>
            <a:r>
              <a:rPr lang="fr-FR" sz="1400" dirty="0"/>
              <a:t>- Tonnes de déchets non dangereux valorisés en énergie</a:t>
            </a:r>
          </a:p>
          <a:p>
            <a:r>
              <a:rPr lang="fr-FR" sz="1400" dirty="0"/>
              <a:t>- Tonnes de déchets recyclées</a:t>
            </a:r>
          </a:p>
          <a:p>
            <a:r>
              <a:rPr lang="fr-FR" sz="1400" dirty="0"/>
              <a:t>- Tonnes de déchets réutilisées</a:t>
            </a:r>
          </a:p>
          <a:p>
            <a:r>
              <a:rPr lang="fr-FR" sz="1400" dirty="0"/>
              <a:t>- Tonnes de matières réemployées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EFD9C73-CFDB-3431-B141-BECCC0091485}"/>
              </a:ext>
            </a:extLst>
          </p:cNvPr>
          <p:cNvSpPr txBox="1"/>
          <p:nvPr/>
        </p:nvSpPr>
        <p:spPr>
          <a:xfrm>
            <a:off x="4865640" y="282606"/>
            <a:ext cx="6478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Indicateurs pollutions accidentelles :</a:t>
            </a:r>
          </a:p>
          <a:p>
            <a:r>
              <a:rPr lang="fr-FR" sz="1400" dirty="0"/>
              <a:t>- Nb d’incident enregistré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  <p:pic>
        <p:nvPicPr>
          <p:cNvPr id="62" name="Image 6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E74BCA6-B093-C512-37C1-AE1948FD2A4F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5064" t="4720" r="14199" b="39263"/>
          <a:stretch/>
        </p:blipFill>
        <p:spPr bwMode="auto">
          <a:xfrm>
            <a:off x="8949266" y="1"/>
            <a:ext cx="3048708" cy="1658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38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4" grpId="0" animBg="1"/>
      <p:bldP spid="214" grpId="0" animBg="1"/>
      <p:bldP spid="217" grpId="0" animBg="1"/>
      <p:bldP spid="229" grpId="0" animBg="1"/>
      <p:bldP spid="230" grpId="0" animBg="1"/>
      <p:bldP spid="232" grpId="0" animBg="1"/>
      <p:bldP spid="216" grpId="0" animBg="1"/>
      <p:bldP spid="2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BEB0-EFC3-235F-9F8E-5181E58B0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B266EC8F-5021-6952-80FA-A8FDAD9EFA55}"/>
              </a:ext>
            </a:extLst>
          </p:cNvPr>
          <p:cNvSpPr/>
          <p:nvPr/>
        </p:nvSpPr>
        <p:spPr>
          <a:xfrm>
            <a:off x="-9540" y="1682852"/>
            <a:ext cx="12170700" cy="3599591"/>
          </a:xfrm>
          <a:prstGeom prst="rect">
            <a:avLst/>
          </a:prstGeom>
          <a:solidFill>
            <a:srgbClr val="DCEAF7"/>
          </a:solidFill>
          <a:ln>
            <a:solidFill>
              <a:srgbClr val="57A1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ATMOSHERE</a:t>
            </a:r>
          </a:p>
        </p:txBody>
      </p:sp>
      <p:sp>
        <p:nvSpPr>
          <p:cNvPr id="198" name="Parallélogramme 197">
            <a:extLst>
              <a:ext uri="{FF2B5EF4-FFF2-40B4-BE49-F238E27FC236}">
                <a16:creationId xmlns:a16="http://schemas.microsoft.com/office/drawing/2014/main" id="{F072B722-7ED1-3C51-E8FD-E0219A8396EC}"/>
              </a:ext>
            </a:extLst>
          </p:cNvPr>
          <p:cNvSpPr/>
          <p:nvPr/>
        </p:nvSpPr>
        <p:spPr>
          <a:xfrm>
            <a:off x="-15315" y="3793948"/>
            <a:ext cx="13468164" cy="1495891"/>
          </a:xfrm>
          <a:prstGeom prst="parallelogram">
            <a:avLst>
              <a:gd name="adj" fmla="val 88407"/>
            </a:avLst>
          </a:prstGeom>
          <a:solidFill>
            <a:srgbClr val="FFB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Plante avec racines avec un remplissage uni">
            <a:extLst>
              <a:ext uri="{FF2B5EF4-FFF2-40B4-BE49-F238E27FC236}">
                <a16:creationId xmlns:a16="http://schemas.microsoft.com/office/drawing/2014/main" id="{D21E5244-CACB-038B-86E0-89F538EE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553" y="5270361"/>
            <a:ext cx="533070" cy="533070"/>
          </a:xfrm>
          <a:prstGeom prst="rect">
            <a:avLst/>
          </a:prstGeom>
        </p:spPr>
      </p:pic>
      <p:pic>
        <p:nvPicPr>
          <p:cNvPr id="7" name="Graphique 6" descr="Arbre avec racines avec un remplissage uni">
            <a:extLst>
              <a:ext uri="{FF2B5EF4-FFF2-40B4-BE49-F238E27FC236}">
                <a16:creationId xmlns:a16="http://schemas.microsoft.com/office/drawing/2014/main" id="{C9C63B09-ED29-E437-A475-B1183BECE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077" y="3808149"/>
            <a:ext cx="1945500" cy="19455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E01667-EB93-21C6-4A79-0476B58B65BC}"/>
              </a:ext>
            </a:extLst>
          </p:cNvPr>
          <p:cNvSpPr/>
          <p:nvPr/>
        </p:nvSpPr>
        <p:spPr>
          <a:xfrm>
            <a:off x="-3112" y="5569130"/>
            <a:ext cx="12192000" cy="13181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SOUS SOL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EDF771-FE0B-97BD-7FF5-7A96BFC14F68}"/>
              </a:ext>
            </a:extLst>
          </p:cNvPr>
          <p:cNvSpPr/>
          <p:nvPr/>
        </p:nvSpPr>
        <p:spPr>
          <a:xfrm>
            <a:off x="-9540" y="5286211"/>
            <a:ext cx="12188888" cy="295178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SOL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191C75-6272-950A-D0B3-94F66282AFF2}"/>
              </a:ext>
            </a:extLst>
          </p:cNvPr>
          <p:cNvSpPr txBox="1"/>
          <p:nvPr/>
        </p:nvSpPr>
        <p:spPr>
          <a:xfrm>
            <a:off x="3176169" y="4751460"/>
            <a:ext cx="151687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matières premières, des composants et des emballages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2997E4B-AB00-2937-93CD-3676B73D176A}"/>
              </a:ext>
            </a:extLst>
          </p:cNvPr>
          <p:cNvSpPr txBox="1"/>
          <p:nvPr/>
        </p:nvSpPr>
        <p:spPr>
          <a:xfrm>
            <a:off x="4897554" y="4797049"/>
            <a:ext cx="907312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Transports des composants et des emballages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E857E7F-F562-92C5-CCAD-EA3901CD96D1}"/>
              </a:ext>
            </a:extLst>
          </p:cNvPr>
          <p:cNvSpPr txBox="1"/>
          <p:nvPr/>
        </p:nvSpPr>
        <p:spPr>
          <a:xfrm>
            <a:off x="6035917" y="4748831"/>
            <a:ext cx="14833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Fabrication des menuiseries et préparation de leur transport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BCAB951-0376-8C11-8D91-9AEE3BCC0898}"/>
              </a:ext>
            </a:extLst>
          </p:cNvPr>
          <p:cNvSpPr txBox="1"/>
          <p:nvPr/>
        </p:nvSpPr>
        <p:spPr>
          <a:xfrm>
            <a:off x="7669208" y="4776435"/>
            <a:ext cx="98704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Transport des menuiseries</a:t>
            </a:r>
          </a:p>
          <a:p>
            <a:pPr algn="ctr"/>
            <a:endParaRPr lang="fr-FR" sz="9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B7339E8-1484-38C2-DDA7-AA101515D37A}"/>
              </a:ext>
            </a:extLst>
          </p:cNvPr>
          <p:cNvSpPr txBox="1"/>
          <p:nvPr/>
        </p:nvSpPr>
        <p:spPr>
          <a:xfrm>
            <a:off x="8806177" y="4792707"/>
            <a:ext cx="739427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Installation des menuiseries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1AAB64E-1D1A-0DC0-1047-5E338E766A23}"/>
              </a:ext>
            </a:extLst>
          </p:cNvPr>
          <p:cNvSpPr txBox="1"/>
          <p:nvPr/>
        </p:nvSpPr>
        <p:spPr>
          <a:xfrm>
            <a:off x="9689960" y="4768549"/>
            <a:ext cx="596869" cy="48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Utilisation</a:t>
            </a:r>
          </a:p>
          <a:p>
            <a:pPr algn="ctr"/>
            <a:endParaRPr lang="fr-FR" sz="900" dirty="0"/>
          </a:p>
          <a:p>
            <a:pPr algn="ctr"/>
            <a:endParaRPr lang="fr-FR" sz="9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166CDE7-6C49-8974-449D-436C961AEB04}"/>
              </a:ext>
            </a:extLst>
          </p:cNvPr>
          <p:cNvSpPr txBox="1"/>
          <p:nvPr/>
        </p:nvSpPr>
        <p:spPr>
          <a:xfrm>
            <a:off x="10457215" y="4800951"/>
            <a:ext cx="739427" cy="34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Fin de vie</a:t>
            </a:r>
          </a:p>
          <a:p>
            <a:pPr algn="ctr"/>
            <a:endParaRPr lang="fr-FR" sz="9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89B46F8-DBF7-8697-ED52-5383579F3BAC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693048" y="4995561"/>
            <a:ext cx="204506" cy="45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E5169A1-C00F-67AC-8BD1-14E893877CB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804866" y="4992932"/>
            <a:ext cx="231051" cy="48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3CF272A-3844-4E23-7610-2F28E45C8C6C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519286" y="4992932"/>
            <a:ext cx="149922" cy="27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" name="Graphique 130" descr="Plante avec racines avec un remplissage uni">
            <a:extLst>
              <a:ext uri="{FF2B5EF4-FFF2-40B4-BE49-F238E27FC236}">
                <a16:creationId xmlns:a16="http://schemas.microsoft.com/office/drawing/2014/main" id="{71E09089-4E62-82CC-3D41-71E1A7E7E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2955" y="4897025"/>
            <a:ext cx="541172" cy="541172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B3C80D35-E71F-BA32-7F18-37E025855BC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8656255" y="5020536"/>
            <a:ext cx="149922" cy="16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E9BC6C7-869A-6E66-52CC-5C11038BFD9B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545604" y="5012650"/>
            <a:ext cx="144356" cy="24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F62E6B-D569-0ADC-C8B7-C7C8A50FEA4C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10286829" y="4975802"/>
            <a:ext cx="170386" cy="3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3E78FD4-F359-0C66-D9D7-D023197FAC82}"/>
              </a:ext>
            </a:extLst>
          </p:cNvPr>
          <p:cNvSpPr/>
          <p:nvPr/>
        </p:nvSpPr>
        <p:spPr>
          <a:xfrm>
            <a:off x="251094" y="5520534"/>
            <a:ext cx="10845437" cy="232154"/>
          </a:xfrm>
          <a:prstGeom prst="rect">
            <a:avLst/>
          </a:prstGeom>
          <a:solidFill>
            <a:srgbClr val="61C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EAU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85485E-9731-2FED-5E06-4FFC47C9EC1E}"/>
              </a:ext>
            </a:extLst>
          </p:cNvPr>
          <p:cNvSpPr/>
          <p:nvPr/>
        </p:nvSpPr>
        <p:spPr>
          <a:xfrm>
            <a:off x="238125" y="6132521"/>
            <a:ext cx="10858406" cy="228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GAZ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1B316E3-3E79-11C7-7203-0CC8926274E0}"/>
              </a:ext>
            </a:extLst>
          </p:cNvPr>
          <p:cNvSpPr/>
          <p:nvPr/>
        </p:nvSpPr>
        <p:spPr>
          <a:xfrm>
            <a:off x="135358" y="6423694"/>
            <a:ext cx="10954610" cy="24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PETROLE</a:t>
            </a:r>
          </a:p>
        </p:txBody>
      </p:sp>
      <p:pic>
        <p:nvPicPr>
          <p:cNvPr id="132" name="Graphique 131" descr="Plante avec racines avec un remplissage uni">
            <a:extLst>
              <a:ext uri="{FF2B5EF4-FFF2-40B4-BE49-F238E27FC236}">
                <a16:creationId xmlns:a16="http://schemas.microsoft.com/office/drawing/2014/main" id="{D25B50EF-D4DD-0F0B-C7E6-EEDBD7DA1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3559" y="4854268"/>
            <a:ext cx="541172" cy="541172"/>
          </a:xfrm>
          <a:prstGeom prst="rect">
            <a:avLst/>
          </a:prstGeom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DBB3A7B7-3C66-D8D6-C234-1251C3F8E806}"/>
              </a:ext>
            </a:extLst>
          </p:cNvPr>
          <p:cNvSpPr txBox="1"/>
          <p:nvPr/>
        </p:nvSpPr>
        <p:spPr>
          <a:xfrm>
            <a:off x="3587" y="4655172"/>
            <a:ext cx="1293513" cy="626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fr-FR" sz="900" dirty="0"/>
              <a:t>Production</a:t>
            </a:r>
          </a:p>
          <a:p>
            <a:pPr algn="ctr"/>
            <a:r>
              <a:rPr lang="fr-FR" sz="900" dirty="0"/>
              <a:t>et distribution d’énergies</a:t>
            </a:r>
          </a:p>
          <a:p>
            <a:pPr algn="ctr"/>
            <a:endParaRPr lang="fr-FR" sz="9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417CACB-261B-D01C-0BAF-F0778BCAF025}"/>
              </a:ext>
            </a:extLst>
          </p:cNvPr>
          <p:cNvSpPr/>
          <p:nvPr/>
        </p:nvSpPr>
        <p:spPr>
          <a:xfrm>
            <a:off x="229984" y="5825101"/>
            <a:ext cx="10885335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000" b="1" dirty="0"/>
              <a:t>MINERAI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02DCF15-2F9D-5D9A-5F02-04452892B7F9}"/>
              </a:ext>
            </a:extLst>
          </p:cNvPr>
          <p:cNvGrpSpPr/>
          <p:nvPr/>
        </p:nvGrpSpPr>
        <p:grpSpPr>
          <a:xfrm>
            <a:off x="1049387" y="4705748"/>
            <a:ext cx="2114831" cy="318734"/>
            <a:chOff x="1049387" y="4705748"/>
            <a:chExt cx="2114831" cy="318734"/>
          </a:xfrm>
        </p:grpSpPr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770AC912-2A57-10CC-1009-5829B36C19F2}"/>
                </a:ext>
              </a:extLst>
            </p:cNvPr>
            <p:cNvSpPr/>
            <p:nvPr/>
          </p:nvSpPr>
          <p:spPr>
            <a:xfrm rot="16200000">
              <a:off x="2718759" y="4579023"/>
              <a:ext cx="278001" cy="612917"/>
            </a:xfrm>
            <a:prstGeom prst="downArrow">
              <a:avLst/>
            </a:prstGeom>
            <a:solidFill>
              <a:srgbClr val="3B7D2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Flèche : bas 149">
              <a:extLst>
                <a:ext uri="{FF2B5EF4-FFF2-40B4-BE49-F238E27FC236}">
                  <a16:creationId xmlns:a16="http://schemas.microsoft.com/office/drawing/2014/main" id="{2BDBFD3B-2282-FDB5-D164-A6FE019624F6}"/>
                </a:ext>
              </a:extLst>
            </p:cNvPr>
            <p:cNvSpPr/>
            <p:nvPr/>
          </p:nvSpPr>
          <p:spPr>
            <a:xfrm rot="5400000">
              <a:off x="1216845" y="4538290"/>
              <a:ext cx="278001" cy="612917"/>
            </a:xfrm>
            <a:prstGeom prst="downArrow">
              <a:avLst/>
            </a:prstGeom>
            <a:solidFill>
              <a:srgbClr val="3B7D2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4" name="Graphique 143" descr="Fleurs de cerisier contour">
            <a:extLst>
              <a:ext uri="{FF2B5EF4-FFF2-40B4-BE49-F238E27FC236}">
                <a16:creationId xmlns:a16="http://schemas.microsoft.com/office/drawing/2014/main" id="{DA163EE8-7233-97D7-3C6E-E18C5E5B0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109096">
            <a:off x="1630992" y="4950564"/>
            <a:ext cx="360000" cy="360000"/>
          </a:xfrm>
          <a:prstGeom prst="rect">
            <a:avLst/>
          </a:prstGeom>
        </p:spPr>
      </p:pic>
      <p:pic>
        <p:nvPicPr>
          <p:cNvPr id="148" name="Graphique 147" descr="Abeille avec un remplissage uni">
            <a:extLst>
              <a:ext uri="{FF2B5EF4-FFF2-40B4-BE49-F238E27FC236}">
                <a16:creationId xmlns:a16="http://schemas.microsoft.com/office/drawing/2014/main" id="{56D13618-EFCC-8925-4EBE-36FFE1F421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5327" y="4859170"/>
            <a:ext cx="236343" cy="236343"/>
          </a:xfrm>
          <a:prstGeom prst="rect">
            <a:avLst/>
          </a:prstGeom>
        </p:spPr>
      </p:pic>
      <p:pic>
        <p:nvPicPr>
          <p:cNvPr id="149" name="Graphique 148" descr="Moineau avec un remplissage uni">
            <a:extLst>
              <a:ext uri="{FF2B5EF4-FFF2-40B4-BE49-F238E27FC236}">
                <a16:creationId xmlns:a16="http://schemas.microsoft.com/office/drawing/2014/main" id="{8D5F1891-918D-01B7-9C87-250FE88A50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8827" y="3943099"/>
            <a:ext cx="432000" cy="432000"/>
          </a:xfrm>
          <a:prstGeom prst="rect">
            <a:avLst/>
          </a:prstGeom>
        </p:spPr>
      </p:pic>
      <p:pic>
        <p:nvPicPr>
          <p:cNvPr id="157" name="Graphique 156" descr="Criquet avec un remplissage uni">
            <a:extLst>
              <a:ext uri="{FF2B5EF4-FFF2-40B4-BE49-F238E27FC236}">
                <a16:creationId xmlns:a16="http://schemas.microsoft.com/office/drawing/2014/main" id="{5AC2DA13-C583-A11E-82FD-DD4BF7FDF5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83043" y="5139830"/>
            <a:ext cx="216000" cy="216000"/>
          </a:xfrm>
          <a:prstGeom prst="rect">
            <a:avLst/>
          </a:prstGeom>
        </p:spPr>
      </p:pic>
      <p:pic>
        <p:nvPicPr>
          <p:cNvPr id="158" name="Graphique 157" descr="Ver avec un remplissage uni">
            <a:extLst>
              <a:ext uri="{FF2B5EF4-FFF2-40B4-BE49-F238E27FC236}">
                <a16:creationId xmlns:a16="http://schemas.microsoft.com/office/drawing/2014/main" id="{479F4CF8-0531-10AF-F7F7-7B3EAA546A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1854" y="5284255"/>
            <a:ext cx="206493" cy="206493"/>
          </a:xfrm>
          <a:prstGeom prst="rect">
            <a:avLst/>
          </a:prstGeom>
        </p:spPr>
      </p:pic>
      <p:pic>
        <p:nvPicPr>
          <p:cNvPr id="160" name="Graphique 159" descr="Lapin avec un remplissage uni">
            <a:extLst>
              <a:ext uri="{FF2B5EF4-FFF2-40B4-BE49-F238E27FC236}">
                <a16:creationId xmlns:a16="http://schemas.microsoft.com/office/drawing/2014/main" id="{640CA625-29B7-53E2-E63F-CB0083BA8C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7843" y="5018137"/>
            <a:ext cx="309359" cy="309359"/>
          </a:xfrm>
          <a:prstGeom prst="rect">
            <a:avLst/>
          </a:prstGeom>
        </p:spPr>
      </p:pic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4D7355F0-236D-D3B9-7F2A-D55AD20B8F1D}"/>
              </a:ext>
            </a:extLst>
          </p:cNvPr>
          <p:cNvGrpSpPr/>
          <p:nvPr/>
        </p:nvGrpSpPr>
        <p:grpSpPr>
          <a:xfrm>
            <a:off x="6787365" y="3711063"/>
            <a:ext cx="1359766" cy="914400"/>
            <a:chOff x="1121996" y="2503269"/>
            <a:chExt cx="1359766" cy="914400"/>
          </a:xfrm>
        </p:grpSpPr>
        <p:pic>
          <p:nvPicPr>
            <p:cNvPr id="201" name="Graphique 200" descr="Maison avec un remplissage uni">
              <a:extLst>
                <a:ext uri="{FF2B5EF4-FFF2-40B4-BE49-F238E27FC236}">
                  <a16:creationId xmlns:a16="http://schemas.microsoft.com/office/drawing/2014/main" id="{447E1644-76B5-060E-1DEA-70BCCFF1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69718" y="3029958"/>
              <a:ext cx="266416" cy="266416"/>
            </a:xfrm>
            <a:prstGeom prst="rect">
              <a:avLst/>
            </a:prstGeom>
          </p:spPr>
        </p:pic>
        <p:pic>
          <p:nvPicPr>
            <p:cNvPr id="202" name="Graphique 201" descr="Ville avec un remplissage uni">
              <a:extLst>
                <a:ext uri="{FF2B5EF4-FFF2-40B4-BE49-F238E27FC236}">
                  <a16:creationId xmlns:a16="http://schemas.microsoft.com/office/drawing/2014/main" id="{1CC53AED-6D07-670B-A581-12485BC99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567362" y="2503269"/>
              <a:ext cx="914400" cy="914400"/>
            </a:xfrm>
            <a:prstGeom prst="rect">
              <a:avLst/>
            </a:prstGeom>
          </p:spPr>
        </p:pic>
        <p:pic>
          <p:nvPicPr>
            <p:cNvPr id="203" name="Graphique 202" descr="Maison avec un remplissage uni">
              <a:extLst>
                <a:ext uri="{FF2B5EF4-FFF2-40B4-BE49-F238E27FC236}">
                  <a16:creationId xmlns:a16="http://schemas.microsoft.com/office/drawing/2014/main" id="{79B57054-6D87-179D-9507-89A0821B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21996" y="3029958"/>
              <a:ext cx="266416" cy="266416"/>
            </a:xfrm>
            <a:prstGeom prst="rect">
              <a:avLst/>
            </a:prstGeom>
          </p:spPr>
        </p:pic>
      </p:grpSp>
      <p:sp>
        <p:nvSpPr>
          <p:cNvPr id="204" name="Triangle isocèle 203">
            <a:extLst>
              <a:ext uri="{FF2B5EF4-FFF2-40B4-BE49-F238E27FC236}">
                <a16:creationId xmlns:a16="http://schemas.microsoft.com/office/drawing/2014/main" id="{F74B16E8-F1B8-3A9D-6C0A-AA740FEAAE58}"/>
              </a:ext>
            </a:extLst>
          </p:cNvPr>
          <p:cNvSpPr/>
          <p:nvPr/>
        </p:nvSpPr>
        <p:spPr>
          <a:xfrm>
            <a:off x="6951293" y="4569835"/>
            <a:ext cx="209034" cy="1112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BFFFBB9-6E8D-5ECF-D27D-C26D98920756}"/>
              </a:ext>
            </a:extLst>
          </p:cNvPr>
          <p:cNvSpPr/>
          <p:nvPr/>
        </p:nvSpPr>
        <p:spPr>
          <a:xfrm>
            <a:off x="133350" y="2541953"/>
            <a:ext cx="11702269" cy="23215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MATIERES PREMIERES ISSUES SU RECYCLAGE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39CA94C-0206-1EF3-45A0-8274FF54E7ED}"/>
              </a:ext>
            </a:extLst>
          </p:cNvPr>
          <p:cNvSpPr/>
          <p:nvPr/>
        </p:nvSpPr>
        <p:spPr>
          <a:xfrm>
            <a:off x="133351" y="2209274"/>
            <a:ext cx="11685290" cy="232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/>
              <a:t>RE-EMPLOI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DCE34D6-2F1F-3790-32FF-D91F501A0EBE}"/>
              </a:ext>
            </a:extLst>
          </p:cNvPr>
          <p:cNvGrpSpPr/>
          <p:nvPr/>
        </p:nvGrpSpPr>
        <p:grpSpPr>
          <a:xfrm>
            <a:off x="343918" y="2917189"/>
            <a:ext cx="11504165" cy="745176"/>
            <a:chOff x="343918" y="2917189"/>
            <a:chExt cx="11504165" cy="74517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079C7ED-70FE-0F27-61F1-642BB31C4F8F}"/>
                </a:ext>
              </a:extLst>
            </p:cNvPr>
            <p:cNvSpPr/>
            <p:nvPr/>
          </p:nvSpPr>
          <p:spPr>
            <a:xfrm>
              <a:off x="940490" y="2920330"/>
              <a:ext cx="10907593" cy="232154"/>
            </a:xfrm>
            <a:prstGeom prst="rect">
              <a:avLst/>
            </a:prstGeom>
            <a:solidFill>
              <a:srgbClr val="44B6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b="1" dirty="0"/>
                <a:t>ENERGIE RENOUVELABLE</a:t>
              </a:r>
            </a:p>
          </p:txBody>
        </p:sp>
        <p:sp>
          <p:nvSpPr>
            <p:cNvPr id="218" name="Forme en L 217">
              <a:extLst>
                <a:ext uri="{FF2B5EF4-FFF2-40B4-BE49-F238E27FC236}">
                  <a16:creationId xmlns:a16="http://schemas.microsoft.com/office/drawing/2014/main" id="{5B568B33-B92F-16F9-93D6-2D21E7F78CEA}"/>
                </a:ext>
              </a:extLst>
            </p:cNvPr>
            <p:cNvSpPr/>
            <p:nvPr/>
          </p:nvSpPr>
          <p:spPr>
            <a:xfrm flipV="1">
              <a:off x="343918" y="2917189"/>
              <a:ext cx="601898" cy="745176"/>
            </a:xfrm>
            <a:prstGeom prst="corner">
              <a:avLst>
                <a:gd name="adj1" fmla="val 39978"/>
                <a:gd name="adj2" fmla="val 37895"/>
              </a:avLst>
            </a:prstGeom>
            <a:solidFill>
              <a:srgbClr val="44B6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660D6C99-E15B-76D6-A094-9E793A633BEA}"/>
              </a:ext>
            </a:extLst>
          </p:cNvPr>
          <p:cNvGrpSpPr/>
          <p:nvPr/>
        </p:nvGrpSpPr>
        <p:grpSpPr>
          <a:xfrm>
            <a:off x="338077" y="3722156"/>
            <a:ext cx="554451" cy="903556"/>
            <a:chOff x="628971" y="4133329"/>
            <a:chExt cx="712588" cy="1262529"/>
          </a:xfrm>
        </p:grpSpPr>
        <p:pic>
          <p:nvPicPr>
            <p:cNvPr id="220" name="Graphique 219" descr="Carburant avec un remplissage uni">
              <a:extLst>
                <a:ext uri="{FF2B5EF4-FFF2-40B4-BE49-F238E27FC236}">
                  <a16:creationId xmlns:a16="http://schemas.microsoft.com/office/drawing/2014/main" id="{1E95FD5A-85A9-D4F0-F3A6-B5CCAF90B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45559" y="4567443"/>
              <a:ext cx="396000" cy="396000"/>
            </a:xfrm>
            <a:prstGeom prst="rect">
              <a:avLst/>
            </a:prstGeom>
          </p:spPr>
        </p:pic>
        <p:pic>
          <p:nvPicPr>
            <p:cNvPr id="221" name="Graphique 220" descr="Éclair avec un remplissage uni">
              <a:extLst>
                <a:ext uri="{FF2B5EF4-FFF2-40B4-BE49-F238E27FC236}">
                  <a16:creationId xmlns:a16="http://schemas.microsoft.com/office/drawing/2014/main" id="{22DE8424-7BDF-75D0-5403-4705C838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91458" y="4133329"/>
              <a:ext cx="396000" cy="396000"/>
            </a:xfrm>
            <a:prstGeom prst="rect">
              <a:avLst/>
            </a:prstGeom>
          </p:spPr>
        </p:pic>
        <p:pic>
          <p:nvPicPr>
            <p:cNvPr id="222" name="Image 221">
              <a:extLst>
                <a:ext uri="{FF2B5EF4-FFF2-40B4-BE49-F238E27FC236}">
                  <a16:creationId xmlns:a16="http://schemas.microsoft.com/office/drawing/2014/main" id="{3141F5E3-9D48-D284-3CE6-EC9A19AC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11815" y="5035858"/>
              <a:ext cx="265265" cy="360000"/>
            </a:xfrm>
            <a:prstGeom prst="rect">
              <a:avLst/>
            </a:prstGeom>
          </p:spPr>
        </p:pic>
        <p:pic>
          <p:nvPicPr>
            <p:cNvPr id="223" name="Image 222">
              <a:extLst>
                <a:ext uri="{FF2B5EF4-FFF2-40B4-BE49-F238E27FC236}">
                  <a16:creationId xmlns:a16="http://schemas.microsoft.com/office/drawing/2014/main" id="{9E0FC21C-18B2-DEAD-0F1A-F83F9C0A6B33}"/>
                </a:ext>
              </a:extLst>
            </p:cNvPr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36971" y="5042284"/>
              <a:ext cx="180000" cy="324000"/>
            </a:xfrm>
            <a:prstGeom prst="rect">
              <a:avLst/>
            </a:prstGeom>
          </p:spPr>
        </p:pic>
        <p:pic>
          <p:nvPicPr>
            <p:cNvPr id="224" name="Graphique 223" descr="Éclair avec un remplissage uni">
              <a:extLst>
                <a:ext uri="{FF2B5EF4-FFF2-40B4-BE49-F238E27FC236}">
                  <a16:creationId xmlns:a16="http://schemas.microsoft.com/office/drawing/2014/main" id="{BD100AEA-B28C-9B4F-0850-F20D91499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29718" y="4169329"/>
              <a:ext cx="396000" cy="396000"/>
            </a:xfrm>
            <a:prstGeom prst="rect">
              <a:avLst/>
            </a:prstGeom>
          </p:spPr>
        </p:pic>
        <p:pic>
          <p:nvPicPr>
            <p:cNvPr id="225" name="Graphique 224" descr="Carburant avec un remplissage uni">
              <a:extLst>
                <a:ext uri="{FF2B5EF4-FFF2-40B4-BE49-F238E27FC236}">
                  <a16:creationId xmlns:a16="http://schemas.microsoft.com/office/drawing/2014/main" id="{84B835FE-FAAB-E839-3CBA-FEB9BFB8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28971" y="4565329"/>
              <a:ext cx="396000" cy="396000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7FE932B-2DCB-4E1A-E91B-2090E750ED8F}"/>
              </a:ext>
            </a:extLst>
          </p:cNvPr>
          <p:cNvGrpSpPr/>
          <p:nvPr/>
        </p:nvGrpSpPr>
        <p:grpSpPr>
          <a:xfrm>
            <a:off x="632840" y="3300624"/>
            <a:ext cx="11237082" cy="427683"/>
            <a:chOff x="632840" y="3300624"/>
            <a:chExt cx="11237082" cy="42768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2B46D73-0AD6-8F67-877D-4D81D2397D14}"/>
                </a:ext>
              </a:extLst>
            </p:cNvPr>
            <p:cNvSpPr/>
            <p:nvPr/>
          </p:nvSpPr>
          <p:spPr>
            <a:xfrm>
              <a:off x="962329" y="3301071"/>
              <a:ext cx="10907593" cy="232154"/>
            </a:xfrm>
            <a:prstGeom prst="rect">
              <a:avLst/>
            </a:prstGeom>
            <a:solidFill>
              <a:srgbClr val="4F71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b="1" dirty="0"/>
                <a:t>ENERGIE FOSSILE</a:t>
              </a:r>
            </a:p>
          </p:txBody>
        </p:sp>
        <p:sp>
          <p:nvSpPr>
            <p:cNvPr id="226" name="Forme en L 225">
              <a:extLst>
                <a:ext uri="{FF2B5EF4-FFF2-40B4-BE49-F238E27FC236}">
                  <a16:creationId xmlns:a16="http://schemas.microsoft.com/office/drawing/2014/main" id="{325B9115-27AF-BA86-1065-1FA7DC2C17FB}"/>
                </a:ext>
              </a:extLst>
            </p:cNvPr>
            <p:cNvSpPr/>
            <p:nvPr/>
          </p:nvSpPr>
          <p:spPr>
            <a:xfrm flipV="1">
              <a:off x="632840" y="3300624"/>
              <a:ext cx="329489" cy="427683"/>
            </a:xfrm>
            <a:prstGeom prst="corner">
              <a:avLst>
                <a:gd name="adj1" fmla="val 69190"/>
                <a:gd name="adj2" fmla="val 58344"/>
              </a:avLst>
            </a:prstGeom>
            <a:solidFill>
              <a:srgbClr val="4F71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619B2B0-3B45-0755-D370-82E91863D263}"/>
              </a:ext>
            </a:extLst>
          </p:cNvPr>
          <p:cNvGrpSpPr/>
          <p:nvPr/>
        </p:nvGrpSpPr>
        <p:grpSpPr>
          <a:xfrm>
            <a:off x="384712" y="5340794"/>
            <a:ext cx="10429655" cy="138571"/>
            <a:chOff x="384712" y="5340794"/>
            <a:chExt cx="10429655" cy="138571"/>
          </a:xfrm>
        </p:grpSpPr>
        <p:sp>
          <p:nvSpPr>
            <p:cNvPr id="100" name="Triangle isocèle 99">
              <a:extLst>
                <a:ext uri="{FF2B5EF4-FFF2-40B4-BE49-F238E27FC236}">
                  <a16:creationId xmlns:a16="http://schemas.microsoft.com/office/drawing/2014/main" id="{E4BF54BD-8029-D836-D3A6-2F509825286C}"/>
                </a:ext>
              </a:extLst>
            </p:cNvPr>
            <p:cNvSpPr/>
            <p:nvPr/>
          </p:nvSpPr>
          <p:spPr>
            <a:xfrm rot="10800000">
              <a:off x="3822925" y="5361472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riangle isocèle 106">
              <a:extLst>
                <a:ext uri="{FF2B5EF4-FFF2-40B4-BE49-F238E27FC236}">
                  <a16:creationId xmlns:a16="http://schemas.microsoft.com/office/drawing/2014/main" id="{056E7A52-797F-A5DB-474B-3A1079914798}"/>
                </a:ext>
              </a:extLst>
            </p:cNvPr>
            <p:cNvSpPr/>
            <p:nvPr/>
          </p:nvSpPr>
          <p:spPr>
            <a:xfrm rot="10800000">
              <a:off x="6614251" y="5350355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Triangle isocèle 169">
              <a:extLst>
                <a:ext uri="{FF2B5EF4-FFF2-40B4-BE49-F238E27FC236}">
                  <a16:creationId xmlns:a16="http://schemas.microsoft.com/office/drawing/2014/main" id="{A4F8A9BE-3262-E086-E90E-C2EBE38D2D4A}"/>
                </a:ext>
              </a:extLst>
            </p:cNvPr>
            <p:cNvSpPr/>
            <p:nvPr/>
          </p:nvSpPr>
          <p:spPr>
            <a:xfrm rot="10800000">
              <a:off x="384712" y="5340794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Triangle isocèle 196">
              <a:extLst>
                <a:ext uri="{FF2B5EF4-FFF2-40B4-BE49-F238E27FC236}">
                  <a16:creationId xmlns:a16="http://schemas.microsoft.com/office/drawing/2014/main" id="{1FF49137-4997-AC44-22CB-74680A18641A}"/>
                </a:ext>
              </a:extLst>
            </p:cNvPr>
            <p:cNvSpPr/>
            <p:nvPr/>
          </p:nvSpPr>
          <p:spPr>
            <a:xfrm rot="10800000">
              <a:off x="9301059" y="5368108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Triangle isocèle 226">
              <a:extLst>
                <a:ext uri="{FF2B5EF4-FFF2-40B4-BE49-F238E27FC236}">
                  <a16:creationId xmlns:a16="http://schemas.microsoft.com/office/drawing/2014/main" id="{348FB284-71AB-0B3A-FB02-2653CD52FBF3}"/>
                </a:ext>
              </a:extLst>
            </p:cNvPr>
            <p:cNvSpPr/>
            <p:nvPr/>
          </p:nvSpPr>
          <p:spPr>
            <a:xfrm rot="10800000">
              <a:off x="10605333" y="5359304"/>
              <a:ext cx="209034" cy="111257"/>
            </a:xfrm>
            <a:prstGeom prst="triangle">
              <a:avLst/>
            </a:prstGeom>
            <a:solidFill>
              <a:srgbClr val="CC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78B69A-D33A-598C-1387-3D84B0B97AAD}"/>
              </a:ext>
            </a:extLst>
          </p:cNvPr>
          <p:cNvGrpSpPr/>
          <p:nvPr/>
        </p:nvGrpSpPr>
        <p:grpSpPr>
          <a:xfrm>
            <a:off x="404866" y="5568169"/>
            <a:ext cx="10304984" cy="124477"/>
            <a:chOff x="404866" y="5568169"/>
            <a:chExt cx="10304984" cy="124477"/>
          </a:xfrm>
        </p:grpSpPr>
        <p:sp>
          <p:nvSpPr>
            <p:cNvPr id="101" name="Triangle isocèle 100">
              <a:extLst>
                <a:ext uri="{FF2B5EF4-FFF2-40B4-BE49-F238E27FC236}">
                  <a16:creationId xmlns:a16="http://schemas.microsoft.com/office/drawing/2014/main" id="{3600FFE2-3358-6913-D84B-FE11B89A9998}"/>
                </a:ext>
              </a:extLst>
            </p:cNvPr>
            <p:cNvSpPr/>
            <p:nvPr/>
          </p:nvSpPr>
          <p:spPr>
            <a:xfrm rot="10800000">
              <a:off x="4073044" y="5581389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Triangle isocèle 107">
              <a:extLst>
                <a:ext uri="{FF2B5EF4-FFF2-40B4-BE49-F238E27FC236}">
                  <a16:creationId xmlns:a16="http://schemas.microsoft.com/office/drawing/2014/main" id="{A4BBAB05-CC3B-3C59-3936-DB0CBE58824D}"/>
                </a:ext>
              </a:extLst>
            </p:cNvPr>
            <p:cNvSpPr/>
            <p:nvPr/>
          </p:nvSpPr>
          <p:spPr>
            <a:xfrm rot="10800000">
              <a:off x="6864370" y="5570272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Triangle isocèle 170">
              <a:extLst>
                <a:ext uri="{FF2B5EF4-FFF2-40B4-BE49-F238E27FC236}">
                  <a16:creationId xmlns:a16="http://schemas.microsoft.com/office/drawing/2014/main" id="{D7FA8D8C-F689-1459-E06F-CAAE61578096}"/>
                </a:ext>
              </a:extLst>
            </p:cNvPr>
            <p:cNvSpPr/>
            <p:nvPr/>
          </p:nvSpPr>
          <p:spPr>
            <a:xfrm rot="10800000">
              <a:off x="404866" y="5570272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Triangle isocèle 227">
              <a:extLst>
                <a:ext uri="{FF2B5EF4-FFF2-40B4-BE49-F238E27FC236}">
                  <a16:creationId xmlns:a16="http://schemas.microsoft.com/office/drawing/2014/main" id="{79B20E05-D1EE-9E8D-B928-2DD867CE87B0}"/>
                </a:ext>
              </a:extLst>
            </p:cNvPr>
            <p:cNvSpPr/>
            <p:nvPr/>
          </p:nvSpPr>
          <p:spPr>
            <a:xfrm rot="10800000">
              <a:off x="10500816" y="5568169"/>
              <a:ext cx="209034" cy="111257"/>
            </a:xfrm>
            <a:prstGeom prst="triangle">
              <a:avLst/>
            </a:prstGeom>
            <a:solidFill>
              <a:srgbClr val="61CB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9" name="Flèche : bas 228">
            <a:extLst>
              <a:ext uri="{FF2B5EF4-FFF2-40B4-BE49-F238E27FC236}">
                <a16:creationId xmlns:a16="http://schemas.microsoft.com/office/drawing/2014/main" id="{CE5581D1-9B06-3871-B09E-10D4B507E1F3}"/>
              </a:ext>
            </a:extLst>
          </p:cNvPr>
          <p:cNvSpPr/>
          <p:nvPr/>
        </p:nvSpPr>
        <p:spPr>
          <a:xfrm>
            <a:off x="6736106" y="2303476"/>
            <a:ext cx="72000" cy="2412000"/>
          </a:xfrm>
          <a:prstGeom prst="downArrow">
            <a:avLst/>
          </a:prstGeom>
          <a:solidFill>
            <a:srgbClr val="8ED97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Flèche : bas 229">
            <a:extLst>
              <a:ext uri="{FF2B5EF4-FFF2-40B4-BE49-F238E27FC236}">
                <a16:creationId xmlns:a16="http://schemas.microsoft.com/office/drawing/2014/main" id="{CF459413-CEBA-24C8-FB30-B26C6ADE50AE}"/>
              </a:ext>
            </a:extLst>
          </p:cNvPr>
          <p:cNvSpPr/>
          <p:nvPr/>
        </p:nvSpPr>
        <p:spPr>
          <a:xfrm rot="10800000">
            <a:off x="11093843" y="2352745"/>
            <a:ext cx="72000" cy="2412000"/>
          </a:xfrm>
          <a:prstGeom prst="downArrow">
            <a:avLst/>
          </a:prstGeom>
          <a:solidFill>
            <a:srgbClr val="8ED97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Flèche : bas 231">
            <a:extLst>
              <a:ext uri="{FF2B5EF4-FFF2-40B4-BE49-F238E27FC236}">
                <a16:creationId xmlns:a16="http://schemas.microsoft.com/office/drawing/2014/main" id="{EA2325BA-63D5-768D-2484-175C304F15CB}"/>
              </a:ext>
            </a:extLst>
          </p:cNvPr>
          <p:cNvSpPr/>
          <p:nvPr/>
        </p:nvSpPr>
        <p:spPr>
          <a:xfrm>
            <a:off x="223614" y="2718303"/>
            <a:ext cx="72000" cy="1872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CE4D8C5-65B1-EECA-5586-D48D8C6C2186}"/>
              </a:ext>
            </a:extLst>
          </p:cNvPr>
          <p:cNvGrpSpPr/>
          <p:nvPr/>
        </p:nvGrpSpPr>
        <p:grpSpPr>
          <a:xfrm>
            <a:off x="708768" y="5291795"/>
            <a:ext cx="5595759" cy="1353663"/>
            <a:chOff x="708768" y="5291795"/>
            <a:chExt cx="5595759" cy="1353663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FBF41F04-28F9-CCDE-39B0-60404A75E690}"/>
                </a:ext>
              </a:extLst>
            </p:cNvPr>
            <p:cNvGrpSpPr/>
            <p:nvPr/>
          </p:nvGrpSpPr>
          <p:grpSpPr>
            <a:xfrm>
              <a:off x="708768" y="5303543"/>
              <a:ext cx="2860013" cy="1341915"/>
              <a:chOff x="708768" y="5303543"/>
              <a:chExt cx="2860013" cy="1341915"/>
            </a:xfrm>
          </p:grpSpPr>
          <p:sp>
            <p:nvSpPr>
              <p:cNvPr id="117" name="Flèche : bas 116">
                <a:extLst>
                  <a:ext uri="{FF2B5EF4-FFF2-40B4-BE49-F238E27FC236}">
                    <a16:creationId xmlns:a16="http://schemas.microsoft.com/office/drawing/2014/main" id="{A9FA5868-D822-7423-9686-DDA7990B66F2}"/>
                  </a:ext>
                </a:extLst>
              </p:cNvPr>
              <p:cNvSpPr/>
              <p:nvPr/>
            </p:nvSpPr>
            <p:spPr>
              <a:xfrm rot="10800000">
                <a:off x="3496781" y="5327357"/>
                <a:ext cx="72000" cy="1318101"/>
              </a:xfrm>
              <a:prstGeom prst="downArrow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lèche : bas 117">
                <a:extLst>
                  <a:ext uri="{FF2B5EF4-FFF2-40B4-BE49-F238E27FC236}">
                    <a16:creationId xmlns:a16="http://schemas.microsoft.com/office/drawing/2014/main" id="{DA064557-6790-B2B9-426D-7947EF05AF73}"/>
                  </a:ext>
                </a:extLst>
              </p:cNvPr>
              <p:cNvSpPr/>
              <p:nvPr/>
            </p:nvSpPr>
            <p:spPr>
              <a:xfrm rot="10800000">
                <a:off x="3224941" y="5304113"/>
                <a:ext cx="72000" cy="420786"/>
              </a:xfrm>
              <a:prstGeom prst="downArrow">
                <a:avLst/>
              </a:prstGeom>
              <a:solidFill>
                <a:srgbClr val="61CBF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Flèche : bas 151">
                <a:extLst>
                  <a:ext uri="{FF2B5EF4-FFF2-40B4-BE49-F238E27FC236}">
                    <a16:creationId xmlns:a16="http://schemas.microsoft.com/office/drawing/2014/main" id="{B7E8A0C1-3EE4-18E5-E145-6C0716CDB382}"/>
                  </a:ext>
                </a:extLst>
              </p:cNvPr>
              <p:cNvSpPr/>
              <p:nvPr/>
            </p:nvSpPr>
            <p:spPr>
              <a:xfrm rot="10800000">
                <a:off x="3343913" y="5322278"/>
                <a:ext cx="72000" cy="647902"/>
              </a:xfrm>
              <a:prstGeom prst="downArrow">
                <a:avLst/>
              </a:prstGeom>
              <a:solidFill>
                <a:srgbClr val="3366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Flèche : bas 152">
                <a:extLst>
                  <a:ext uri="{FF2B5EF4-FFF2-40B4-BE49-F238E27FC236}">
                    <a16:creationId xmlns:a16="http://schemas.microsoft.com/office/drawing/2014/main" id="{D407A468-2F18-A16C-3286-7BF2862342A2}"/>
                  </a:ext>
                </a:extLst>
              </p:cNvPr>
              <p:cNvSpPr/>
              <p:nvPr/>
            </p:nvSpPr>
            <p:spPr>
              <a:xfrm rot="10800000">
                <a:off x="1132812" y="5311722"/>
                <a:ext cx="72000" cy="1318101"/>
              </a:xfrm>
              <a:prstGeom prst="downArrow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lèche : bas 153">
                <a:extLst>
                  <a:ext uri="{FF2B5EF4-FFF2-40B4-BE49-F238E27FC236}">
                    <a16:creationId xmlns:a16="http://schemas.microsoft.com/office/drawing/2014/main" id="{94A4E76A-64A9-478A-8579-7EC939652972}"/>
                  </a:ext>
                </a:extLst>
              </p:cNvPr>
              <p:cNvSpPr/>
              <p:nvPr/>
            </p:nvSpPr>
            <p:spPr>
              <a:xfrm rot="10800000">
                <a:off x="708768" y="5322278"/>
                <a:ext cx="72000" cy="420786"/>
              </a:xfrm>
              <a:prstGeom prst="downArrow">
                <a:avLst/>
              </a:prstGeom>
              <a:solidFill>
                <a:srgbClr val="61CBF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lèche : bas 154">
                <a:extLst>
                  <a:ext uri="{FF2B5EF4-FFF2-40B4-BE49-F238E27FC236}">
                    <a16:creationId xmlns:a16="http://schemas.microsoft.com/office/drawing/2014/main" id="{1C80B164-8E54-058B-46DE-43B7D503BDBA}"/>
                  </a:ext>
                </a:extLst>
              </p:cNvPr>
              <p:cNvSpPr/>
              <p:nvPr/>
            </p:nvSpPr>
            <p:spPr>
              <a:xfrm rot="10800000">
                <a:off x="837877" y="5303543"/>
                <a:ext cx="72000" cy="647902"/>
              </a:xfrm>
              <a:prstGeom prst="downArrow">
                <a:avLst/>
              </a:prstGeom>
              <a:solidFill>
                <a:srgbClr val="3366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Flèche : bas 155">
                <a:extLst>
                  <a:ext uri="{FF2B5EF4-FFF2-40B4-BE49-F238E27FC236}">
                    <a16:creationId xmlns:a16="http://schemas.microsoft.com/office/drawing/2014/main" id="{9F352A6D-27B8-DB2C-0DAA-1DF270DD4C0B}"/>
                  </a:ext>
                </a:extLst>
              </p:cNvPr>
              <p:cNvSpPr/>
              <p:nvPr/>
            </p:nvSpPr>
            <p:spPr>
              <a:xfrm rot="10800000">
                <a:off x="962330" y="5317431"/>
                <a:ext cx="72000" cy="972000"/>
              </a:xfrm>
              <a:prstGeom prst="downArrow">
                <a:avLst/>
              </a:prstGeom>
              <a:solidFill>
                <a:srgbClr val="BFBFB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36" name="Flèche : bas 235">
              <a:extLst>
                <a:ext uri="{FF2B5EF4-FFF2-40B4-BE49-F238E27FC236}">
                  <a16:creationId xmlns:a16="http://schemas.microsoft.com/office/drawing/2014/main" id="{9F3E3434-8795-0084-8A5D-47267012DD53}"/>
                </a:ext>
              </a:extLst>
            </p:cNvPr>
            <p:cNvSpPr/>
            <p:nvPr/>
          </p:nvSpPr>
          <p:spPr>
            <a:xfrm rot="10800000">
              <a:off x="6232527" y="5291795"/>
              <a:ext cx="72000" cy="420786"/>
            </a:xfrm>
            <a:prstGeom prst="downArrow">
              <a:avLst/>
            </a:prstGeom>
            <a:solidFill>
              <a:srgbClr val="61CBF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5" name="ZoneTexte 244">
            <a:extLst>
              <a:ext uri="{FF2B5EF4-FFF2-40B4-BE49-F238E27FC236}">
                <a16:creationId xmlns:a16="http://schemas.microsoft.com/office/drawing/2014/main" id="{7B8043C3-4A58-AAA4-7B92-95AA7E197CA1}"/>
              </a:ext>
            </a:extLst>
          </p:cNvPr>
          <p:cNvSpPr txBox="1"/>
          <p:nvPr/>
        </p:nvSpPr>
        <p:spPr>
          <a:xfrm>
            <a:off x="11096531" y="5651375"/>
            <a:ext cx="1101972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000" b="1" dirty="0"/>
              <a:t>RESSOURCES MATERIELLES NON RENOUVELABLES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720D60D-526B-91B6-2EB0-70C25C78BF74}"/>
              </a:ext>
            </a:extLst>
          </p:cNvPr>
          <p:cNvGrpSpPr/>
          <p:nvPr/>
        </p:nvGrpSpPr>
        <p:grpSpPr>
          <a:xfrm>
            <a:off x="1002326" y="3592145"/>
            <a:ext cx="9674735" cy="1173149"/>
            <a:chOff x="1002326" y="3592145"/>
            <a:chExt cx="9674735" cy="1173149"/>
          </a:xfrm>
        </p:grpSpPr>
        <p:sp>
          <p:nvSpPr>
            <p:cNvPr id="2" name="Flèche : droite 1">
              <a:extLst>
                <a:ext uri="{FF2B5EF4-FFF2-40B4-BE49-F238E27FC236}">
                  <a16:creationId xmlns:a16="http://schemas.microsoft.com/office/drawing/2014/main" id="{AE12AFA5-7754-CCEC-3E64-557A1D8E4C0F}"/>
                </a:ext>
              </a:extLst>
            </p:cNvPr>
            <p:cNvSpPr/>
            <p:nvPr/>
          </p:nvSpPr>
          <p:spPr>
            <a:xfrm rot="16200000">
              <a:off x="3777194" y="4082320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3DCE4E8F-7A28-BE7F-5261-ED32FB2D240B}"/>
                </a:ext>
              </a:extLst>
            </p:cNvPr>
            <p:cNvSpPr/>
            <p:nvPr/>
          </p:nvSpPr>
          <p:spPr>
            <a:xfrm rot="16200000">
              <a:off x="4937963" y="4119519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48D47D61-623A-556A-6C14-8AEE6CE6FBB2}"/>
                </a:ext>
              </a:extLst>
            </p:cNvPr>
            <p:cNvSpPr/>
            <p:nvPr/>
          </p:nvSpPr>
          <p:spPr>
            <a:xfrm rot="16200000">
              <a:off x="6071824" y="4082320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ABDA5B4C-2348-324F-00A3-B8644BD135DA}"/>
                </a:ext>
              </a:extLst>
            </p:cNvPr>
            <p:cNvSpPr/>
            <p:nvPr/>
          </p:nvSpPr>
          <p:spPr>
            <a:xfrm rot="16200000">
              <a:off x="8015520" y="4091882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EF049EDA-1B2C-1FCD-5A8B-A8584A2C8022}"/>
                </a:ext>
              </a:extLst>
            </p:cNvPr>
            <p:cNvSpPr/>
            <p:nvPr/>
          </p:nvSpPr>
          <p:spPr>
            <a:xfrm rot="16200000">
              <a:off x="10053634" y="4141868"/>
              <a:ext cx="1113601" cy="133252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3F562D6B-ABC0-9480-E3A5-6D3453108CC2}"/>
                </a:ext>
              </a:extLst>
            </p:cNvPr>
            <p:cNvSpPr/>
            <p:nvPr/>
          </p:nvSpPr>
          <p:spPr>
            <a:xfrm rot="16200000">
              <a:off x="575933" y="4086942"/>
              <a:ext cx="976365" cy="123579"/>
            </a:xfrm>
            <a:prstGeom prst="rightArrow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13C1D85-7D68-7B16-2A06-19791187B079}"/>
              </a:ext>
            </a:extLst>
          </p:cNvPr>
          <p:cNvSpPr/>
          <p:nvPr/>
        </p:nvSpPr>
        <p:spPr>
          <a:xfrm>
            <a:off x="2844618" y="4082539"/>
            <a:ext cx="545459" cy="278002"/>
          </a:xfrm>
          <a:prstGeom prst="ellipse">
            <a:avLst/>
          </a:prstGeom>
          <a:solidFill>
            <a:srgbClr val="61CB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6A02856-E2EA-FCDC-5454-1018E5653BB6}"/>
              </a:ext>
            </a:extLst>
          </p:cNvPr>
          <p:cNvGrpSpPr/>
          <p:nvPr/>
        </p:nvGrpSpPr>
        <p:grpSpPr>
          <a:xfrm>
            <a:off x="1882081" y="3592129"/>
            <a:ext cx="1260825" cy="637872"/>
            <a:chOff x="1882081" y="3592129"/>
            <a:chExt cx="1260825" cy="637872"/>
          </a:xfrm>
        </p:grpSpPr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D3ABED7B-D18A-4992-825B-2B090533A943}"/>
                </a:ext>
              </a:extLst>
            </p:cNvPr>
            <p:cNvSpPr/>
            <p:nvPr/>
          </p:nvSpPr>
          <p:spPr>
            <a:xfrm>
              <a:off x="1882081" y="3592129"/>
              <a:ext cx="172365" cy="441597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20CE2D86-4F34-93B8-B7D1-41BD6701EBE2}"/>
                </a:ext>
              </a:extLst>
            </p:cNvPr>
            <p:cNvSpPr/>
            <p:nvPr/>
          </p:nvSpPr>
          <p:spPr>
            <a:xfrm>
              <a:off x="2995694" y="3620542"/>
              <a:ext cx="147212" cy="609459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C6654204-9C45-8DAA-3F71-01F3DC8BB661}"/>
                </a:ext>
              </a:extLst>
            </p:cNvPr>
            <p:cNvSpPr/>
            <p:nvPr/>
          </p:nvSpPr>
          <p:spPr>
            <a:xfrm>
              <a:off x="2606611" y="3609627"/>
              <a:ext cx="172365" cy="441597"/>
            </a:xfrm>
            <a:prstGeom prst="downArrow">
              <a:avLst/>
            </a:prstGeom>
            <a:gradFill flip="none" rotWithShape="1">
              <a:gsLst>
                <a:gs pos="0">
                  <a:srgbClr val="DCEAF7"/>
                </a:gs>
                <a:gs pos="100000">
                  <a:schemeClr val="accent6">
                    <a:lumMod val="89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59371B0-C7A5-05F7-1A0E-F775E9677061}"/>
              </a:ext>
            </a:extLst>
          </p:cNvPr>
          <p:cNvGrpSpPr/>
          <p:nvPr/>
        </p:nvGrpSpPr>
        <p:grpSpPr>
          <a:xfrm>
            <a:off x="3878684" y="3320311"/>
            <a:ext cx="7068816" cy="1464318"/>
            <a:chOff x="3878684" y="3320311"/>
            <a:chExt cx="7068816" cy="1464318"/>
          </a:xfrm>
        </p:grpSpPr>
        <p:sp>
          <p:nvSpPr>
            <p:cNvPr id="185" name="Flèche : bas 184">
              <a:extLst>
                <a:ext uri="{FF2B5EF4-FFF2-40B4-BE49-F238E27FC236}">
                  <a16:creationId xmlns:a16="http://schemas.microsoft.com/office/drawing/2014/main" id="{FC19A7C1-42FC-81D0-CAE6-3472A717EB46}"/>
                </a:ext>
              </a:extLst>
            </p:cNvPr>
            <p:cNvSpPr/>
            <p:nvPr/>
          </p:nvSpPr>
          <p:spPr>
            <a:xfrm>
              <a:off x="3878684" y="3341365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bas 186">
              <a:extLst>
                <a:ext uri="{FF2B5EF4-FFF2-40B4-BE49-F238E27FC236}">
                  <a16:creationId xmlns:a16="http://schemas.microsoft.com/office/drawing/2014/main" id="{BEE8722E-6FB7-698D-93C9-3DDC1CB570CE}"/>
                </a:ext>
              </a:extLst>
            </p:cNvPr>
            <p:cNvSpPr/>
            <p:nvPr/>
          </p:nvSpPr>
          <p:spPr>
            <a:xfrm>
              <a:off x="5241212" y="3361295"/>
              <a:ext cx="72000" cy="1404000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Flèche : bas 188">
              <a:extLst>
                <a:ext uri="{FF2B5EF4-FFF2-40B4-BE49-F238E27FC236}">
                  <a16:creationId xmlns:a16="http://schemas.microsoft.com/office/drawing/2014/main" id="{A22D1D43-EE0F-B5B0-6360-EB30A00866A4}"/>
                </a:ext>
              </a:extLst>
            </p:cNvPr>
            <p:cNvSpPr/>
            <p:nvPr/>
          </p:nvSpPr>
          <p:spPr>
            <a:xfrm>
              <a:off x="6345823" y="3320311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Flèche : bas 190">
              <a:extLst>
                <a:ext uri="{FF2B5EF4-FFF2-40B4-BE49-F238E27FC236}">
                  <a16:creationId xmlns:a16="http://schemas.microsoft.com/office/drawing/2014/main" id="{1F5112A4-340B-E2F5-90EA-D64BEDC2FBB8}"/>
                </a:ext>
              </a:extLst>
            </p:cNvPr>
            <p:cNvSpPr/>
            <p:nvPr/>
          </p:nvSpPr>
          <p:spPr>
            <a:xfrm>
              <a:off x="8348228" y="3378512"/>
              <a:ext cx="72000" cy="1368000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Flèche : bas 192">
              <a:extLst>
                <a:ext uri="{FF2B5EF4-FFF2-40B4-BE49-F238E27FC236}">
                  <a16:creationId xmlns:a16="http://schemas.microsoft.com/office/drawing/2014/main" id="{018A4566-E97D-FBBB-F5DF-3E56433FFB1A}"/>
                </a:ext>
              </a:extLst>
            </p:cNvPr>
            <p:cNvSpPr/>
            <p:nvPr/>
          </p:nvSpPr>
          <p:spPr>
            <a:xfrm>
              <a:off x="9942882" y="3405433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Flèche : bas 194">
              <a:extLst>
                <a:ext uri="{FF2B5EF4-FFF2-40B4-BE49-F238E27FC236}">
                  <a16:creationId xmlns:a16="http://schemas.microsoft.com/office/drawing/2014/main" id="{6FD170BD-5241-6B8F-318C-972C5A6EA65A}"/>
                </a:ext>
              </a:extLst>
            </p:cNvPr>
            <p:cNvSpPr/>
            <p:nvPr/>
          </p:nvSpPr>
          <p:spPr>
            <a:xfrm>
              <a:off x="10875500" y="3466528"/>
              <a:ext cx="72000" cy="1318101"/>
            </a:xfrm>
            <a:prstGeom prst="downArrow">
              <a:avLst/>
            </a:prstGeom>
            <a:solidFill>
              <a:srgbClr val="4F718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A0D073-654B-9A50-BEC9-ACB7A49C4AFD}"/>
              </a:ext>
            </a:extLst>
          </p:cNvPr>
          <p:cNvGrpSpPr/>
          <p:nvPr/>
        </p:nvGrpSpPr>
        <p:grpSpPr>
          <a:xfrm>
            <a:off x="3659358" y="3005171"/>
            <a:ext cx="7180460" cy="1763757"/>
            <a:chOff x="3659358" y="3005171"/>
            <a:chExt cx="7180460" cy="1763757"/>
          </a:xfrm>
        </p:grpSpPr>
        <p:sp>
          <p:nvSpPr>
            <p:cNvPr id="186" name="Flèche : bas 185">
              <a:extLst>
                <a:ext uri="{FF2B5EF4-FFF2-40B4-BE49-F238E27FC236}">
                  <a16:creationId xmlns:a16="http://schemas.microsoft.com/office/drawing/2014/main" id="{049B9B10-1C87-4885-A3E6-D12C007AC47F}"/>
                </a:ext>
              </a:extLst>
            </p:cNvPr>
            <p:cNvSpPr/>
            <p:nvPr/>
          </p:nvSpPr>
          <p:spPr>
            <a:xfrm>
              <a:off x="3659358" y="3075466"/>
              <a:ext cx="72000" cy="1584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Flèche : bas 187">
              <a:extLst>
                <a:ext uri="{FF2B5EF4-FFF2-40B4-BE49-F238E27FC236}">
                  <a16:creationId xmlns:a16="http://schemas.microsoft.com/office/drawing/2014/main" id="{9E9C2F48-BBAF-560F-7280-76A75276A745}"/>
                </a:ext>
              </a:extLst>
            </p:cNvPr>
            <p:cNvSpPr/>
            <p:nvPr/>
          </p:nvSpPr>
          <p:spPr>
            <a:xfrm>
              <a:off x="4964706" y="3076928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Flèche : bas 189">
              <a:extLst>
                <a:ext uri="{FF2B5EF4-FFF2-40B4-BE49-F238E27FC236}">
                  <a16:creationId xmlns:a16="http://schemas.microsoft.com/office/drawing/2014/main" id="{DA084BAE-75BA-BBD8-E279-4F519BD19333}"/>
                </a:ext>
              </a:extLst>
            </p:cNvPr>
            <p:cNvSpPr/>
            <p:nvPr/>
          </p:nvSpPr>
          <p:spPr>
            <a:xfrm>
              <a:off x="6226800" y="3045449"/>
              <a:ext cx="72000" cy="1584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Flèche : bas 191">
              <a:extLst>
                <a:ext uri="{FF2B5EF4-FFF2-40B4-BE49-F238E27FC236}">
                  <a16:creationId xmlns:a16="http://schemas.microsoft.com/office/drawing/2014/main" id="{9A3A4D0A-AF31-B473-5E63-6FCB5D77EA0B}"/>
                </a:ext>
              </a:extLst>
            </p:cNvPr>
            <p:cNvSpPr/>
            <p:nvPr/>
          </p:nvSpPr>
          <p:spPr>
            <a:xfrm>
              <a:off x="8268957" y="3005171"/>
              <a:ext cx="72000" cy="1728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Flèche : bas 193">
              <a:extLst>
                <a:ext uri="{FF2B5EF4-FFF2-40B4-BE49-F238E27FC236}">
                  <a16:creationId xmlns:a16="http://schemas.microsoft.com/office/drawing/2014/main" id="{0AF2526B-4200-89C8-0EDA-1B55FBE8EADB}"/>
                </a:ext>
              </a:extLst>
            </p:cNvPr>
            <p:cNvSpPr/>
            <p:nvPr/>
          </p:nvSpPr>
          <p:spPr>
            <a:xfrm>
              <a:off x="9759553" y="3055207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Flèche : bas 195">
              <a:extLst>
                <a:ext uri="{FF2B5EF4-FFF2-40B4-BE49-F238E27FC236}">
                  <a16:creationId xmlns:a16="http://schemas.microsoft.com/office/drawing/2014/main" id="{21E5558B-70C9-CD72-CD74-EA1C68D5792E}"/>
                </a:ext>
              </a:extLst>
            </p:cNvPr>
            <p:cNvSpPr/>
            <p:nvPr/>
          </p:nvSpPr>
          <p:spPr>
            <a:xfrm>
              <a:off x="10767818" y="3064822"/>
              <a:ext cx="72000" cy="1692000"/>
            </a:xfrm>
            <a:prstGeom prst="downArrow">
              <a:avLst/>
            </a:prstGeom>
            <a:solidFill>
              <a:srgbClr val="44B6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BB11C469-794B-D4E4-ECC1-5ECB7B0FED7B}"/>
              </a:ext>
            </a:extLst>
          </p:cNvPr>
          <p:cNvSpPr/>
          <p:nvPr/>
        </p:nvSpPr>
        <p:spPr>
          <a:xfrm>
            <a:off x="3450433" y="2593219"/>
            <a:ext cx="72000" cy="2124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Flèche : bas 214">
            <a:extLst>
              <a:ext uri="{FF2B5EF4-FFF2-40B4-BE49-F238E27FC236}">
                <a16:creationId xmlns:a16="http://schemas.microsoft.com/office/drawing/2014/main" id="{6BBCD8A0-103A-FA91-4BD4-D3D2B31C5120}"/>
              </a:ext>
            </a:extLst>
          </p:cNvPr>
          <p:cNvSpPr/>
          <p:nvPr/>
        </p:nvSpPr>
        <p:spPr>
          <a:xfrm rot="10800000">
            <a:off x="10983182" y="2659535"/>
            <a:ext cx="72000" cy="2124000"/>
          </a:xfrm>
          <a:prstGeom prst="downArrow">
            <a:avLst/>
          </a:prstGeom>
          <a:solidFill>
            <a:srgbClr val="3366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6365AF3-9664-1CE3-FCF7-7A00B3FC9C2E}"/>
              </a:ext>
            </a:extLst>
          </p:cNvPr>
          <p:cNvGrpSpPr/>
          <p:nvPr/>
        </p:nvGrpSpPr>
        <p:grpSpPr>
          <a:xfrm>
            <a:off x="30840" y="4502097"/>
            <a:ext cx="9040914" cy="190763"/>
            <a:chOff x="30840" y="4502097"/>
            <a:chExt cx="9040914" cy="190763"/>
          </a:xfrm>
        </p:grpSpPr>
        <p:sp>
          <p:nvSpPr>
            <p:cNvPr id="206" name="Triangle isocèle 205">
              <a:extLst>
                <a:ext uri="{FF2B5EF4-FFF2-40B4-BE49-F238E27FC236}">
                  <a16:creationId xmlns:a16="http://schemas.microsoft.com/office/drawing/2014/main" id="{01C563AA-05E1-1230-CD69-2EDA91DB708C}"/>
                </a:ext>
              </a:extLst>
            </p:cNvPr>
            <p:cNvSpPr/>
            <p:nvPr/>
          </p:nvSpPr>
          <p:spPr>
            <a:xfrm>
              <a:off x="3204083" y="4541492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Triangle isocèle 206">
              <a:extLst>
                <a:ext uri="{FF2B5EF4-FFF2-40B4-BE49-F238E27FC236}">
                  <a16:creationId xmlns:a16="http://schemas.microsoft.com/office/drawing/2014/main" id="{F6983682-DE93-0401-3BE7-40B4DF0761E3}"/>
                </a:ext>
              </a:extLst>
            </p:cNvPr>
            <p:cNvSpPr/>
            <p:nvPr/>
          </p:nvSpPr>
          <p:spPr>
            <a:xfrm>
              <a:off x="30840" y="4502097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02110567-19F4-231B-F044-2888C4EF9EB4}"/>
                </a:ext>
              </a:extLst>
            </p:cNvPr>
            <p:cNvSpPr/>
            <p:nvPr/>
          </p:nvSpPr>
          <p:spPr>
            <a:xfrm>
              <a:off x="8862720" y="4581603"/>
              <a:ext cx="209034" cy="111257"/>
            </a:xfrm>
            <a:prstGeom prst="triangle">
              <a:avLst/>
            </a:prstGeom>
            <a:solidFill>
              <a:srgbClr val="3B7D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2A7DF152-68E8-29E1-E681-D1C7B1A26764}"/>
              </a:ext>
            </a:extLst>
          </p:cNvPr>
          <p:cNvSpPr txBox="1"/>
          <p:nvPr/>
        </p:nvSpPr>
        <p:spPr>
          <a:xfrm>
            <a:off x="3588" y="0"/>
            <a:ext cx="1218841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ZOOM </a:t>
            </a:r>
            <a:r>
              <a:rPr lang="fr-FR" sz="1400" b="1" dirty="0">
                <a:solidFill>
                  <a:srgbClr val="FF0000"/>
                </a:solidFill>
              </a:rPr>
              <a:t>EAU</a:t>
            </a:r>
            <a:r>
              <a:rPr lang="fr-FR" sz="1400" b="1" dirty="0"/>
              <a:t> = ce que nos activités émettent dans l’eau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6C4A7AA-2FBB-D0A2-AC69-F6737443ACFD}"/>
              </a:ext>
            </a:extLst>
          </p:cNvPr>
          <p:cNvSpPr txBox="1"/>
          <p:nvPr/>
        </p:nvSpPr>
        <p:spPr>
          <a:xfrm>
            <a:off x="3588" y="258579"/>
            <a:ext cx="46894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Indicateurs traitement des eaux de nos stations déchets 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m3 d’eau rejeté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% de m3 rejeté conforme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E38F616-7A7E-0E08-86DC-EB95D55142E9}"/>
              </a:ext>
            </a:extLst>
          </p:cNvPr>
          <p:cNvSpPr txBox="1"/>
          <p:nvPr/>
        </p:nvSpPr>
        <p:spPr>
          <a:xfrm>
            <a:off x="4865640" y="282606"/>
            <a:ext cx="6478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Indicateurs pollutions accidentelles :</a:t>
            </a:r>
          </a:p>
          <a:p>
            <a:r>
              <a:rPr lang="fr-FR" sz="1400" dirty="0"/>
              <a:t>- Nb d’incident enregistré pouvant atteindre les nappes phréatiques ou un cours d’eau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4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4" grpId="0" animBg="1"/>
      <p:bldP spid="214" grpId="0" animBg="1"/>
      <p:bldP spid="217" grpId="0" animBg="1"/>
      <p:bldP spid="229" grpId="0" animBg="1"/>
      <p:bldP spid="230" grpId="0" animBg="1"/>
      <p:bldP spid="232" grpId="0" animBg="1"/>
      <p:bldP spid="216" grpId="0" animBg="1"/>
      <p:bldP spid="2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èche : pentagone 51">
            <a:extLst>
              <a:ext uri="{FF2B5EF4-FFF2-40B4-BE49-F238E27FC236}">
                <a16:creationId xmlns:a16="http://schemas.microsoft.com/office/drawing/2014/main" id="{64328895-6847-01B7-27BF-55F5B2D2202C}"/>
              </a:ext>
            </a:extLst>
          </p:cNvPr>
          <p:cNvSpPr/>
          <p:nvPr/>
        </p:nvSpPr>
        <p:spPr>
          <a:xfrm>
            <a:off x="1428750" y="3323828"/>
            <a:ext cx="9048750" cy="1185599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2"/>
                </a:solidFill>
              </a:rPr>
              <a:t>Chaîne de valeur</a:t>
            </a:r>
          </a:p>
          <a:p>
            <a:endParaRPr lang="fr-FR" b="1" dirty="0">
              <a:solidFill>
                <a:schemeClr val="tx2"/>
              </a:solidFill>
            </a:endParaRPr>
          </a:p>
          <a:p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CECE7-00CF-F6B3-CFEC-5124F03E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entre les indicateurs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0C2571-445C-E1A7-51FF-A944F153B182}"/>
              </a:ext>
            </a:extLst>
          </p:cNvPr>
          <p:cNvSpPr txBox="1"/>
          <p:nvPr/>
        </p:nvSpPr>
        <p:spPr>
          <a:xfrm>
            <a:off x="4467226" y="3558518"/>
            <a:ext cx="297179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Ressources énergétiques et matérielles 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8410EB22-E967-19D7-0CCF-AB98C0F630E7}"/>
              </a:ext>
            </a:extLst>
          </p:cNvPr>
          <p:cNvCxnSpPr>
            <a:cxnSpLocks/>
            <a:stCxn id="5" idx="0"/>
            <a:endCxn id="96" idx="2"/>
          </p:cNvCxnSpPr>
          <p:nvPr/>
        </p:nvCxnSpPr>
        <p:spPr>
          <a:xfrm rot="5400000" flipH="1" flipV="1">
            <a:off x="6490926" y="2192905"/>
            <a:ext cx="827813" cy="1903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83D2436D-E855-09DA-E078-C126C0F4D65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rot="16200000" flipV="1">
            <a:off x="4875899" y="2481292"/>
            <a:ext cx="646331" cy="1508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638F47B-74AF-C49F-832A-D889B07193C4}"/>
              </a:ext>
            </a:extLst>
          </p:cNvPr>
          <p:cNvSpPr txBox="1"/>
          <p:nvPr/>
        </p:nvSpPr>
        <p:spPr>
          <a:xfrm>
            <a:off x="2798766" y="2327412"/>
            <a:ext cx="3292474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Facteurs d’émissions (FE)</a:t>
            </a:r>
          </a:p>
          <a:p>
            <a:pPr algn="ctr"/>
            <a:r>
              <a:rPr lang="fr-FR" sz="1400" dirty="0"/>
              <a:t>= f(type de ressources)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50DC587-94A5-02EA-2808-6F570F014AB2}"/>
              </a:ext>
            </a:extLst>
          </p:cNvPr>
          <p:cNvCxnSpPr>
            <a:cxnSpLocks/>
            <a:stCxn id="10" idx="0"/>
            <a:endCxn id="23" idx="2"/>
          </p:cNvCxnSpPr>
          <p:nvPr/>
        </p:nvCxnSpPr>
        <p:spPr>
          <a:xfrm rot="5400000" flipH="1" flipV="1">
            <a:off x="4958193" y="1406298"/>
            <a:ext cx="407925" cy="1434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EB0B5E-3077-1842-175D-A993528CD93E}"/>
              </a:ext>
            </a:extLst>
          </p:cNvPr>
          <p:cNvSpPr txBox="1"/>
          <p:nvPr/>
        </p:nvSpPr>
        <p:spPr>
          <a:xfrm>
            <a:off x="4776789" y="1365489"/>
            <a:ext cx="2205036" cy="5539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EGES = FE x Qté</a:t>
            </a:r>
          </a:p>
          <a:p>
            <a:pPr algn="ctr"/>
            <a:r>
              <a:rPr lang="fr-FR" sz="1200" dirty="0"/>
              <a:t>Emissions dans l’air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8B11B82-17A2-0EBE-0686-18085B994AEE}"/>
              </a:ext>
            </a:extLst>
          </p:cNvPr>
          <p:cNvSpPr txBox="1"/>
          <p:nvPr/>
        </p:nvSpPr>
        <p:spPr>
          <a:xfrm>
            <a:off x="1347789" y="1380583"/>
            <a:ext cx="3429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100" dirty="0"/>
              <a:t>Les EGES ne sont que la traduction des quantités et du type de ressources que nous consommons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99CF71F-9350-624D-E7E0-6A4D38C4C142}"/>
              </a:ext>
            </a:extLst>
          </p:cNvPr>
          <p:cNvSpPr txBox="1"/>
          <p:nvPr/>
        </p:nvSpPr>
        <p:spPr>
          <a:xfrm>
            <a:off x="9075740" y="5121144"/>
            <a:ext cx="252095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PUITS DE CARBONE</a:t>
            </a:r>
          </a:p>
          <a:p>
            <a:pPr algn="ctr"/>
            <a:r>
              <a:rPr lang="fr-FR" dirty="0"/>
              <a:t>(EGES Stockées)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1A38D54-031F-C854-E91C-774E12111055}"/>
              </a:ext>
            </a:extLst>
          </p:cNvPr>
          <p:cNvSpPr txBox="1"/>
          <p:nvPr/>
        </p:nvSpPr>
        <p:spPr>
          <a:xfrm>
            <a:off x="3524251" y="4970899"/>
            <a:ext cx="492442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L’exploitation des ressources matérielles  et énergétiques impactent la biodiversité</a:t>
            </a:r>
          </a:p>
          <a:p>
            <a:pPr algn="ctr"/>
            <a:r>
              <a:rPr lang="fr-FR" dirty="0"/>
              <a:t>Peuvent générer une pollution Air/Sol/Eau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0AFE5F51-19D2-13D3-EC64-E954441BF9C5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 rot="16200000" flipH="1">
            <a:off x="5586769" y="4571205"/>
            <a:ext cx="766050" cy="33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0855538A-E512-2EDE-C2AC-30A190AE9DCD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8448675" y="5432564"/>
            <a:ext cx="627065" cy="11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B303B939-5207-2235-F52F-80F0FB0644D6}"/>
              </a:ext>
            </a:extLst>
          </p:cNvPr>
          <p:cNvSpPr txBox="1"/>
          <p:nvPr/>
        </p:nvSpPr>
        <p:spPr>
          <a:xfrm>
            <a:off x="6210302" y="2361373"/>
            <a:ext cx="329247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Qté de ressources</a:t>
            </a:r>
            <a:endParaRPr lang="fr-FR" sz="1400" dirty="0"/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22BCD4EE-61AA-8C7E-EFB2-52FC645F2284}"/>
              </a:ext>
            </a:extLst>
          </p:cNvPr>
          <p:cNvCxnSpPr>
            <a:cxnSpLocks/>
            <a:stCxn id="96" idx="0"/>
            <a:endCxn id="23" idx="2"/>
          </p:cNvCxnSpPr>
          <p:nvPr/>
        </p:nvCxnSpPr>
        <p:spPr>
          <a:xfrm rot="16200000" flipV="1">
            <a:off x="6646980" y="1151814"/>
            <a:ext cx="441886" cy="1977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 : en angle 131">
            <a:extLst>
              <a:ext uri="{FF2B5EF4-FFF2-40B4-BE49-F238E27FC236}">
                <a16:creationId xmlns:a16="http://schemas.microsoft.com/office/drawing/2014/main" id="{007DB8A9-1A22-2C14-B8D1-133E5E4E86AE}"/>
              </a:ext>
            </a:extLst>
          </p:cNvPr>
          <p:cNvCxnSpPr>
            <a:cxnSpLocks/>
            <a:stCxn id="23" idx="3"/>
            <a:endCxn id="21" idx="3"/>
          </p:cNvCxnSpPr>
          <p:nvPr/>
        </p:nvCxnSpPr>
        <p:spPr>
          <a:xfrm>
            <a:off x="6981825" y="1642488"/>
            <a:ext cx="4614866" cy="3801822"/>
          </a:xfrm>
          <a:prstGeom prst="bentConnector3">
            <a:avLst>
              <a:gd name="adj1" fmla="val 1049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1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59C391-1042-E6FA-7F7C-8C0C77FEC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436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951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C95100"/>
                </a:solidFill>
                <a:effectLst/>
                <a:latin typeface="Verdana" panose="020B0604030504040204" pitchFamily="34" charset="0"/>
              </a:rPr>
              <a:t>    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Matière Première Secondaire (MPS)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Déchet qui a été transformé et/ou combiné, en vue d'obtenir un produit utilisable dans les procédés de fabrication pour remplacer la matière première initiale.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43C6D5-3B42-DAE6-E033-EB8FC2E1CAF9}"/>
              </a:ext>
            </a:extLst>
          </p:cNvPr>
          <p:cNvSpPr txBox="1"/>
          <p:nvPr/>
        </p:nvSpPr>
        <p:spPr>
          <a:xfrm>
            <a:off x="323849" y="1166336"/>
            <a:ext cx="11306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MPR : Les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matières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 premières de recyclage (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MPR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) proviennent des déchets qui, après une opération de recyclage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matière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, peuvent être réintroduits dans les processus de production en substitution totale ou partielle de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matières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 premières vierges. Elles permettent donc une économie de ressources naturelles.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F1C9C5-1134-D88C-3905-D4B4C7BF096B}"/>
              </a:ext>
            </a:extLst>
          </p:cNvPr>
          <p:cNvSpPr txBox="1"/>
          <p:nvPr/>
        </p:nvSpPr>
        <p:spPr>
          <a:xfrm>
            <a:off x="323848" y="2378838"/>
            <a:ext cx="11563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MPS : Les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matières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 premières secondaires (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MPS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) désignent des matériaux considérés comme des déchets dans d'autres activités mais qui pouvant être utilisés en substitution totale ou partielle de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matières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 premières vierges dans d'autres processus de production.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110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802</Words>
  <Application>Microsoft Office PowerPoint</Application>
  <PresentationFormat>Grand écran</PresentationFormat>
  <Paragraphs>225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Google Sans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Lien entre les indicateurs</vt:lpstr>
      <vt:lpstr>Présentation PowerPoint</vt:lpstr>
    </vt:vector>
  </TitlesOfParts>
  <Company>Groupe Liebot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ONILLON Mickael</dc:creator>
  <cp:lastModifiedBy>ONILLON Mickael</cp:lastModifiedBy>
  <cp:revision>17</cp:revision>
  <dcterms:created xsi:type="dcterms:W3CDTF">2025-01-14T07:19:37Z</dcterms:created>
  <dcterms:modified xsi:type="dcterms:W3CDTF">2025-03-05T13:53:30Z</dcterms:modified>
</cp:coreProperties>
</file>