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4" r:id="rId6"/>
    <p:sldId id="265" r:id="rId7"/>
    <p:sldId id="266" r:id="rId8"/>
    <p:sldId id="260" r:id="rId9"/>
    <p:sldId id="261" r:id="rId1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86244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Mass customers bring in as much deals as Affluent and High net worth customers combined</a:t>
            </a:r>
            <a:endParaRPr dirty="0"/>
          </a:p>
        </p:txBody>
      </p:sp>
      <p:sp>
        <p:nvSpPr>
          <p:cNvPr id="124" name="Shape 73"/>
          <p:cNvSpPr/>
          <p:nvPr/>
        </p:nvSpPr>
        <p:spPr>
          <a:xfrm>
            <a:off x="205025" y="2164724"/>
            <a:ext cx="4134600" cy="1760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This is an interesting insight as it can help focus marketing on this market segment for optimal returns.</a:t>
            </a:r>
          </a:p>
          <a:p>
            <a:r>
              <a:rPr lang="en-US" dirty="0"/>
              <a:t>The client can also grow with them and churn is nit as risky as it is inly a small percentage of the overall likely.</a:t>
            </a:r>
            <a:endParaRPr dirty="0"/>
          </a:p>
        </p:txBody>
      </p:sp>
      <p:grpSp>
        <p:nvGrpSpPr>
          <p:cNvPr id="127" name="Shape 74"/>
          <p:cNvGrpSpPr/>
          <p:nvPr/>
        </p:nvGrpSpPr>
        <p:grpSpPr>
          <a:xfrm>
            <a:off x="4969974" y="2164724"/>
            <a:ext cx="3800702" cy="2649302"/>
            <a:chOff x="0" y="0"/>
            <a:chExt cx="3800700" cy="2649300"/>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26"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C7EC923B-60FF-EBE9-14BD-A59D62B1C180}"/>
              </a:ext>
            </a:extLst>
          </p:cNvPr>
          <p:cNvPicPr>
            <a:picLocks noChangeAspect="1"/>
          </p:cNvPicPr>
          <p:nvPr/>
        </p:nvPicPr>
        <p:blipFill>
          <a:blip r:embed="rId2"/>
          <a:stretch>
            <a:fillRect/>
          </a:stretch>
        </p:blipFill>
        <p:spPr>
          <a:xfrm>
            <a:off x="4972835" y="2164723"/>
            <a:ext cx="3877216" cy="2600688"/>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6244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Most customers are from the manufacturing, financial services, and health sectors followed by retail.</a:t>
            </a:r>
            <a:endParaRPr dirty="0"/>
          </a:p>
        </p:txBody>
      </p:sp>
      <p:sp>
        <p:nvSpPr>
          <p:cNvPr id="133" name="Shape 82"/>
          <p:cNvSpPr/>
          <p:nvPr/>
        </p:nvSpPr>
        <p:spPr>
          <a:xfrm>
            <a:off x="205025" y="2164724"/>
            <a:ext cx="4134600" cy="964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The top four industry of customers combined brings in up to or more sales than the others combined together.</a:t>
            </a:r>
            <a:endParaRPr dirty="0"/>
          </a:p>
        </p:txBody>
      </p:sp>
      <p:grpSp>
        <p:nvGrpSpPr>
          <p:cNvPr id="136" name="Shape 83"/>
          <p:cNvGrpSpPr/>
          <p:nvPr/>
        </p:nvGrpSpPr>
        <p:grpSpPr>
          <a:xfrm>
            <a:off x="4969973" y="2164723"/>
            <a:ext cx="3800704" cy="2649304"/>
            <a:chOff x="-1" y="-1"/>
            <a:chExt cx="3800702" cy="2649302"/>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35" name="Place any supporting images, graphs, data or extra text here."/>
            <p:cNvSpPr/>
            <p:nvPr/>
          </p:nvSpPr>
          <p:spPr>
            <a:xfrm>
              <a:off x="-1" y="1016890"/>
              <a:ext cx="3800702" cy="6155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a:t>
              </a:r>
              <a:r>
                <a:rPr dirty="0" err="1"/>
                <a:t>gaphs</a:t>
              </a:r>
              <a:r>
                <a:rPr dirty="0"/>
                <a:t>,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1" name="Picture 10">
            <a:extLst>
              <a:ext uri="{FF2B5EF4-FFF2-40B4-BE49-F238E27FC236}">
                <a16:creationId xmlns:a16="http://schemas.microsoft.com/office/drawing/2014/main" id="{7216BDB1-8676-C72E-6435-A807FB13CF89}"/>
              </a:ext>
            </a:extLst>
          </p:cNvPr>
          <p:cNvPicPr>
            <a:picLocks noChangeAspect="1"/>
          </p:cNvPicPr>
          <p:nvPr/>
        </p:nvPicPr>
        <p:blipFill>
          <a:blip r:embed="rId2"/>
          <a:stretch>
            <a:fillRect/>
          </a:stretch>
        </p:blipFill>
        <p:spPr>
          <a:xfrm>
            <a:off x="5098390" y="2094525"/>
            <a:ext cx="3543869" cy="2785001"/>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121639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Most customers are own homes with very high values. The range of 7 to 12 contains most of the customers especially concentrated in NSW followed by VIC.</a:t>
            </a:r>
            <a:endParaRPr dirty="0"/>
          </a:p>
        </p:txBody>
      </p:sp>
      <p:sp>
        <p:nvSpPr>
          <p:cNvPr id="133" name="Shape 82"/>
          <p:cNvSpPr/>
          <p:nvPr/>
        </p:nvSpPr>
        <p:spPr>
          <a:xfrm>
            <a:off x="205025" y="2164724"/>
            <a:ext cx="4134600" cy="122972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Apparently, lower valued home owners that buy from the client are from QLD. Attention should be given to high valued home owners in NSW and VIC </a:t>
            </a:r>
            <a:endParaRPr dirty="0"/>
          </a:p>
        </p:txBody>
      </p:sp>
      <p:grpSp>
        <p:nvGrpSpPr>
          <p:cNvPr id="136" name="Shape 83"/>
          <p:cNvGrpSpPr/>
          <p:nvPr/>
        </p:nvGrpSpPr>
        <p:grpSpPr>
          <a:xfrm>
            <a:off x="4969973" y="2164723"/>
            <a:ext cx="3800704" cy="2649304"/>
            <a:chOff x="-1" y="-1"/>
            <a:chExt cx="3800702" cy="2649302"/>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35" name="Place any supporting images, graphs, data or extra text here."/>
            <p:cNvSpPr/>
            <p:nvPr/>
          </p:nvSpPr>
          <p:spPr>
            <a:xfrm>
              <a:off x="-1" y="1016890"/>
              <a:ext cx="3800702" cy="615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a:t>
              </a:r>
              <a:r>
                <a:rPr dirty="0" err="1"/>
                <a:t>gaphs</a:t>
              </a:r>
              <a:r>
                <a:rPr dirty="0"/>
                <a:t>,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C4BCF6F3-780F-D960-6517-2EC3F200F33B}"/>
              </a:ext>
            </a:extLst>
          </p:cNvPr>
          <p:cNvPicPr>
            <a:picLocks noChangeAspect="1"/>
          </p:cNvPicPr>
          <p:nvPr/>
        </p:nvPicPr>
        <p:blipFill>
          <a:blip r:embed="rId2"/>
          <a:stretch>
            <a:fillRect/>
          </a:stretch>
        </p:blipFill>
        <p:spPr>
          <a:xfrm>
            <a:off x="4804377" y="2208521"/>
            <a:ext cx="3966248" cy="2725367"/>
          </a:xfrm>
          <a:prstGeom prst="rect">
            <a:avLst/>
          </a:prstGeom>
        </p:spPr>
      </p:pic>
    </p:spTree>
    <p:extLst>
      <p:ext uri="{BB962C8B-B14F-4D97-AF65-F5344CB8AC3E}">
        <p14:creationId xmlns:p14="http://schemas.microsoft.com/office/powerpoint/2010/main" val="304075530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121639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Most purchases are medium product classes especially the standard product line. Mountain product line is least popular product line without any recorded sales for the medium product class at all.</a:t>
            </a:r>
            <a:endParaRPr dirty="0"/>
          </a:p>
        </p:txBody>
      </p:sp>
      <p:sp>
        <p:nvSpPr>
          <p:cNvPr id="133" name="Shape 82"/>
          <p:cNvSpPr/>
          <p:nvPr/>
        </p:nvSpPr>
        <p:spPr>
          <a:xfrm>
            <a:off x="205025" y="2164724"/>
            <a:ext cx="4134600" cy="149518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It is almost glaring that people don’t like the low end product class and apparently, the preferred product class for most customers is the medium especially the standard product line</a:t>
            </a:r>
            <a:endParaRPr dirty="0"/>
          </a:p>
        </p:txBody>
      </p:sp>
      <p:grpSp>
        <p:nvGrpSpPr>
          <p:cNvPr id="136" name="Shape 83"/>
          <p:cNvGrpSpPr/>
          <p:nvPr/>
        </p:nvGrpSpPr>
        <p:grpSpPr>
          <a:xfrm>
            <a:off x="4969973" y="2164723"/>
            <a:ext cx="3800704" cy="2649304"/>
            <a:chOff x="-1" y="-1"/>
            <a:chExt cx="3800702" cy="2649302"/>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35" name="Place any supporting images, graphs, data or extra text here."/>
            <p:cNvSpPr/>
            <p:nvPr/>
          </p:nvSpPr>
          <p:spPr>
            <a:xfrm>
              <a:off x="-1" y="1016890"/>
              <a:ext cx="3800702" cy="6155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a:t>
              </a:r>
              <a:r>
                <a:rPr dirty="0" err="1"/>
                <a:t>gaphs</a:t>
              </a:r>
              <a:r>
                <a:rPr dirty="0"/>
                <a:t>,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7960FE91-2F78-441B-54F6-A7613449ECD4}"/>
              </a:ext>
            </a:extLst>
          </p:cNvPr>
          <p:cNvPicPr>
            <a:picLocks noChangeAspect="1"/>
          </p:cNvPicPr>
          <p:nvPr/>
        </p:nvPicPr>
        <p:blipFill>
          <a:blip r:embed="rId2"/>
          <a:stretch>
            <a:fillRect/>
          </a:stretch>
        </p:blipFill>
        <p:spPr>
          <a:xfrm>
            <a:off x="4804377" y="2232392"/>
            <a:ext cx="3966248" cy="2581635"/>
          </a:xfrm>
          <a:prstGeom prst="rect">
            <a:avLst/>
          </a:prstGeom>
        </p:spPr>
      </p:pic>
    </p:spTree>
    <p:extLst>
      <p:ext uri="{BB962C8B-B14F-4D97-AF65-F5344CB8AC3E}">
        <p14:creationId xmlns:p14="http://schemas.microsoft.com/office/powerpoint/2010/main" val="70353582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121639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Most customers prefer products in the product size category, medium. It seems the brand does not make any significant difference in the choice of product size as well.</a:t>
            </a:r>
            <a:endParaRPr dirty="0"/>
          </a:p>
        </p:txBody>
      </p:sp>
      <p:sp>
        <p:nvSpPr>
          <p:cNvPr id="133" name="Shape 82"/>
          <p:cNvSpPr/>
          <p:nvPr/>
        </p:nvSpPr>
        <p:spPr>
          <a:xfrm>
            <a:off x="205025" y="2164724"/>
            <a:ext cx="4134600" cy="1760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The large portion of customers prefer medium sized products overwhelmingly. It appears customers in the  target market prefer medium sized products just as much as they like medium class product class and standard ones.</a:t>
            </a:r>
            <a:endParaRPr dirty="0"/>
          </a:p>
        </p:txBody>
      </p:sp>
      <p:grpSp>
        <p:nvGrpSpPr>
          <p:cNvPr id="136" name="Shape 83"/>
          <p:cNvGrpSpPr/>
          <p:nvPr/>
        </p:nvGrpSpPr>
        <p:grpSpPr>
          <a:xfrm>
            <a:off x="4969973" y="2164723"/>
            <a:ext cx="3800704" cy="2649304"/>
            <a:chOff x="-1" y="-1"/>
            <a:chExt cx="3800702" cy="2649302"/>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35" name="Place any supporting images, graphs, data or extra text here."/>
            <p:cNvSpPr/>
            <p:nvPr/>
          </p:nvSpPr>
          <p:spPr>
            <a:xfrm>
              <a:off x="-1" y="1016890"/>
              <a:ext cx="3800702" cy="615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a:t>
              </a:r>
              <a:r>
                <a:rPr dirty="0" err="1"/>
                <a:t>gaphs</a:t>
              </a:r>
              <a:r>
                <a:rPr dirty="0"/>
                <a:t>,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E31D6517-760F-087D-31B2-16E23EC29B09}"/>
              </a:ext>
            </a:extLst>
          </p:cNvPr>
          <p:cNvPicPr>
            <a:picLocks noChangeAspect="1"/>
          </p:cNvPicPr>
          <p:nvPr/>
        </p:nvPicPr>
        <p:blipFill>
          <a:blip r:embed="rId2"/>
          <a:stretch>
            <a:fillRect/>
          </a:stretch>
        </p:blipFill>
        <p:spPr>
          <a:xfrm>
            <a:off x="4702882" y="2241918"/>
            <a:ext cx="4067743" cy="2572109"/>
          </a:xfrm>
          <a:prstGeom prst="rect">
            <a:avLst/>
          </a:prstGeom>
        </p:spPr>
      </p:pic>
    </p:spTree>
    <p:extLst>
      <p:ext uri="{BB962C8B-B14F-4D97-AF65-F5344CB8AC3E}">
        <p14:creationId xmlns:p14="http://schemas.microsoft.com/office/powerpoint/2010/main" val="26710395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Use random forest classification to maximize accuracy</a:t>
            </a:r>
            <a:endParaRPr dirty="0"/>
          </a:p>
        </p:txBody>
      </p:sp>
      <p:sp>
        <p:nvSpPr>
          <p:cNvPr id="142" name="Shape 91"/>
          <p:cNvSpPr/>
          <p:nvPr/>
        </p:nvSpPr>
        <p:spPr>
          <a:xfrm>
            <a:off x="205025" y="1854578"/>
            <a:ext cx="4134600" cy="311306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The process is as below:</a:t>
            </a:r>
          </a:p>
          <a:p>
            <a:pPr marL="285750" marR="0" indent="-285750">
              <a:lnSpc>
                <a:spcPct val="107000"/>
              </a:lnSpc>
              <a:spcBef>
                <a:spcPts val="0"/>
              </a:spcBef>
              <a:spcAft>
                <a:spcPts val="800"/>
              </a:spcAft>
              <a:buFont typeface="Arial" panose="020B0604020202020204" pitchFamily="34" charset="0"/>
              <a:buChar char="•"/>
            </a:pPr>
            <a:r>
              <a:rPr lang="en-US" dirty="0"/>
              <a:t>Create a new data frame containing relevant columns </a:t>
            </a:r>
            <a:r>
              <a:rPr lang="en-US" dirty="0">
                <a:latin typeface="Open Sans" panose="020B0606030504020204" pitchFamily="34" charset="0"/>
                <a:ea typeface="Open Sans" panose="020B0606030504020204" pitchFamily="34" charset="0"/>
                <a:cs typeface="Open Sans" panose="020B0606030504020204" pitchFamily="34" charset="0"/>
              </a:rPr>
              <a:t>(</a:t>
            </a:r>
            <a:r>
              <a:rPr lang="en-US" dirty="0" err="1">
                <a:effectLst/>
                <a:latin typeface="Open Sans" panose="020B0606030504020204" pitchFamily="34" charset="0"/>
                <a:ea typeface="Open Sans" panose="020B0606030504020204" pitchFamily="34" charset="0"/>
                <a:cs typeface="Open Sans" panose="020B0606030504020204" pitchFamily="34" charset="0"/>
              </a:rPr>
              <a:t>customer_demographic</a:t>
            </a:r>
            <a:r>
              <a:rPr lang="en-US" dirty="0">
                <a:effectLst/>
                <a:latin typeface="Open Sans" panose="020B0606030504020204" pitchFamily="34" charset="0"/>
                <a:ea typeface="Open Sans" panose="020B0606030504020204" pitchFamily="34" charset="0"/>
                <a:cs typeface="Open Sans" panose="020B0606030504020204" pitchFamily="34" charset="0"/>
              </a:rPr>
              <a:t> - </a:t>
            </a:r>
            <a:r>
              <a:rPr lang="en-US"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past_3_years_bike_related_purchases, </a:t>
            </a:r>
            <a:r>
              <a:rPr lang="en-US"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job_industry_category</a:t>
            </a:r>
            <a:r>
              <a:rPr lang="en-US"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wealth_segment</a:t>
            </a:r>
            <a:r>
              <a:rPr lang="en-US"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dirty="0" err="1">
                <a:effectLst/>
                <a:latin typeface="Open Sans" panose="020B0606030504020204" pitchFamily="34" charset="0"/>
                <a:ea typeface="Open Sans" panose="020B0606030504020204" pitchFamily="34" charset="0"/>
                <a:cs typeface="Open Sans" panose="020B0606030504020204" pitchFamily="34" charset="0"/>
              </a:rPr>
              <a:t>customer_address</a:t>
            </a:r>
            <a:r>
              <a:rPr lang="en-US" dirty="0">
                <a:effectLst/>
                <a:latin typeface="Open Sans" panose="020B0606030504020204" pitchFamily="34" charset="0"/>
                <a:ea typeface="Open Sans" panose="020B0606030504020204" pitchFamily="34" charset="0"/>
                <a:cs typeface="Open Sans" panose="020B0606030504020204" pitchFamily="34" charset="0"/>
              </a:rPr>
              <a:t> -</a:t>
            </a:r>
            <a:r>
              <a:rPr lang="en-US"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state, </a:t>
            </a:r>
            <a:r>
              <a:rPr lang="en-US"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property_valuation</a:t>
            </a:r>
            <a:r>
              <a:rPr lang="en-US"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dirty="0">
                <a:effectLst/>
                <a:latin typeface="Open Sans" panose="020B0606030504020204" pitchFamily="34" charset="0"/>
                <a:ea typeface="Open Sans" panose="020B0606030504020204" pitchFamily="34" charset="0"/>
                <a:cs typeface="Open Sans" panose="020B0606030504020204" pitchFamily="34" charset="0"/>
              </a:rPr>
              <a:t>transactions - </a:t>
            </a:r>
            <a:r>
              <a:rPr lang="en-US"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product_class</a:t>
            </a:r>
            <a:r>
              <a:rPr lang="en-US"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product_size</a:t>
            </a:r>
            <a:r>
              <a:rPr lang="en-US" dirty="0">
                <a:latin typeface="Open Sans" panose="020B0606030504020204" pitchFamily="34" charset="0"/>
                <a:ea typeface="Open Sans" panose="020B0606030504020204" pitchFamily="34" charset="0"/>
                <a:cs typeface="Open Sans" panose="020B0606030504020204" pitchFamily="34" charset="0"/>
              </a:rPr>
              <a:t>)</a:t>
            </a:r>
          </a:p>
          <a:p>
            <a:pPr marL="285750" marR="0" indent="-285750">
              <a:lnSpc>
                <a:spcPct val="107000"/>
              </a:lnSpc>
              <a:spcBef>
                <a:spcPts val="0"/>
              </a:spcBef>
              <a:spcAft>
                <a:spcPts val="800"/>
              </a:spcAft>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Get the dummies for the categorical data</a:t>
            </a:r>
          </a:p>
          <a:p>
            <a:pPr marL="285750" marR="0" indent="-285750">
              <a:lnSpc>
                <a:spcPct val="107000"/>
              </a:lnSpc>
              <a:spcBef>
                <a:spcPts val="0"/>
              </a:spcBef>
              <a:spcAft>
                <a:spcPts val="800"/>
              </a:spcAft>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Do the split, fit and run the classifier.</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86244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People who are predicted to potentially buy more from the new customers list using the model </a:t>
            </a:r>
            <a:endParaRPr dirty="0"/>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dirty="0"/>
              <a:t>Place any information about this point here.</a:t>
            </a:r>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90</TotalTime>
  <Words>801</Words>
  <Application>Microsoft Office PowerPoint</Application>
  <PresentationFormat>On-screen Show (16:9)</PresentationFormat>
  <Paragraphs>48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Kola</dc:creator>
  <cp:lastModifiedBy>Victor Kola</cp:lastModifiedBy>
  <cp:revision>3</cp:revision>
  <dcterms:modified xsi:type="dcterms:W3CDTF">2023-02-14T10:40:30Z</dcterms:modified>
</cp:coreProperties>
</file>