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8" r:id="rId7"/>
    <p:sldId id="267" r:id="rId8"/>
    <p:sldId id="260" r:id="rId9"/>
    <p:sldId id="257" r:id="rId10"/>
    <p:sldId id="270" r:id="rId11"/>
    <p:sldId id="272" r:id="rId12"/>
    <p:sldId id="263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ја" id="{F2DA9B20-8027-4F82-B3FE-2B4BDDC25FF4}">
          <p14:sldIdLst>
            <p14:sldId id="256"/>
            <p14:sldId id="259"/>
            <p14:sldId id="268"/>
            <p14:sldId id="267"/>
            <p14:sldId id="260"/>
            <p14:sldId id="257"/>
            <p14:sldId id="270"/>
            <p14:sldId id="272"/>
            <p14:sldId id="263"/>
            <p14:sldId id="273"/>
          </p14:sldIdLst>
        </p14:section>
        <p14:section name="Untitled Section" id="{73E672C6-BF75-4C01-9464-0427CBAF2956}">
          <p14:sldIdLst/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91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26.03.2023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26.03.2023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xmlns="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xmlns="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xmlns="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xmlns="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xmlns="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xmlns="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xmlns="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xmlns="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xmlns="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xmlns="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xmlns="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xmlns="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xmlns="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xmlns="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xmlns="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xmlns="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xmlns="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xmlns="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xmlns="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xmlns="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xmlns="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xmlns="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xmlns="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xmlns="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xmlns="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xmlns="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xmlns="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xmlns="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xmlns="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xmlns="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xmlns="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xmlns="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xmlns="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xmlns="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xmlns="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xmlns="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xmlns="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xmlns="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xmlns="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xmlns="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stbp.wordpress.com/%d1%88%d1%82%d0%b0-%d1%98%d0%b5-%d0%bc%d0%b5%d0%b4%d0%b8%d1%98%d1%81%d0%ba%d0%b0-%d0%bf%d0%b8%d1%81%d0%bc%d0%b5%d0%bd%d0%be%d1%81%d1%82/%d1%82%d0%b5%d0%bb%d0%b5%d0%b2%d0%b8%d0%b7%d0%b8%d1%98%d0%b0/" TargetMode="External"/><Relationship Id="rId7" Type="http://schemas.openxmlformats.org/officeDocument/2006/relationships/hyperlink" Target="https://sr.wikipedia.org/wiki/%D0%9C%D0%B5%D0%B4%D0%B8%D1%98%D1%81%D0%BA%D0%B0_%D0%BC%D0%B0%D0%BD%D0%B8%D0%BF%D1%83%D0%BB%D0%B0%D1%86%D0%B8%D1%98%D0%B0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kouraresidence.com/20-ejemplos-de-medios-de-comunicacion-1216" TargetMode="External"/><Relationship Id="rId5" Type="http://schemas.openxmlformats.org/officeDocument/2006/relationships/hyperlink" Target="https://www.slideshare.net/jasminak7/masovna-komunikacija?next_slideshow=1" TargetMode="External"/><Relationship Id="rId4" Type="http://schemas.openxmlformats.org/officeDocument/2006/relationships/hyperlink" Target="https://sr.wikipedia.org/sr/%D0%A2%D0%B5%D0%BB%D0%B5%D0%B2%D0%B8%D0%B7%D0%B8%D1%98%D0%B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91" y="853978"/>
            <a:ext cx="9155634" cy="51500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Телевизија као медиј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Cyrl-RS" dirty="0" smtClean="0"/>
              <a:t>Ана Савић</a:t>
            </a:r>
            <a:endParaRPr lang="sr-Latn-RS" dirty="0" smtClean="0"/>
          </a:p>
          <a:p>
            <a:r>
              <a:rPr lang="sr-Latn-RS" dirty="0" smtClean="0"/>
              <a:t>IV-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sr-Cyrl-RS" dirty="0"/>
              <a:t>м</a:t>
            </a:r>
            <a:r>
              <a:rPr lang="sr-Cyrl-RS" dirty="0" smtClean="0"/>
              <a:t>арт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sr-Cyrl-RS" dirty="0" smtClean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50006"/>
            <a:ext cx="9155429" cy="515798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Cyrl-RS" dirty="0"/>
              <a:t>Ана</a:t>
            </a:r>
            <a:r>
              <a:rPr lang="ru-RU" dirty="0"/>
              <a:t> Савић</a:t>
            </a:r>
            <a:endParaRPr lang="sr-Cyrl-R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sr-Cyrl-RS" dirty="0" smtClean="0"/>
              <a:t>Референце</a:t>
            </a:r>
            <a:r>
              <a:rPr lang="en-US" dirty="0" smtClean="0"/>
              <a:t> </a:t>
            </a:r>
            <a:r>
              <a:rPr lang="sr-Cyrl-RS" dirty="0" smtClean="0"/>
              <a:t>и литература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141316" y="5198446"/>
            <a:ext cx="11234995" cy="288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800" dirty="0">
                <a:hlinkClick r:id="rId3"/>
              </a:rPr>
              <a:t>https://internestbp.wordpress.com/%d1%88%d1%82%d0%b0-%d1%98%d0%b5-%d0%bc%d0%b5%d0%b4%d0%b8%d1%98%d1%81%d0%ba%d0%b0-%d0%bf%d0%b8%d1%81%d0%bc%d0%b5%d0%bd%d0%be%d1%81%d1%82/%d1%82%d0%b5%d0%bb%d0%b5%d0%b2%d0%b8%d0%b7%d0%b8%d1%98%d0%b0</a:t>
            </a:r>
            <a:r>
              <a:rPr lang="en-US" sz="800" dirty="0" smtClean="0">
                <a:hlinkClick r:id="rId3"/>
              </a:rPr>
              <a:t>/</a:t>
            </a:r>
            <a:endParaRPr lang="en-US" sz="800" dirty="0" smtClean="0"/>
          </a:p>
          <a:p>
            <a:pPr>
              <a:spcBef>
                <a:spcPts val="600"/>
              </a:spcBef>
            </a:pPr>
            <a:r>
              <a:rPr lang="en-US" sz="800" dirty="0">
                <a:hlinkClick r:id="rId4"/>
              </a:rPr>
              <a:t>https://sr.wikipedia.org/sr/%</a:t>
            </a:r>
            <a:r>
              <a:rPr lang="en-US" sz="800" dirty="0" smtClean="0">
                <a:hlinkClick r:id="rId4"/>
              </a:rPr>
              <a:t>D0%A2%D0%B5%D0%BB%D0%B5%D0%B2%D0%B8%D0%B7%D0%B8%D1%98%D0%B0</a:t>
            </a:r>
            <a:endParaRPr lang="en-US" sz="800" dirty="0" smtClean="0"/>
          </a:p>
          <a:p>
            <a:pPr>
              <a:spcBef>
                <a:spcPts val="600"/>
              </a:spcBef>
            </a:pPr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www.slideshare.net/jasminak7/masovna-komunikacija?next_slideshow=1</a:t>
            </a:r>
            <a:endParaRPr lang="en-US" sz="800" dirty="0" smtClean="0"/>
          </a:p>
          <a:p>
            <a:pPr>
              <a:spcBef>
                <a:spcPts val="600"/>
              </a:spcBef>
            </a:pPr>
            <a:r>
              <a:rPr lang="en-US" sz="800" dirty="0">
                <a:hlinkClick r:id="rId6"/>
              </a:rPr>
              <a:t>https://</a:t>
            </a:r>
            <a:r>
              <a:rPr lang="en-US" sz="800" dirty="0" smtClean="0">
                <a:hlinkClick r:id="rId6"/>
              </a:rPr>
              <a:t>kouraresidence.com/20-ejemplos-de-medios-de-comunicacion-1216</a:t>
            </a:r>
            <a:endParaRPr lang="en-US" sz="800" dirty="0" smtClean="0"/>
          </a:p>
          <a:p>
            <a:pPr>
              <a:spcBef>
                <a:spcPts val="600"/>
              </a:spcBef>
            </a:pPr>
            <a:r>
              <a:rPr lang="en-US" sz="800" dirty="0">
                <a:hlinkClick r:id="rId7"/>
              </a:rPr>
              <a:t>https://sr.wikipedia.org/wiki/%D0%9C%D0%B5%D0%B4%D0%B8%D1%98%D1%81%D0%BA%D0%B0_%</a:t>
            </a:r>
            <a:r>
              <a:rPr lang="en-US" sz="800" dirty="0" smtClean="0">
                <a:hlinkClick r:id="rId7"/>
              </a:rPr>
              <a:t>D0%BC%D0%B0%D0%BD%D0%B8%D0%BF%D1%83%D0%BB%D0%B0%D1%86%D0%B8%D1%98%D0%B0</a:t>
            </a:r>
            <a:endParaRPr lang="en-US" sz="800" dirty="0"/>
          </a:p>
          <a:p>
            <a:pPr>
              <a:spcBef>
                <a:spcPts val="600"/>
              </a:spcBef>
            </a:pPr>
            <a:r>
              <a:rPr lang="en-US" sz="800" dirty="0" smtClean="0"/>
              <a:t>https</a:t>
            </a:r>
            <a:r>
              <a:rPr lang="en-US" sz="800" dirty="0"/>
              <a:t>://scindeks-clanci.ceon.rs/data/pdf/0023-5164/2012/0023-51641236045R.pdf</a:t>
            </a:r>
            <a:endParaRPr lang="en-US" sz="800" dirty="0" smtClean="0"/>
          </a:p>
          <a:p>
            <a:pPr>
              <a:spcBef>
                <a:spcPts val="600"/>
              </a:spcBef>
            </a:pPr>
            <a:endParaRPr lang="en-US" sz="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426" y="973512"/>
            <a:ext cx="4958886" cy="2281355"/>
          </a:xfrm>
        </p:spPr>
        <p:txBody>
          <a:bodyPr/>
          <a:lstStyle/>
          <a:p>
            <a:r>
              <a:rPr lang="sr-Cyrl-RS" dirty="0" smtClean="0"/>
              <a:t>Хвала на пажњи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0643"/>
            <a:ext cx="6108872" cy="474131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1206" y="2083573"/>
            <a:ext cx="4421856" cy="749047"/>
          </a:xfrm>
        </p:spPr>
        <p:txBody>
          <a:bodyPr>
            <a:noAutofit/>
          </a:bodyPr>
          <a:lstStyle/>
          <a:p>
            <a:r>
              <a:rPr lang="ru-RU" sz="1600" dirty="0"/>
              <a:t>Телевизија је електронски систем, помоћу кога оптичку слику и звук </a:t>
            </a:r>
            <a:r>
              <a:rPr lang="ru-RU" sz="1600" dirty="0" smtClean="0"/>
              <a:t>претварамо у</a:t>
            </a:r>
            <a:r>
              <a:rPr lang="ru-RU" sz="1600" dirty="0"/>
              <a:t> електронске сигнале, који се преносе до пријемника, где се претварају у оптичку слику и звук.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4333" y="3301302"/>
            <a:ext cx="4421857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Телевизија </a:t>
            </a:r>
            <a:r>
              <a:rPr lang="ru-RU" dirty="0"/>
              <a:t>је постала комерцијално доступна у грубој експерименталној форми током </a:t>
            </a:r>
            <a:r>
              <a:rPr lang="ru-RU" dirty="0" smtClean="0"/>
              <a:t>касних 1920-тих. Током </a:t>
            </a:r>
            <a:r>
              <a:rPr lang="ru-RU" dirty="0"/>
              <a:t>1950-ких, телевизија је постала примарни медијум за обликовање </a:t>
            </a:r>
            <a:r>
              <a:rPr lang="ru-RU" dirty="0" smtClean="0"/>
              <a:t>јавног мњења(јавно </a:t>
            </a:r>
            <a:r>
              <a:rPr lang="ru-RU" dirty="0"/>
              <a:t>мишљење у одређеној теми/особи). Године 2013, 79% домаћинстава широм света </a:t>
            </a:r>
            <a:r>
              <a:rPr lang="ru-RU" dirty="0" smtClean="0"/>
              <a:t>је поседовало </a:t>
            </a:r>
            <a:r>
              <a:rPr lang="ru-RU" dirty="0"/>
              <a:t>телевизијски апарат. Телевизија је најзначајнији медиј данас, а нова, </a:t>
            </a:r>
            <a:r>
              <a:rPr lang="ru-RU" dirty="0" smtClean="0"/>
              <a:t>интернет телевизија</a:t>
            </a:r>
            <a:r>
              <a:rPr lang="ru-RU" dirty="0"/>
              <a:t> је довела до доступности телевизијских програма на Интернету путем сервиса као </a:t>
            </a:r>
            <a:r>
              <a:rPr lang="ru-RU" dirty="0" smtClean="0"/>
              <a:t>што су </a:t>
            </a:r>
            <a:r>
              <a:rPr lang="ru-RU" dirty="0"/>
              <a:t>на пример Netflix, BBC iPlayer, и Hulu. На телевизији најгледанији програми су спортски </a:t>
            </a:r>
            <a:r>
              <a:rPr lang="ru-RU" dirty="0" smtClean="0"/>
              <a:t>канали, вести</a:t>
            </a:r>
            <a:r>
              <a:rPr lang="ru-RU" dirty="0"/>
              <a:t>, политицке емисије, цртани филмови, истраживачко научне емисије, ријалити програми итд.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33705"/>
            <a:ext cx="4421856" cy="749047"/>
          </a:xfrm>
        </p:spPr>
        <p:txBody>
          <a:bodyPr/>
          <a:lstStyle/>
          <a:p>
            <a:r>
              <a:rPr lang="ru-RU" dirty="0"/>
              <a:t>Телевизија је вештачка творевина у целости.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Она представља затворен и заокружен културни образац који има своју традицију, развојне фазе, стилске особености и масовну употребу. Сви телевизијски садржаји су унапред осмишљени, планирани, организовани и конструисани. Према томе, нема ничег суштински реалног нити „природног“ у телевизији и ономе што она приказује, она је уметна творевина, производ културе, који има своју технологију, конвенције, форме, стилски развој и утврђене жанрове.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887"/>
            <a:ext cx="6380903" cy="358925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205" y="1135714"/>
            <a:ext cx="5828417" cy="782638"/>
          </a:xfrm>
        </p:spPr>
        <p:txBody>
          <a:bodyPr>
            <a:noAutofit/>
          </a:bodyPr>
          <a:lstStyle/>
          <a:p>
            <a:r>
              <a:rPr lang="sr-Cyrl-RS" sz="3200" dirty="0">
                <a:latin typeface="+mn-lt"/>
              </a:rPr>
              <a:t>Структура </a:t>
            </a:r>
            <a:r>
              <a:rPr lang="en-US" sz="3200" dirty="0" smtClean="0">
                <a:latin typeface="+mn-lt"/>
              </a:rPr>
              <a:t/>
            </a:r>
            <a:br>
              <a:rPr lang="en-US" sz="3200" dirty="0" smtClean="0">
                <a:latin typeface="+mn-lt"/>
              </a:rPr>
            </a:br>
            <a:r>
              <a:rPr lang="sr-Cyrl-RS" sz="3200" dirty="0" smtClean="0">
                <a:latin typeface="+mn-lt"/>
              </a:rPr>
              <a:t>телевизијских </a:t>
            </a:r>
            <a:r>
              <a:rPr lang="sr-Cyrl-RS" sz="3200" dirty="0">
                <a:latin typeface="+mn-lt"/>
              </a:rPr>
              <a:t>програма</a:t>
            </a:r>
            <a:endParaRPr lang="ru-RU" sz="32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05896" y="2142922"/>
            <a:ext cx="4421857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Телевизијски програми су структуирани на начин који је дизајниран да привуче и задржи пажњу публике. Већина програма прати основни формат, који се састоји од увода, средњег дела и закључка. Увод је обично кратак резиме о чему се ради у програму, а затим следи средњи део, који садржи највећи део садржаја. Закључак је завршни сегмент, који све повезује и често укључује позив на акцију.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Програми се могу категорисати у неколико жанрова, као што су вести, спорт, забава и ријалити програми. Сваки жанр има своју јединствену структуру и формат. На пример, информативни програми су обично структурисани око актуелних догађаја и најновијих вести, док се забавне емисије фокусирају на трачеве о славним личностима и теме о животном стилу.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9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1" y="1546286"/>
            <a:ext cx="8369968" cy="78263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+mn-lt"/>
              </a:rPr>
              <a:t>Концепти и циљеви телевизијских програма</a:t>
            </a:r>
            <a:br>
              <a:rPr lang="ru-RU" sz="2800" dirty="0">
                <a:latin typeface="+mn-lt"/>
              </a:rPr>
            </a:br>
            <a:endParaRPr lang="ru-RU" sz="2800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lnSpcReduction="10000"/>
          </a:bodyPr>
          <a:lstStyle/>
          <a:p>
            <a:r>
              <a:rPr lang="ru-RU" dirty="0"/>
              <a:t>Концепти и циљеви телевизијских програма варирају у зависности од жанра и циљане публике.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sr-Cyrl-RS" dirty="0" smtClean="0"/>
              <a:t>Информације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ru-RU" dirty="0"/>
              <a:t>Програми </a:t>
            </a:r>
            <a:r>
              <a:rPr lang="sr-Cyrl-RS" dirty="0" smtClean="0"/>
              <a:t>о </a:t>
            </a:r>
            <a:r>
              <a:rPr lang="ru-RU" dirty="0" smtClean="0"/>
              <a:t>вестима </a:t>
            </a:r>
            <a:r>
              <a:rPr lang="ru-RU" dirty="0"/>
              <a:t>су дизајнирани да информишу публику о актуелним догађајима и пруже детаљну анализу проблема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sr-Cyrl-RS" dirty="0" smtClean="0"/>
              <a:t>Документарни програми користе разна документа, видео записе, тумачења и доживљаје људи да боље приближи тему публици.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sr-Cyrl-RS" dirty="0" smtClean="0"/>
              <a:t>Забава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Забавне емисије имају за циљ да забаве и ангажују публику занимљивим и занимљивим </a:t>
            </a:r>
            <a:r>
              <a:rPr lang="ru-RU" dirty="0" smtClean="0"/>
              <a:t>садржајем (филмови, серије, квизови, концерти...).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Ријалити </a:t>
            </a:r>
            <a:r>
              <a:rPr lang="ru-RU" dirty="0"/>
              <a:t>програми се често фокусирају на драму и сукобе, стварајући напетост и неизвесност како би публика била ангажована.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" y="130966"/>
            <a:ext cx="11737909" cy="66025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Пропаганда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2050825"/>
            <a:ext cx="4421856" cy="908506"/>
          </a:xfrm>
        </p:spPr>
        <p:txBody>
          <a:bodyPr>
            <a:noAutofit/>
          </a:bodyPr>
          <a:lstStyle/>
          <a:p>
            <a:r>
              <a:rPr lang="ru-RU" sz="1400" dirty="0"/>
              <a:t>Пропагандирање (рекламирање) је облик комуникације који има за циљ да утиче на </a:t>
            </a:r>
            <a:r>
              <a:rPr lang="ru-RU" sz="1400" dirty="0" smtClean="0"/>
              <a:t>однос заједнице </a:t>
            </a:r>
            <a:r>
              <a:rPr lang="ru-RU" sz="1400" dirty="0"/>
              <a:t>према неком узрочнику или положају презентујући само једну страну аргумента</a:t>
            </a:r>
            <a:r>
              <a:rPr lang="ru-RU" sz="1400" dirty="0" smtClean="0"/>
              <a:t>. Телевизија, као највећи медиј, најподложнији је пропагандом и осталим начинима медијске манипулације.</a:t>
            </a:r>
            <a:endParaRPr lang="ru-RU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Циљна публика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Телевизијски програми се креирају имајући на уму специфичну публику.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3043638"/>
          </a:xfrm>
        </p:spPr>
        <p:txBody>
          <a:bodyPr>
            <a:noAutofit/>
          </a:bodyPr>
          <a:lstStyle/>
          <a:p>
            <a:r>
              <a:rPr lang="ru-RU" dirty="0" smtClean="0"/>
              <a:t>Циљана </a:t>
            </a:r>
            <a:r>
              <a:rPr lang="ru-RU" dirty="0"/>
              <a:t>публика може бити заснована на демографским категоријама као што су старост, пол, ниво прихода и географска </a:t>
            </a:r>
            <a:r>
              <a:rPr lang="ru-RU" dirty="0" smtClean="0"/>
              <a:t>локација. Публика </a:t>
            </a:r>
            <a:r>
              <a:rPr lang="ru-RU" dirty="0"/>
              <a:t>се бира на основу циљева и концепата програма и демографског састава публике која ће највероватније позитивно реаговати на програм. </a:t>
            </a:r>
            <a:endParaRPr lang="ru-RU" dirty="0" smtClean="0"/>
          </a:p>
          <a:p>
            <a:r>
              <a:rPr lang="ru-RU" dirty="0" smtClean="0"/>
              <a:t>Ово </a:t>
            </a:r>
            <a:r>
              <a:rPr lang="ru-RU" dirty="0"/>
              <a:t>циљање омогућава телевизијским мрежама да прилагоде своје програме интересима и потребама своје публике, што може повећати гледаност и приход од оглашавања.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869793"/>
            <a:ext cx="6672262" cy="471645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3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35310"/>
            <a:ext cx="6108872" cy="458165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94" y="1046140"/>
            <a:ext cx="10374496" cy="782638"/>
          </a:xfrm>
        </p:spPr>
        <p:txBody>
          <a:bodyPr>
            <a:normAutofit fontScale="90000"/>
          </a:bodyPr>
          <a:lstStyle/>
          <a:p>
            <a:r>
              <a:rPr lang="ru-RU" dirty="0"/>
              <a:t>Социопсихолошки, социоекономски и социополитички аспекти телевизије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0958" y="2337025"/>
            <a:ext cx="4421857" cy="2588637"/>
          </a:xfrm>
        </p:spPr>
        <p:txBody>
          <a:bodyPr>
            <a:noAutofit/>
          </a:bodyPr>
          <a:lstStyle/>
          <a:p>
            <a:r>
              <a:rPr lang="ru-RU" dirty="0"/>
              <a:t>Социо-психолошки аспекти телевизије односе се на психолошке и социјалне ефекте које телевизија има на своје гледаоце. Истраживања су показала да телевизија може да утиче на ставове, уверења и понашања и може да </a:t>
            </a:r>
            <a:r>
              <a:rPr lang="ru-RU" dirty="0" smtClean="0"/>
              <a:t>обликује </a:t>
            </a:r>
            <a:r>
              <a:rPr lang="ru-RU" dirty="0"/>
              <a:t>начин на који људи гледају на свет</a:t>
            </a:r>
            <a:r>
              <a:rPr lang="ru-RU" dirty="0" smtClean="0"/>
              <a:t>.</a:t>
            </a:r>
          </a:p>
          <a:p>
            <a:r>
              <a:rPr lang="ru-RU" dirty="0"/>
              <a:t>С</a:t>
            </a:r>
            <a:r>
              <a:rPr lang="ru-RU" dirty="0" smtClean="0"/>
              <a:t>оциоекономски </a:t>
            </a:r>
            <a:r>
              <a:rPr lang="ru-RU" dirty="0"/>
              <a:t>аспекти телевизије односе се на економски и финансијски утицај телевизије на друштво. Телевизија остварује значајан приход кроз оглашавање, а такође може да отвори радна места и допринесе економском расту. </a:t>
            </a:r>
            <a:endParaRPr lang="ru-RU" dirty="0" smtClean="0"/>
          </a:p>
          <a:p>
            <a:r>
              <a:rPr lang="ru-RU" dirty="0" smtClean="0"/>
              <a:t>Социополитички </a:t>
            </a:r>
            <a:r>
              <a:rPr lang="ru-RU" dirty="0"/>
              <a:t>аспекти телевизије односе се на политички и културни утицај телевизије на друштво. Телевизија може обликовати јавно мњење и утицати на политички дискурс, што може имати и позитивне и негативне ефекте. Такође може промовисати културну разноликост и разумевање, или ојачати стереотипе и предрасуде.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2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9000" contras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" y="6401"/>
            <a:ext cx="12161519" cy="684519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sr-Cyrl-RS" dirty="0" smtClean="0"/>
              <a:t>Закључак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74032" y="1880794"/>
            <a:ext cx="10518598" cy="2749395"/>
          </a:xfrm>
        </p:spPr>
        <p:txBody>
          <a:bodyPr>
            <a:normAutofit/>
          </a:bodyPr>
          <a:lstStyle/>
          <a:p>
            <a:r>
              <a:rPr lang="ru-RU" dirty="0"/>
              <a:t>У закључку, телевизија је сложен медиј који има значајан утицај на друштво. Његов програм је структуиран на начин који је осмишљен да ангажује и забави своју публику, а њени концепти и циљеви варирају у зависности од жанра и намењене публике. Разумевање социопсихолошких, социоекономских и социополитичких аспеката телевизије је од суштинског значаја за анализу њеног утицаја на друштво и обликовање његове будућности.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694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 Theme</vt:lpstr>
      <vt:lpstr>Телевизија као медиј</vt:lpstr>
      <vt:lpstr>Увод</vt:lpstr>
      <vt:lpstr>Увод</vt:lpstr>
      <vt:lpstr>Структура  телевизијских програма</vt:lpstr>
      <vt:lpstr>Концепти и циљеви телевизијских програма </vt:lpstr>
      <vt:lpstr>Пропаганда</vt:lpstr>
      <vt:lpstr>Циљна публика</vt:lpstr>
      <vt:lpstr>Социопсихолошки, социоекономски и социополитички аспекти телевизије</vt:lpstr>
      <vt:lpstr>Закључак</vt:lpstr>
      <vt:lpstr>Хвала на пажњи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2023-03-26T15:10:20Z</dcterms:created>
  <dcterms:modified xsi:type="dcterms:W3CDTF">2023-03-26T19:30:32Z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