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61" d="100"/>
          <a:sy n="61" d="100"/>
        </p:scale>
        <p:origin x="36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11/7/2022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241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352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368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549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490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465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5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25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sr-Cyrl-RS" sz="1600" b="1" spc="-1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АНА</a:t>
            </a:r>
            <a:r>
              <a:rPr lang="sr-Cyrl-R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САВИЋ</a:t>
            </a:r>
            <a: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/>
            </a:r>
            <a:b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 smtClean="0">
                <a:solidFill>
                  <a:schemeClr val="tx1"/>
                </a:solidFill>
                <a:latin typeface="Corbel" panose="020B0503020204020204" pitchFamily="34" charset="0"/>
              </a:rPr>
              <a:t>IV-4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/>
            </a:r>
            <a:br>
              <a:rPr lang="sr-Cyrl-RS" dirty="0"/>
            </a:br>
            <a:r>
              <a:rPr lang="sr-Cyrl-RS" dirty="0" smtClean="0"/>
              <a:t>Задатак 1</a:t>
            </a:r>
            <a:br>
              <a:rPr lang="sr-Cyrl-RS" dirty="0" smtClean="0"/>
            </a:br>
            <a:endParaRPr lang="en-US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xmlns="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Методологија научног истраживања.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ХВАЛА НА ПАЖЊИ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8560" y="6401240"/>
            <a:ext cx="3329850" cy="382887"/>
          </a:xfrm>
        </p:spPr>
        <p:txBody>
          <a:bodyPr/>
          <a:lstStyle/>
          <a:p>
            <a:pPr algn="ctr"/>
            <a:r>
              <a:rPr lang="sr-Cyrl-RS" dirty="0" smtClean="0"/>
              <a:t>Ана Савић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1.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00373" y="978560"/>
            <a:ext cx="4498999" cy="727550"/>
          </a:xfrm>
        </p:spPr>
        <p:txBody>
          <a:bodyPr/>
          <a:lstStyle/>
          <a:p>
            <a:r>
              <a:rPr lang="sr-Cyrl-RS" dirty="0" smtClean="0"/>
              <a:t>Замислите да сте вођа неког истраживачког пројекта. Опишите ваш однос са сарадницима.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977335"/>
            <a:ext cx="9440956" cy="2445500"/>
          </a:xfrm>
        </p:spPr>
        <p:txBody>
          <a:bodyPr/>
          <a:lstStyle/>
          <a:p>
            <a:pPr marL="0" indent="0">
              <a:buNone/>
            </a:pPr>
            <a:r>
              <a:rPr lang="sr-Cyrl-RS" sz="2800" dirty="0" smtClean="0"/>
              <a:t>Као лидер имала бих дужност руководства и вођења обученог тима од ког се очекује потпуно залагање и предан рад. Послован однос међу сарадницима допринео би ефикасности рада и довео до жељеног циља.</a:t>
            </a:r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sr-Cyrl-RS" dirty="0" smtClean="0"/>
              <a:t>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00373" y="978560"/>
            <a:ext cx="4498999" cy="727550"/>
          </a:xfrm>
        </p:spPr>
        <p:txBody>
          <a:bodyPr/>
          <a:lstStyle/>
          <a:p>
            <a:r>
              <a:rPr lang="sr-Cyrl-RS" dirty="0"/>
              <a:t>За које вредности се залажу научници и научна заједница?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977335"/>
            <a:ext cx="9440956" cy="2168077"/>
          </a:xfrm>
        </p:spPr>
        <p:txBody>
          <a:bodyPr/>
          <a:lstStyle/>
          <a:p>
            <a:pPr marL="0" indent="0">
              <a:buNone/>
            </a:pPr>
            <a:r>
              <a:rPr lang="sr-Cyrl-RS" sz="2800" dirty="0" smtClean="0"/>
              <a:t>Научници као део научне заједнице би требало да се залажу за вредности које су срж науке. То су упорност, етичност, моралност, објективност. Трагање за истином, чуђење и радозналост представљају трајње особине научне делатности и нешто без чега наука не може.</a:t>
            </a:r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58416" y="4237570"/>
            <a:ext cx="9440956" cy="195226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252000" rIns="25200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2800" dirty="0" smtClean="0">
                <a:solidFill>
                  <a:schemeClr val="bg1"/>
                </a:solidFill>
              </a:rPr>
              <a:t>„Све док се иста брига и обзир не буду предавали резултатима и негативним консеквенцима неког научног експеримента, људски род неће бити зрео за живот у техничкој цивилизацији“ – </a:t>
            </a:r>
            <a:r>
              <a:rPr lang="en-US" sz="2800" dirty="0" smtClean="0">
                <a:solidFill>
                  <a:schemeClr val="bg1"/>
                </a:solidFill>
              </a:rPr>
              <a:t>C</a:t>
            </a:r>
            <a:r>
              <a:rPr lang="sr-Cyrl-RS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>
                <a:solidFill>
                  <a:schemeClr val="bg1"/>
                </a:solidFill>
              </a:rPr>
              <a:t>F</a:t>
            </a:r>
            <a:r>
              <a:rPr lang="sr-Cyrl-RS" sz="2800" dirty="0" smtClean="0">
                <a:solidFill>
                  <a:schemeClr val="bg1"/>
                </a:solidFill>
              </a:rPr>
              <a:t>. </a:t>
            </a:r>
            <a:r>
              <a:rPr lang="en-US" sz="2800" dirty="0" smtClean="0">
                <a:solidFill>
                  <a:schemeClr val="bg1"/>
                </a:solidFill>
              </a:rPr>
              <a:t>von</a:t>
            </a:r>
            <a:r>
              <a:rPr lang="sr-Cyrl-R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Weizsäcker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5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3.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00373" y="978560"/>
            <a:ext cx="4498999" cy="727550"/>
          </a:xfrm>
        </p:spPr>
        <p:txBody>
          <a:bodyPr/>
          <a:lstStyle/>
          <a:p>
            <a:r>
              <a:rPr lang="sr-Cyrl-RS" dirty="0" smtClean="0"/>
              <a:t>На шта се односи и шта обухвата ткз. „добра научна пракса“?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977336"/>
            <a:ext cx="9440956" cy="2705024"/>
          </a:xfrm>
        </p:spPr>
        <p:txBody>
          <a:bodyPr/>
          <a:lstStyle/>
          <a:p>
            <a:pPr marL="0" indent="0">
              <a:buNone/>
            </a:pPr>
            <a:r>
              <a:rPr lang="sr-Cyrl-RS" sz="2800" dirty="0" smtClean="0"/>
              <a:t>Добра научна пракса је етички кодекс научно истраживачког рада.</a:t>
            </a:r>
            <a:r>
              <a:rPr lang="en-US" sz="2800" dirty="0" smtClean="0"/>
              <a:t> </a:t>
            </a:r>
            <a:r>
              <a:rPr lang="sr-Cyrl-RS" sz="2800" dirty="0" smtClean="0"/>
              <a:t>Будући да је знање својина читавог човечанства, публиковање резултата истрживања представља интегрални део научног метода сазнања, сви предходни поступци у истраживачком раду такође морају бити засновани на етичким принципима.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4.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00373" y="978560"/>
            <a:ext cx="4498999" cy="727550"/>
          </a:xfrm>
        </p:spPr>
        <p:txBody>
          <a:bodyPr/>
          <a:lstStyle/>
          <a:p>
            <a:r>
              <a:rPr lang="sr-Cyrl-RS" dirty="0" smtClean="0"/>
              <a:t>Наведи који су облици кршења „добре научне праксе“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535900"/>
            <a:ext cx="9440956" cy="4801838"/>
          </a:xfrm>
        </p:spPr>
        <p:txBody>
          <a:bodyPr/>
          <a:lstStyle/>
          <a:p>
            <a:r>
              <a:rPr lang="ru-RU" dirty="0"/>
              <a:t>Неистинито приказивање података и извора, било прећуткивањем релевантних извора, доказа и текстова, избегавањем објављивања нежељених резултата, или манипулацијом подацима, изворима, приказима, </a:t>
            </a:r>
            <a:r>
              <a:rPr lang="ru-RU" dirty="0" smtClean="0"/>
              <a:t>прииозима или </a:t>
            </a:r>
            <a:r>
              <a:rPr lang="ru-RU" dirty="0"/>
              <a:t>сликама и сл.</a:t>
            </a:r>
          </a:p>
          <a:p>
            <a:r>
              <a:rPr lang="ru-RU" dirty="0" smtClean="0"/>
              <a:t>Давање </a:t>
            </a:r>
            <a:r>
              <a:rPr lang="ru-RU" dirty="0"/>
              <a:t>погрешних и нетачних података о себи или другима при конкурисању за радно место или при </a:t>
            </a:r>
            <a:r>
              <a:rPr lang="ru-RU" dirty="0" smtClean="0"/>
              <a:t>процедури за </a:t>
            </a:r>
            <a:r>
              <a:rPr lang="ru-RU" dirty="0"/>
              <a:t>унапређење, при конкурисању за пројекте и у контактима са јавношћу, било да је особа кандидат или </a:t>
            </a:r>
            <a:r>
              <a:rPr lang="ru-RU" dirty="0" smtClean="0"/>
              <a:t>члан комисије </a:t>
            </a:r>
            <a:r>
              <a:rPr lang="ru-RU" dirty="0"/>
              <a:t>која врши избор.</a:t>
            </a:r>
          </a:p>
          <a:p>
            <a:r>
              <a:rPr lang="ru-RU" dirty="0" smtClean="0"/>
              <a:t>Неовлашћено </a:t>
            </a:r>
            <a:r>
              <a:rPr lang="ru-RU" dirty="0"/>
              <a:t>коришћење дела неког аутора чије </a:t>
            </a:r>
            <a:r>
              <a:rPr lang="ru-RU" dirty="0" smtClean="0"/>
              <a:t>је ауторско </a:t>
            </a:r>
            <a:r>
              <a:rPr lang="ru-RU" dirty="0"/>
              <a:t>право заштићено (плагијат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Злоупотреба </a:t>
            </a:r>
            <a:r>
              <a:rPr lang="ru-RU" dirty="0"/>
              <a:t>идеја и хипотеза других аутора (пиратство</a:t>
            </a:r>
            <a:r>
              <a:rPr lang="ru-RU" dirty="0" smtClean="0"/>
              <a:t>), посебно </a:t>
            </a:r>
            <a:r>
              <a:rPr lang="ru-RU" dirty="0"/>
              <a:t>од стране рецензената значајних </a:t>
            </a:r>
            <a:r>
              <a:rPr lang="ru-RU" dirty="0" smtClean="0"/>
              <a:t>научних сазнања</a:t>
            </a:r>
            <a:r>
              <a:rPr lang="ru-RU" dirty="0"/>
              <a:t>.</a:t>
            </a:r>
          </a:p>
          <a:p>
            <a:r>
              <a:rPr lang="ru-RU" dirty="0" smtClean="0"/>
              <a:t>Вишеструко </a:t>
            </a:r>
            <a:r>
              <a:rPr lang="ru-RU" dirty="0"/>
              <a:t>публиковање истих </a:t>
            </a:r>
            <a:r>
              <a:rPr lang="ru-RU" dirty="0" smtClean="0"/>
              <a:t>резултата, незаслужено ауторство.</a:t>
            </a:r>
          </a:p>
          <a:p>
            <a:r>
              <a:rPr lang="ru-RU" dirty="0" smtClean="0"/>
              <a:t>Пријављивање </a:t>
            </a:r>
            <a:r>
              <a:rPr lang="ru-RU" dirty="0"/>
              <a:t>под својим именом садржаја који је </a:t>
            </a:r>
            <a:r>
              <a:rPr lang="ru-RU" dirty="0" smtClean="0"/>
              <a:t>у домену </a:t>
            </a:r>
            <a:r>
              <a:rPr lang="ru-RU" dirty="0"/>
              <a:t>интелектуалне својине, а резултат је рада истраживачке групе, других аутора и институција.</a:t>
            </a:r>
          </a:p>
          <a:p>
            <a:r>
              <a:rPr lang="ru-RU" dirty="0" smtClean="0"/>
              <a:t>Неовлашћено </a:t>
            </a:r>
            <a:r>
              <a:rPr lang="ru-RU" dirty="0"/>
              <a:t>публиковање или омогућавање неовлашћеног приступа трећем лицу у фази када дело, проналазак, хипотеза, научни садржај или истраживачка </a:t>
            </a:r>
            <a:r>
              <a:rPr lang="ru-RU" dirty="0" smtClean="0"/>
              <a:t>полазна основа </a:t>
            </a:r>
            <a:r>
              <a:rPr lang="ru-RU" dirty="0"/>
              <a:t>још нису објављени.</a:t>
            </a:r>
            <a:endParaRPr lang="sr-Cyrl-RS" dirty="0" smtClean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5.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00373" y="978560"/>
            <a:ext cx="4498999" cy="727550"/>
          </a:xfrm>
        </p:spPr>
        <p:txBody>
          <a:bodyPr/>
          <a:lstStyle/>
          <a:p>
            <a:r>
              <a:rPr lang="sr-Cyrl-RS" dirty="0" smtClean="0"/>
              <a:t>Који су најчешћи узроци кршења етичких принципа у науци?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535900"/>
            <a:ext cx="9440956" cy="40042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Лични мотиви – може навести ауторе на прерано објављивање још непроверених резултата.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Синдром „објавити или пропасти“ – последица притиска на истраживаче ка објављивању што већег броја написа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Одбојност према негативним резултатима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Обезбеђивање потребних финансијских средстава за истраживање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6.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00373" y="978560"/>
            <a:ext cx="4498999" cy="727550"/>
          </a:xfrm>
        </p:spPr>
        <p:txBody>
          <a:bodyPr/>
          <a:lstStyle/>
          <a:p>
            <a:r>
              <a:rPr lang="sr-Cyrl-RS" dirty="0" smtClean="0"/>
              <a:t>Како спречити непоштење у научно-истраживачком раду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535900"/>
            <a:ext cx="9440956" cy="2788674"/>
          </a:xfrm>
        </p:spPr>
        <p:txBody>
          <a:bodyPr/>
          <a:lstStyle/>
          <a:p>
            <a:r>
              <a:rPr lang="sr-Cyrl-RS" sz="2800" dirty="0" smtClean="0"/>
              <a:t>Поштовање аутономности</a:t>
            </a:r>
          </a:p>
          <a:p>
            <a:r>
              <a:rPr lang="sr-Cyrl-RS" sz="2800" dirty="0" smtClean="0"/>
              <a:t>Нешкодљивост (Захтева од истраживача да не наноси зло другима)</a:t>
            </a:r>
          </a:p>
          <a:p>
            <a:r>
              <a:rPr lang="sr-Cyrl-RS" sz="2800" dirty="0" smtClean="0"/>
              <a:t>Доброчинство (Доприноси спречавању штете другима)</a:t>
            </a:r>
          </a:p>
          <a:p>
            <a:r>
              <a:rPr lang="sr-Cyrl-RS" sz="2800" dirty="0" smtClean="0"/>
              <a:t>Праведност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7.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822029" y="978560"/>
            <a:ext cx="6877344" cy="727550"/>
          </a:xfrm>
        </p:spPr>
        <p:txBody>
          <a:bodyPr/>
          <a:lstStyle/>
          <a:p>
            <a:r>
              <a:rPr lang="sr-Cyrl-RS" dirty="0" smtClean="0"/>
              <a:t>Како се санкционише непоштење у научно-истраживачком раду и које су санкције за непоштовање у етичком кодексу у науци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535900"/>
            <a:ext cx="9440956" cy="2659582"/>
          </a:xfrm>
        </p:spPr>
        <p:txBody>
          <a:bodyPr/>
          <a:lstStyle/>
          <a:p>
            <a:pPr marL="0" indent="0">
              <a:buNone/>
            </a:pPr>
            <a:r>
              <a:rPr lang="sr-Cyrl-RS" sz="2800" dirty="0" smtClean="0"/>
              <a:t>Будући да наука тежи откривању истине и само истине, преваре и обмане бивају откривене пре или касније и по правилу тежи преступи се откривају први. Оно што се наводи као закључак је чињеница да друштво мора реаговати на одлучнији начин, између осталог, законским регулисањем санкционисања оваквих прекршаја.</a:t>
            </a:r>
            <a:r>
              <a:rPr lang="sr-Cyrl-RS" sz="2800" dirty="0"/>
              <a:t> </a:t>
            </a:r>
            <a:endParaRPr lang="sr-Cyrl-RS" sz="2800" dirty="0" smtClean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659" y="275335"/>
            <a:ext cx="5184913" cy="432000"/>
          </a:xfrm>
        </p:spPr>
        <p:txBody>
          <a:bodyPr/>
          <a:lstStyle/>
          <a:p>
            <a:r>
              <a:rPr lang="sr-Cyrl-RS" dirty="0" smtClean="0"/>
              <a:t>8. питање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822029" y="978560"/>
            <a:ext cx="6877344" cy="727550"/>
          </a:xfrm>
        </p:spPr>
        <p:txBody>
          <a:bodyPr/>
          <a:lstStyle/>
          <a:p>
            <a:r>
              <a:rPr lang="sr-Cyrl-RS" dirty="0" smtClean="0"/>
              <a:t>Шта је карактеристично за етнографски метод и које су предности и мане тог поступка?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416" y="1535900"/>
            <a:ext cx="9440956" cy="4928254"/>
          </a:xfrm>
        </p:spPr>
        <p:txBody>
          <a:bodyPr/>
          <a:lstStyle/>
          <a:p>
            <a:pPr marL="0" indent="0">
              <a:buNone/>
            </a:pPr>
            <a:r>
              <a:rPr lang="sr-Cyrl-RS" sz="2600" dirty="0" smtClean="0"/>
              <a:t>Етнографски метод истраживања је квалитетан метод истраживања која је карактеристична по провођењу дужег временског периода са испитаницима што нам омогућава да разумемо и дубински посматрамо њихове навике, ставове, понашања и културне праксе.</a:t>
            </a:r>
          </a:p>
          <a:p>
            <a:pPr marL="0" indent="0">
              <a:buNone/>
            </a:pPr>
            <a:r>
              <a:rPr lang="sr-Cyrl-RS" sz="2600" dirty="0" smtClean="0"/>
              <a:t>Предности: Одбацити негативне предрасуде, обезбедити увид у аспекте друштвеног живота, богато и вредно разумевање културног значаја праксе.</a:t>
            </a:r>
          </a:p>
          <a:p>
            <a:pPr marL="0" indent="0">
              <a:buNone/>
            </a:pPr>
            <a:r>
              <a:rPr lang="sr-Cyrl-RS" sz="2600" dirty="0" smtClean="0"/>
              <a:t>Мане: Потешкоћа добијања приступа и стицања поверења у етичкој групи, тешко је посветити време потребно за ригорозну етнографију, потенцијална пристрасност потенцијална етичка и међуљудска питања и сукоби.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xmlns="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231076" y="618983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80476" y="6189830"/>
            <a:ext cx="2211524" cy="99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675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Office Theme</vt:lpstr>
      <vt:lpstr> Задатак 1 </vt:lpstr>
      <vt:lpstr>1. питање</vt:lpstr>
      <vt:lpstr>2. питање</vt:lpstr>
      <vt:lpstr>3. питање</vt:lpstr>
      <vt:lpstr>4. питање</vt:lpstr>
      <vt:lpstr>5. питање</vt:lpstr>
      <vt:lpstr>6. питање</vt:lpstr>
      <vt:lpstr>7. питање</vt:lpstr>
      <vt:lpstr>8. питање</vt:lpstr>
      <vt:lpstr>ХВАЛА НА ПАЖЊИ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2022-11-07T20:22:00Z</dcterms:created>
  <dcterms:modified xsi:type="dcterms:W3CDTF">2022-11-07T21:45:56Z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