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7A9"/>
    <a:srgbClr val="7B4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FEC4C-1E3F-47A4-8739-4B37DA079B27}" v="5" dt="2024-02-14T13:40:21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F64B-9454-9E9B-FBC1-3DBAB2D6D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D75E1-26BB-D97C-6940-08A2356EC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94AA7-75E8-D5D9-EB55-46DBCA40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797E-A291-4F79-B46F-400BE73528B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FC404-55DA-5190-4FC2-F35FDF0D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AF679-384E-6D2B-C659-C650A3AC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80D5-7316-4FBE-B376-6EC05FC7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1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CDDB-9CA5-A06D-D3FE-55726FAE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09F2C-703B-C601-B07A-086117BF5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350DF-BFF0-290A-375B-0CB6DAC6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797E-A291-4F79-B46F-400BE73528B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E4B2F-BCD8-0EEF-7826-B7E40ED1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344C2-3025-B817-EFCA-8B0790CF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80D5-7316-4FBE-B376-6EC05FC7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3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4EA98-DB8C-B260-F9A1-9B5A44DB9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8E086-DE50-3C64-B21A-DC16E92C1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1E254-1744-025E-3F1F-26580423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797E-A291-4F79-B46F-400BE73528B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37C51-1A68-0465-799B-36EED05E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888DD-32F3-DE04-634F-983ADA079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80D5-7316-4FBE-B376-6EC05FC7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1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E0F26-6145-3AB7-3DCB-A4F3B77D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E74C9-FED5-0C15-06DA-717279955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7B645-6894-1B0C-91D5-E1827DE2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797E-A291-4F79-B46F-400BE73528B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2D852-1136-B098-06F9-DA0F9FEF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86F09-82F9-39A4-C2D2-58BAD32E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80D5-7316-4FBE-B376-6EC05FC7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8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358E-B4FB-42C3-3A61-D623F25B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F7F20-8898-38FF-3737-1A57F2CAE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52EBB-B9BC-9932-D4DA-1352105A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797E-A291-4F79-B46F-400BE73528B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0FBDD-B8AC-9362-4AC4-5FE12F6B7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98C38-99FC-1721-23EE-9D8DBF06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80D5-7316-4FBE-B376-6EC05FC7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2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5434-353D-C18C-4A77-B9E8732B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15DC8-A8A7-7D2A-808D-8930ACD83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004BC-F689-F497-4897-E91BA1D47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EDBCD-73D3-F4AE-CC47-12ACDDF0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797E-A291-4F79-B46F-400BE73528B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129D4-440F-9982-672D-EEE55BB3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239E0-F045-B805-5AE5-3811992B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80D5-7316-4FBE-B376-6EC05FC7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6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23DA-CE1E-BBC6-FD06-68414374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B4EEA-E339-2414-FE54-AC3D4342B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73238-0EFC-9B0B-7860-B19CF0BF1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CA7D3-42E1-2D8E-CC8F-A142B3B10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8A751C-ACA9-FBD2-4452-83EFB8292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ED27B1-17E2-CA85-6668-9E237586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797E-A291-4F79-B46F-400BE73528B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3AE8BF-7222-C719-6AA4-1BF929488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8419F-9219-E8C3-F20D-58CEC019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80D5-7316-4FBE-B376-6EC05FC7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0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31B0-7059-F3BF-DAB9-52726062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0594A-ABCC-193E-7E88-7118A237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797E-A291-4F79-B46F-400BE73528B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21D0E-9AAC-564D-8D57-AE5D89C0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EE9C1-28D7-0843-4E96-CCBEA117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80D5-7316-4FBE-B376-6EC05FC7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5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20355A-EC10-E98E-9322-133D08DB2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797E-A291-4F79-B46F-400BE73528B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E7E66-3EC3-1646-8046-7957E7AE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BB409-A81B-EB3D-110A-43A2122D4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80D5-7316-4FBE-B376-6EC05FC7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2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910D-F8BA-2EDA-D63D-4133C2E8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8EF44-C150-580A-DF52-323AA16AD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1F96A-76D8-F9E1-FCA4-F474CC990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69800-8223-00A9-B599-D1B2DEDF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797E-A291-4F79-B46F-400BE73528B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4845E-3CCE-0DD1-9886-D4CED574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02E4A-8340-FA79-6CAA-52DB2C0B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80D5-7316-4FBE-B376-6EC05FC7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6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303D-6D99-8107-A12E-7A3D9CB3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3AB85D-9244-89CA-9147-B793A69DF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FA2F7-08B9-6402-92A0-CC794F962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39837-FA1F-D0EC-28C7-3D0DEB80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797E-A291-4F79-B46F-400BE73528B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73559-7D56-C81A-2EB1-8A9E36E7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CCCB3-F4FB-128E-E28E-63D97EC2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80D5-7316-4FBE-B376-6EC05FC7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2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8693AA-88B1-0AA5-A16F-04593E5B9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1C7EE-C440-EE5D-BAFB-36540FE3B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908A1-A355-F957-3776-0D3E5748B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6797E-A291-4F79-B46F-400BE73528B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F95C1-1F19-BE2E-4977-6F179EDFD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F4625-05DD-1F5A-9DDC-8328188EA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C80D5-7316-4FBE-B376-6EC05FC7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DFF49-E1E2-6D2A-A66E-13CE21D3ED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Servisno</a:t>
            </a:r>
            <a:r>
              <a:rPr lang="en-US" dirty="0"/>
              <a:t> </a:t>
            </a:r>
            <a:r>
              <a:rPr lang="en-US" dirty="0" err="1"/>
              <a:t>orijentisane</a:t>
            </a:r>
            <a:r>
              <a:rPr lang="en-US" dirty="0"/>
              <a:t> </a:t>
            </a:r>
            <a:r>
              <a:rPr lang="en-US" dirty="0" err="1"/>
              <a:t>arhitekture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48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9A97-B511-7668-15CB-319D4DDCF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22371" cy="777875"/>
          </a:xfrm>
        </p:spPr>
        <p:txBody>
          <a:bodyPr>
            <a:normAutofit/>
          </a:bodyPr>
          <a:lstStyle/>
          <a:p>
            <a:r>
              <a:rPr lang="en-US" sz="3200" dirty="0" err="1"/>
              <a:t>Pregled</a:t>
            </a:r>
            <a:r>
              <a:rPr lang="en-US" sz="3200" dirty="0"/>
              <a:t> </a:t>
            </a:r>
            <a:r>
              <a:rPr lang="en-US" sz="3200" dirty="0" err="1"/>
              <a:t>ve</a:t>
            </a:r>
            <a:r>
              <a:rPr lang="sr-Latn-RS" sz="3200" dirty="0" err="1"/>
              <a:t>žbi</a:t>
            </a:r>
            <a:r>
              <a:rPr lang="sr-Latn-RS" sz="3200" dirty="0"/>
              <a:t> po nedeljama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E3017-D002-7AE9-AAB8-0C534F317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86" y="1509969"/>
            <a:ext cx="6396084" cy="40862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AAE4E8E-B10F-F1A7-FD63-C7761D23C185}"/>
              </a:ext>
            </a:extLst>
          </p:cNvPr>
          <p:cNvSpPr/>
          <p:nvPr/>
        </p:nvSpPr>
        <p:spPr>
          <a:xfrm>
            <a:off x="361949" y="3140530"/>
            <a:ext cx="6700158" cy="4575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80AAF9-F0A0-A2F4-CC32-3DF5B0F80856}"/>
              </a:ext>
            </a:extLst>
          </p:cNvPr>
          <p:cNvCxnSpPr>
            <a:cxnSpLocks/>
          </p:cNvCxnSpPr>
          <p:nvPr/>
        </p:nvCxnSpPr>
        <p:spPr>
          <a:xfrm>
            <a:off x="7062107" y="3374570"/>
            <a:ext cx="530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620680-A244-6ECA-62BA-650491B49713}"/>
              </a:ext>
            </a:extLst>
          </p:cNvPr>
          <p:cNvSpPr txBox="1"/>
          <p:nvPr/>
        </p:nvSpPr>
        <p:spPr>
          <a:xfrm>
            <a:off x="7685316" y="3173577"/>
            <a:ext cx="3886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Konsultativni</a:t>
            </a:r>
            <a:r>
              <a:rPr lang="en-US" dirty="0"/>
              <a:t> termini.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4482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9A97-B511-7668-15CB-319D4DDCF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22371" cy="777875"/>
          </a:xfrm>
        </p:spPr>
        <p:txBody>
          <a:bodyPr>
            <a:normAutofit/>
          </a:bodyPr>
          <a:lstStyle/>
          <a:p>
            <a:r>
              <a:rPr lang="en-US" sz="3200" dirty="0" err="1"/>
              <a:t>Pregled</a:t>
            </a:r>
            <a:r>
              <a:rPr lang="en-US" sz="3200" dirty="0"/>
              <a:t> </a:t>
            </a:r>
            <a:r>
              <a:rPr lang="en-US" sz="3200" dirty="0" err="1"/>
              <a:t>ve</a:t>
            </a:r>
            <a:r>
              <a:rPr lang="sr-Latn-RS" sz="3200" dirty="0" err="1"/>
              <a:t>žbi</a:t>
            </a:r>
            <a:r>
              <a:rPr lang="sr-Latn-RS" sz="3200" dirty="0"/>
              <a:t> po nedeljama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E3017-D002-7AE9-AAB8-0C534F317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86" y="1509969"/>
            <a:ext cx="6396084" cy="40862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C94751-0163-CCCB-3699-FDFC1A11C13C}"/>
              </a:ext>
            </a:extLst>
          </p:cNvPr>
          <p:cNvSpPr/>
          <p:nvPr/>
        </p:nvSpPr>
        <p:spPr>
          <a:xfrm>
            <a:off x="361949" y="3472150"/>
            <a:ext cx="6700158" cy="2616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B45D72-E533-3C35-B611-A057ED22D321}"/>
              </a:ext>
            </a:extLst>
          </p:cNvPr>
          <p:cNvCxnSpPr>
            <a:cxnSpLocks/>
          </p:cNvCxnSpPr>
          <p:nvPr/>
        </p:nvCxnSpPr>
        <p:spPr>
          <a:xfrm>
            <a:off x="6991714" y="3608220"/>
            <a:ext cx="530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708C32-B79B-3E7B-9D3E-66002FD86BC7}"/>
              </a:ext>
            </a:extLst>
          </p:cNvPr>
          <p:cNvSpPr txBox="1"/>
          <p:nvPr/>
        </p:nvSpPr>
        <p:spPr>
          <a:xfrm>
            <a:off x="7663544" y="3002809"/>
            <a:ext cx="38861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Tre</a:t>
            </a:r>
            <a:r>
              <a:rPr lang="sr-Latn-RS" dirty="0" err="1"/>
              <a:t>ća</a:t>
            </a:r>
            <a:r>
              <a:rPr lang="sr-Latn-RS" dirty="0"/>
              <a:t> KT, gde se proverava </a:t>
            </a:r>
            <a:r>
              <a:rPr lang="sr-Latn-RS" dirty="0" err="1"/>
              <a:t>NoSQL</a:t>
            </a:r>
            <a:r>
              <a:rPr lang="sr-Latn-RS" dirty="0"/>
              <a:t> i </a:t>
            </a:r>
            <a:r>
              <a:rPr lang="en-US" dirty="0" err="1"/>
              <a:t>zaostala</a:t>
            </a:r>
            <a:r>
              <a:rPr lang="sr-Latn-RS" dirty="0"/>
              <a:t> </a:t>
            </a:r>
            <a:r>
              <a:rPr lang="sr-Latn-RS" dirty="0" err="1"/>
              <a:t>dokerizacije</a:t>
            </a:r>
            <a:r>
              <a:rPr lang="sr-Latn-RS" dirty="0"/>
              <a:t>.</a:t>
            </a:r>
          </a:p>
          <a:p>
            <a:r>
              <a:rPr lang="sr-Latn-RS" dirty="0" err="1"/>
              <a:t>Online</a:t>
            </a:r>
            <a:r>
              <a:rPr lang="sr-Latn-RS" dirty="0"/>
              <a:t> materijali z</a:t>
            </a:r>
            <a:r>
              <a:rPr lang="en-US" dirty="0"/>
              <a:t>a </a:t>
            </a:r>
            <a:r>
              <a:rPr lang="sr-Latn-RS" dirty="0" err="1"/>
              <a:t>gRPC</a:t>
            </a:r>
            <a:r>
              <a:rPr lang="sr-Latn-RS" dirty="0"/>
              <a:t> i </a:t>
            </a:r>
            <a:r>
              <a:rPr lang="sr-Latn-RS" dirty="0" err="1"/>
              <a:t>gateway</a:t>
            </a:r>
            <a:r>
              <a:rPr lang="sr-Latn-RS" dirty="0"/>
              <a:t>.</a:t>
            </a:r>
          </a:p>
          <a:p>
            <a:endParaRPr lang="sr-Latn-RS" b="1" dirty="0"/>
          </a:p>
          <a:p>
            <a:r>
              <a:rPr lang="sr-Latn-RS" b="1" dirty="0"/>
              <a:t>Cilj za naredne tri nedelje je uraditi postavku </a:t>
            </a:r>
            <a:r>
              <a:rPr lang="sr-Latn-RS" b="1" dirty="0" err="1"/>
              <a:t>gateway</a:t>
            </a:r>
            <a:r>
              <a:rPr lang="en-US" b="1" dirty="0"/>
              <a:t>-a (</a:t>
            </a:r>
            <a:r>
              <a:rPr lang="en-US" b="1" dirty="0" err="1"/>
              <a:t>uvesti</a:t>
            </a:r>
            <a:r>
              <a:rPr lang="en-US" b="1" dirty="0"/>
              <a:t> </a:t>
            </a:r>
            <a:r>
              <a:rPr lang="en-US" b="1" dirty="0" err="1"/>
              <a:t>servis</a:t>
            </a:r>
            <a:r>
              <a:rPr lang="en-US" b="1" dirty="0"/>
              <a:t> za </a:t>
            </a:r>
            <a:r>
              <a:rPr lang="en-US" b="1" dirty="0" err="1"/>
              <a:t>autorizaciju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autentifikaciju</a:t>
            </a:r>
            <a:r>
              <a:rPr lang="en-US" b="1" dirty="0"/>
              <a:t>)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uspostaviti</a:t>
            </a:r>
            <a:r>
              <a:rPr lang="en-US" b="1" dirty="0"/>
              <a:t> </a:t>
            </a:r>
            <a:r>
              <a:rPr lang="en-US" b="1" dirty="0" err="1"/>
              <a:t>gRPC</a:t>
            </a:r>
            <a:r>
              <a:rPr lang="en-US" b="1" dirty="0"/>
              <a:t> </a:t>
            </a:r>
            <a:r>
              <a:rPr lang="en-US" b="1" dirty="0" err="1"/>
              <a:t>komunikaciju</a:t>
            </a:r>
            <a:r>
              <a:rPr lang="en-US" b="1" dirty="0"/>
              <a:t>.</a:t>
            </a:r>
            <a:r>
              <a:rPr lang="sr-Latn-RS" b="1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9445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9A97-B511-7668-15CB-319D4DDCF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22371" cy="777875"/>
          </a:xfrm>
        </p:spPr>
        <p:txBody>
          <a:bodyPr>
            <a:normAutofit/>
          </a:bodyPr>
          <a:lstStyle/>
          <a:p>
            <a:r>
              <a:rPr lang="en-US" sz="3200" dirty="0" err="1"/>
              <a:t>Pregled</a:t>
            </a:r>
            <a:r>
              <a:rPr lang="en-US" sz="3200" dirty="0"/>
              <a:t> </a:t>
            </a:r>
            <a:r>
              <a:rPr lang="en-US" sz="3200" dirty="0" err="1"/>
              <a:t>ve</a:t>
            </a:r>
            <a:r>
              <a:rPr lang="sr-Latn-RS" sz="3200" dirty="0" err="1"/>
              <a:t>žbi</a:t>
            </a:r>
            <a:r>
              <a:rPr lang="sr-Latn-RS" sz="3200" dirty="0"/>
              <a:t> po nedeljama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E3017-D002-7AE9-AAB8-0C534F317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86" y="1509969"/>
            <a:ext cx="6396084" cy="40862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C94751-0163-CCCB-3699-FDFC1A11C13C}"/>
              </a:ext>
            </a:extLst>
          </p:cNvPr>
          <p:cNvSpPr/>
          <p:nvPr/>
        </p:nvSpPr>
        <p:spPr>
          <a:xfrm>
            <a:off x="384085" y="3608616"/>
            <a:ext cx="6700158" cy="4813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B45D72-E533-3C35-B611-A057ED22D321}"/>
              </a:ext>
            </a:extLst>
          </p:cNvPr>
          <p:cNvCxnSpPr>
            <a:cxnSpLocks/>
          </p:cNvCxnSpPr>
          <p:nvPr/>
        </p:nvCxnSpPr>
        <p:spPr>
          <a:xfrm>
            <a:off x="7013486" y="3854315"/>
            <a:ext cx="530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708C32-B79B-3E7B-9D3E-66002FD86BC7}"/>
              </a:ext>
            </a:extLst>
          </p:cNvPr>
          <p:cNvSpPr txBox="1"/>
          <p:nvPr/>
        </p:nvSpPr>
        <p:spPr>
          <a:xfrm>
            <a:off x="7647218" y="3664607"/>
            <a:ext cx="3886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dirty="0"/>
              <a:t>Konsultativni termini.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9225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9A97-B511-7668-15CB-319D4DDCF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22371" cy="777875"/>
          </a:xfrm>
        </p:spPr>
        <p:txBody>
          <a:bodyPr>
            <a:normAutofit/>
          </a:bodyPr>
          <a:lstStyle/>
          <a:p>
            <a:r>
              <a:rPr lang="en-US" sz="3200" dirty="0" err="1"/>
              <a:t>Pregled</a:t>
            </a:r>
            <a:r>
              <a:rPr lang="en-US" sz="3200" dirty="0"/>
              <a:t> </a:t>
            </a:r>
            <a:r>
              <a:rPr lang="en-US" sz="3200" dirty="0" err="1"/>
              <a:t>ve</a:t>
            </a:r>
            <a:r>
              <a:rPr lang="sr-Latn-RS" sz="3200" dirty="0" err="1"/>
              <a:t>žbi</a:t>
            </a:r>
            <a:r>
              <a:rPr lang="sr-Latn-RS" sz="3200" dirty="0"/>
              <a:t> po nedeljama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E3017-D002-7AE9-AAB8-0C534F317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86" y="1509969"/>
            <a:ext cx="6396084" cy="40862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C94751-0163-CCCB-3699-FDFC1A11C13C}"/>
              </a:ext>
            </a:extLst>
          </p:cNvPr>
          <p:cNvSpPr/>
          <p:nvPr/>
        </p:nvSpPr>
        <p:spPr>
          <a:xfrm>
            <a:off x="361949" y="3951514"/>
            <a:ext cx="6700158" cy="3230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B45D72-E533-3C35-B611-A057ED22D321}"/>
              </a:ext>
            </a:extLst>
          </p:cNvPr>
          <p:cNvCxnSpPr>
            <a:cxnSpLocks/>
          </p:cNvCxnSpPr>
          <p:nvPr/>
        </p:nvCxnSpPr>
        <p:spPr>
          <a:xfrm>
            <a:off x="6986272" y="4131900"/>
            <a:ext cx="530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708C32-B79B-3E7B-9D3E-66002FD86BC7}"/>
              </a:ext>
            </a:extLst>
          </p:cNvPr>
          <p:cNvSpPr txBox="1"/>
          <p:nvPr/>
        </p:nvSpPr>
        <p:spPr>
          <a:xfrm>
            <a:off x="7592790" y="3951514"/>
            <a:ext cx="38861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dirty="0"/>
              <a:t>Četvrta KT, </a:t>
            </a:r>
            <a:r>
              <a:rPr lang="en-US" dirty="0" err="1"/>
              <a:t>gde</a:t>
            </a:r>
            <a:r>
              <a:rPr lang="en-US" dirty="0"/>
              <a:t> se </a:t>
            </a:r>
            <a:r>
              <a:rPr lang="sr-Latn-RS" dirty="0"/>
              <a:t>provera </a:t>
            </a:r>
            <a:r>
              <a:rPr lang="en-US" dirty="0"/>
              <a:t>gateway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grpc</a:t>
            </a:r>
            <a:r>
              <a:rPr lang="sr-Latn-RS" dirty="0"/>
              <a:t>. </a:t>
            </a:r>
            <a:r>
              <a:rPr lang="sr-Latn-RS" dirty="0" err="1"/>
              <a:t>Online</a:t>
            </a:r>
            <a:r>
              <a:rPr lang="sr-Latn-RS" dirty="0"/>
              <a:t> materijali za SAGU i monitoring.</a:t>
            </a:r>
            <a:endParaRPr lang="en-US" dirty="0"/>
          </a:p>
          <a:p>
            <a:endParaRPr lang="sr-Latn-RS" dirty="0"/>
          </a:p>
          <a:p>
            <a:r>
              <a:rPr lang="sr-Latn-RS" b="1" dirty="0"/>
              <a:t>Cilj za naredne tri nedelje je implementirati SAGA obrazac barem negde u aplikaciji i uvesti monitoring.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4526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9A97-B511-7668-15CB-319D4DDCF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22371" cy="777875"/>
          </a:xfrm>
        </p:spPr>
        <p:txBody>
          <a:bodyPr>
            <a:normAutofit/>
          </a:bodyPr>
          <a:lstStyle/>
          <a:p>
            <a:r>
              <a:rPr lang="en-US" sz="3200" dirty="0" err="1"/>
              <a:t>Pregled</a:t>
            </a:r>
            <a:r>
              <a:rPr lang="en-US" sz="3200" dirty="0"/>
              <a:t> </a:t>
            </a:r>
            <a:r>
              <a:rPr lang="en-US" sz="3200" dirty="0" err="1"/>
              <a:t>ve</a:t>
            </a:r>
            <a:r>
              <a:rPr lang="sr-Latn-RS" sz="3200" dirty="0" err="1"/>
              <a:t>žbi</a:t>
            </a:r>
            <a:r>
              <a:rPr lang="sr-Latn-RS" sz="3200" dirty="0"/>
              <a:t> po nedeljama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E3017-D002-7AE9-AAB8-0C534F317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86" y="1509969"/>
            <a:ext cx="6396084" cy="40862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C94751-0163-CCCB-3699-FDFC1A11C13C}"/>
              </a:ext>
            </a:extLst>
          </p:cNvPr>
          <p:cNvSpPr/>
          <p:nvPr/>
        </p:nvSpPr>
        <p:spPr>
          <a:xfrm>
            <a:off x="361949" y="4142784"/>
            <a:ext cx="6700158" cy="4550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B45D72-E533-3C35-B611-A057ED22D321}"/>
              </a:ext>
            </a:extLst>
          </p:cNvPr>
          <p:cNvCxnSpPr>
            <a:cxnSpLocks/>
          </p:cNvCxnSpPr>
          <p:nvPr/>
        </p:nvCxnSpPr>
        <p:spPr>
          <a:xfrm>
            <a:off x="6991715" y="4371386"/>
            <a:ext cx="530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708C32-B79B-3E7B-9D3E-66002FD86BC7}"/>
              </a:ext>
            </a:extLst>
          </p:cNvPr>
          <p:cNvSpPr txBox="1"/>
          <p:nvPr/>
        </p:nvSpPr>
        <p:spPr>
          <a:xfrm>
            <a:off x="7603676" y="4185644"/>
            <a:ext cx="3886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dirty="0"/>
              <a:t>Konsultativni termini.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06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9A97-B511-7668-15CB-319D4DDCF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22371" cy="777875"/>
          </a:xfrm>
        </p:spPr>
        <p:txBody>
          <a:bodyPr>
            <a:normAutofit/>
          </a:bodyPr>
          <a:lstStyle/>
          <a:p>
            <a:r>
              <a:rPr lang="en-US" sz="3200" dirty="0" err="1"/>
              <a:t>Pregled</a:t>
            </a:r>
            <a:r>
              <a:rPr lang="en-US" sz="3200" dirty="0"/>
              <a:t> </a:t>
            </a:r>
            <a:r>
              <a:rPr lang="en-US" sz="3200" dirty="0" err="1"/>
              <a:t>ve</a:t>
            </a:r>
            <a:r>
              <a:rPr lang="sr-Latn-RS" sz="3200" dirty="0" err="1"/>
              <a:t>žbi</a:t>
            </a:r>
            <a:r>
              <a:rPr lang="sr-Latn-RS" sz="3200" dirty="0"/>
              <a:t> po nedeljama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E3017-D002-7AE9-AAB8-0C534F317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86" y="1526298"/>
            <a:ext cx="6396084" cy="40862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C94751-0163-CCCB-3699-FDFC1A11C13C}"/>
              </a:ext>
            </a:extLst>
          </p:cNvPr>
          <p:cNvSpPr/>
          <p:nvPr/>
        </p:nvSpPr>
        <p:spPr>
          <a:xfrm>
            <a:off x="307884" y="4493655"/>
            <a:ext cx="6700158" cy="277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B45D72-E533-3C35-B611-A057ED22D321}"/>
              </a:ext>
            </a:extLst>
          </p:cNvPr>
          <p:cNvCxnSpPr>
            <a:cxnSpLocks/>
          </p:cNvCxnSpPr>
          <p:nvPr/>
        </p:nvCxnSpPr>
        <p:spPr>
          <a:xfrm>
            <a:off x="7106014" y="4632644"/>
            <a:ext cx="530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708C32-B79B-3E7B-9D3E-66002FD86BC7}"/>
              </a:ext>
            </a:extLst>
          </p:cNvPr>
          <p:cNvSpPr txBox="1"/>
          <p:nvPr/>
        </p:nvSpPr>
        <p:spPr>
          <a:xfrm>
            <a:off x="7748272" y="4436320"/>
            <a:ext cx="38861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Peta</a:t>
            </a:r>
            <a:r>
              <a:rPr lang="sr-Latn-RS" dirty="0"/>
              <a:t> KT (poslednja). Provera</a:t>
            </a:r>
            <a:r>
              <a:rPr lang="en-US" dirty="0"/>
              <a:t> SAGE </a:t>
            </a:r>
            <a:r>
              <a:rPr lang="en-US" dirty="0" err="1"/>
              <a:t>i</a:t>
            </a:r>
            <a:r>
              <a:rPr lang="en-US" dirty="0"/>
              <a:t> monitoring-a,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zaostale</a:t>
            </a:r>
            <a:r>
              <a:rPr lang="en-US" dirty="0"/>
              <a:t> </a:t>
            </a:r>
            <a:r>
              <a:rPr lang="en-US" dirty="0" err="1"/>
              <a:t>implementacije</a:t>
            </a:r>
            <a:r>
              <a:rPr lang="sr-Latn-RS" dirty="0"/>
              <a:t> </a:t>
            </a:r>
            <a:r>
              <a:rPr lang="sr-Latn-RS" dirty="0" err="1"/>
              <a:t>gateway</a:t>
            </a:r>
            <a:r>
              <a:rPr lang="en-US" dirty="0"/>
              <a:t>-a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grpc</a:t>
            </a:r>
            <a:r>
              <a:rPr lang="en-US" dirty="0"/>
              <a:t>-a.</a:t>
            </a:r>
          </a:p>
        </p:txBody>
      </p:sp>
    </p:spTree>
    <p:extLst>
      <p:ext uri="{BB962C8B-B14F-4D97-AF65-F5344CB8AC3E}">
        <p14:creationId xmlns:p14="http://schemas.microsoft.com/office/powerpoint/2010/main" val="2622715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B52741-964C-8706-3B4A-8095B415808A}"/>
              </a:ext>
            </a:extLst>
          </p:cNvPr>
          <p:cNvSpPr/>
          <p:nvPr/>
        </p:nvSpPr>
        <p:spPr>
          <a:xfrm>
            <a:off x="947057" y="3129643"/>
            <a:ext cx="2024743" cy="125185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D7F13A-0998-75A2-D7C9-CDB3AB2C2B84}"/>
              </a:ext>
            </a:extLst>
          </p:cNvPr>
          <p:cNvCxnSpPr>
            <a:cxnSpLocks/>
          </p:cNvCxnSpPr>
          <p:nvPr/>
        </p:nvCxnSpPr>
        <p:spPr>
          <a:xfrm flipV="1">
            <a:off x="3347357" y="3724953"/>
            <a:ext cx="1616529" cy="88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BA68863-11BC-B47F-463B-657E6FD4B66A}"/>
              </a:ext>
            </a:extLst>
          </p:cNvPr>
          <p:cNvSpPr/>
          <p:nvPr/>
        </p:nvSpPr>
        <p:spPr>
          <a:xfrm>
            <a:off x="5339443" y="1020539"/>
            <a:ext cx="2950028" cy="547006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B124DB-8D8D-64F6-B685-16C85E8E3F09}"/>
              </a:ext>
            </a:extLst>
          </p:cNvPr>
          <p:cNvSpPr/>
          <p:nvPr/>
        </p:nvSpPr>
        <p:spPr>
          <a:xfrm>
            <a:off x="6074229" y="1257988"/>
            <a:ext cx="2101498" cy="925277"/>
          </a:xfrm>
          <a:prstGeom prst="rect">
            <a:avLst/>
          </a:prstGeom>
          <a:solidFill>
            <a:srgbClr val="9417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89271B-4A85-D04E-18E6-D13E6B34A603}"/>
              </a:ext>
            </a:extLst>
          </p:cNvPr>
          <p:cNvSpPr/>
          <p:nvPr/>
        </p:nvSpPr>
        <p:spPr>
          <a:xfrm>
            <a:off x="6074229" y="2303016"/>
            <a:ext cx="2101498" cy="925277"/>
          </a:xfrm>
          <a:prstGeom prst="rect">
            <a:avLst/>
          </a:prstGeom>
          <a:solidFill>
            <a:srgbClr val="9417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Encounters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B183AE-CE47-6BC1-8220-9DB5BB891855}"/>
              </a:ext>
            </a:extLst>
          </p:cNvPr>
          <p:cNvSpPr/>
          <p:nvPr/>
        </p:nvSpPr>
        <p:spPr>
          <a:xfrm>
            <a:off x="6074229" y="3348044"/>
            <a:ext cx="2101498" cy="925277"/>
          </a:xfrm>
          <a:prstGeom prst="rect">
            <a:avLst/>
          </a:prstGeom>
          <a:solidFill>
            <a:srgbClr val="9417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Tours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3BF3A6-5848-AB1D-3077-B0E5C7113548}"/>
              </a:ext>
            </a:extLst>
          </p:cNvPr>
          <p:cNvSpPr/>
          <p:nvPr/>
        </p:nvSpPr>
        <p:spPr>
          <a:xfrm>
            <a:off x="6074229" y="4386611"/>
            <a:ext cx="2101498" cy="925277"/>
          </a:xfrm>
          <a:prstGeom prst="rect">
            <a:avLst/>
          </a:prstGeom>
          <a:solidFill>
            <a:srgbClr val="9417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3D03CF-9A0A-10F6-1C3A-F7932C09B206}"/>
              </a:ext>
            </a:extLst>
          </p:cNvPr>
          <p:cNvSpPr/>
          <p:nvPr/>
        </p:nvSpPr>
        <p:spPr>
          <a:xfrm>
            <a:off x="6074229" y="5425178"/>
            <a:ext cx="2101498" cy="925277"/>
          </a:xfrm>
          <a:prstGeom prst="rect">
            <a:avLst/>
          </a:prstGeom>
          <a:solidFill>
            <a:srgbClr val="9417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Stakeholders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C961BC-BBD1-0E42-FB80-C57103B62060}"/>
              </a:ext>
            </a:extLst>
          </p:cNvPr>
          <p:cNvSpPr/>
          <p:nvPr/>
        </p:nvSpPr>
        <p:spPr>
          <a:xfrm>
            <a:off x="5554437" y="1459043"/>
            <a:ext cx="304799" cy="4891412"/>
          </a:xfrm>
          <a:prstGeom prst="rect">
            <a:avLst/>
          </a:prstGeom>
          <a:solidFill>
            <a:srgbClr val="9417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59A354-323D-61EF-651C-3994A4C6A940}"/>
              </a:ext>
            </a:extLst>
          </p:cNvPr>
          <p:cNvCxnSpPr>
            <a:cxnSpLocks/>
          </p:cNvCxnSpPr>
          <p:nvPr/>
        </p:nvCxnSpPr>
        <p:spPr>
          <a:xfrm>
            <a:off x="8577942" y="3724953"/>
            <a:ext cx="10450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picture containing text&#10;&#10;Description automatically generated">
            <a:extLst>
              <a:ext uri="{FF2B5EF4-FFF2-40B4-BE49-F238E27FC236}">
                <a16:creationId xmlns:a16="http://schemas.microsoft.com/office/drawing/2014/main" id="{9D925955-09F0-0A26-D3FF-30D276043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090" y="2843502"/>
            <a:ext cx="2310077" cy="1540051"/>
          </a:xfrm>
          <a:prstGeom prst="rect">
            <a:avLst/>
          </a:prstGeom>
        </p:spPr>
      </p:pic>
      <p:pic>
        <p:nvPicPr>
          <p:cNvPr id="24" name="Picture 23" descr="Logo, company name&#10;&#10;Description automatically generated">
            <a:extLst>
              <a:ext uri="{FF2B5EF4-FFF2-40B4-BE49-F238E27FC236}">
                <a16:creationId xmlns:a16="http://schemas.microsoft.com/office/drawing/2014/main" id="{3463DD93-BE92-5C60-9BA1-F4A8BAFC7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24" y="3157196"/>
            <a:ext cx="1153208" cy="1153208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D2AC05BF-8498-9CF1-15E3-87F0DAD26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58" y="610288"/>
            <a:ext cx="1295399" cy="129539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3056157-DBED-15A1-FDC4-A81D788022F6}"/>
              </a:ext>
            </a:extLst>
          </p:cNvPr>
          <p:cNvSpPr txBox="1"/>
          <p:nvPr/>
        </p:nvSpPr>
        <p:spPr>
          <a:xfrm>
            <a:off x="3483429" y="3043627"/>
            <a:ext cx="142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(REST)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C3B4C-ADEA-0455-D926-164C018F1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271462"/>
            <a:ext cx="10515600" cy="735467"/>
          </a:xfrm>
        </p:spPr>
        <p:txBody>
          <a:bodyPr/>
          <a:lstStyle/>
          <a:p>
            <a:r>
              <a:rPr lang="sr-Latn-RS" dirty="0"/>
              <a:t>Šta radimo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17914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C6B76A-EDCF-4842-6338-6B7A97908061}"/>
              </a:ext>
            </a:extLst>
          </p:cNvPr>
          <p:cNvSpPr/>
          <p:nvPr/>
        </p:nvSpPr>
        <p:spPr>
          <a:xfrm>
            <a:off x="140622" y="3032371"/>
            <a:ext cx="2024743" cy="125185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655F58-61BE-1D07-4812-4B7A9E556514}"/>
              </a:ext>
            </a:extLst>
          </p:cNvPr>
          <p:cNvCxnSpPr>
            <a:cxnSpLocks/>
          </p:cNvCxnSpPr>
          <p:nvPr/>
        </p:nvCxnSpPr>
        <p:spPr>
          <a:xfrm flipV="1">
            <a:off x="2310540" y="3622571"/>
            <a:ext cx="1162002" cy="139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8DC1BB5-736E-46A1-090B-D1372A95267B}"/>
              </a:ext>
            </a:extLst>
          </p:cNvPr>
          <p:cNvSpPr/>
          <p:nvPr/>
        </p:nvSpPr>
        <p:spPr>
          <a:xfrm>
            <a:off x="5654850" y="4456295"/>
            <a:ext cx="2101498" cy="925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F6BD1D-E10B-170E-07AB-ABC6FA30ECAF}"/>
              </a:ext>
            </a:extLst>
          </p:cNvPr>
          <p:cNvSpPr/>
          <p:nvPr/>
        </p:nvSpPr>
        <p:spPr>
          <a:xfrm>
            <a:off x="5643965" y="1935029"/>
            <a:ext cx="2101498" cy="925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Encounters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795CF6-2BD4-D869-53BA-0B54D20673A5}"/>
              </a:ext>
            </a:extLst>
          </p:cNvPr>
          <p:cNvSpPr/>
          <p:nvPr/>
        </p:nvSpPr>
        <p:spPr>
          <a:xfrm>
            <a:off x="5643965" y="3195662"/>
            <a:ext cx="2101498" cy="925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Tours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C7502-CD31-51CA-2930-AB6270427FE1}"/>
              </a:ext>
            </a:extLst>
          </p:cNvPr>
          <p:cNvSpPr/>
          <p:nvPr/>
        </p:nvSpPr>
        <p:spPr>
          <a:xfrm>
            <a:off x="5643965" y="674396"/>
            <a:ext cx="2101498" cy="925277"/>
          </a:xfrm>
          <a:prstGeom prst="rect">
            <a:avLst/>
          </a:prstGeom>
          <a:solidFill>
            <a:srgbClr val="9417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5C487B-3182-31CC-14D0-A24F5202D656}"/>
              </a:ext>
            </a:extLst>
          </p:cNvPr>
          <p:cNvSpPr/>
          <p:nvPr/>
        </p:nvSpPr>
        <p:spPr>
          <a:xfrm>
            <a:off x="5643965" y="5720965"/>
            <a:ext cx="2101498" cy="925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Stakeholders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73FED4-8EA0-5019-FFFA-098B12B90B18}"/>
              </a:ext>
            </a:extLst>
          </p:cNvPr>
          <p:cNvSpPr/>
          <p:nvPr/>
        </p:nvSpPr>
        <p:spPr>
          <a:xfrm>
            <a:off x="3602892" y="3159932"/>
            <a:ext cx="1404258" cy="925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br>
              <a:rPr lang="en-US" dirty="0"/>
            </a:br>
            <a:r>
              <a:rPr lang="en-US" dirty="0"/>
              <a:t>GATEWAY</a:t>
            </a:r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A91FDEF2-EADD-B632-F7C8-B05FE443A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89" y="3059924"/>
            <a:ext cx="1153208" cy="1153208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AED7710B-5E70-A0D8-E833-FA0D799D7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336" y="107990"/>
            <a:ext cx="957944" cy="95794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7E2265-AC10-A132-7950-0FC6ABECFC88}"/>
              </a:ext>
            </a:extLst>
          </p:cNvPr>
          <p:cNvCxnSpPr>
            <a:cxnSpLocks/>
          </p:cNvCxnSpPr>
          <p:nvPr/>
        </p:nvCxnSpPr>
        <p:spPr>
          <a:xfrm flipV="1">
            <a:off x="4604657" y="1464129"/>
            <a:ext cx="843643" cy="15957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3BB5FC-ED0D-8731-F327-B4E215D07822}"/>
              </a:ext>
            </a:extLst>
          </p:cNvPr>
          <p:cNvCxnSpPr>
            <a:cxnSpLocks/>
          </p:cNvCxnSpPr>
          <p:nvPr/>
        </p:nvCxnSpPr>
        <p:spPr>
          <a:xfrm flipH="1" flipV="1">
            <a:off x="4642757" y="4284229"/>
            <a:ext cx="870579" cy="16430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E1BC10-ABEA-7257-A3C1-03E2F3795CF6}"/>
              </a:ext>
            </a:extLst>
          </p:cNvPr>
          <p:cNvCxnSpPr>
            <a:cxnSpLocks/>
          </p:cNvCxnSpPr>
          <p:nvPr/>
        </p:nvCxnSpPr>
        <p:spPr>
          <a:xfrm flipH="1" flipV="1">
            <a:off x="5137500" y="4120939"/>
            <a:ext cx="356786" cy="6970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EE64B0-C2CA-82C4-FAE0-DA58F09C4A6B}"/>
              </a:ext>
            </a:extLst>
          </p:cNvPr>
          <p:cNvCxnSpPr>
            <a:cxnSpLocks/>
          </p:cNvCxnSpPr>
          <p:nvPr/>
        </p:nvCxnSpPr>
        <p:spPr>
          <a:xfrm flipV="1">
            <a:off x="6672943" y="2726505"/>
            <a:ext cx="0" cy="594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CBD2F4-7126-1480-4DB4-5EE28B0FF8E9}"/>
              </a:ext>
            </a:extLst>
          </p:cNvPr>
          <p:cNvCxnSpPr>
            <a:cxnSpLocks/>
          </p:cNvCxnSpPr>
          <p:nvPr/>
        </p:nvCxnSpPr>
        <p:spPr>
          <a:xfrm flipV="1">
            <a:off x="6672943" y="5251990"/>
            <a:ext cx="0" cy="594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E6BB61-1D2B-61ED-F079-229B943CBC86}"/>
              </a:ext>
            </a:extLst>
          </p:cNvPr>
          <p:cNvCxnSpPr>
            <a:cxnSpLocks/>
          </p:cNvCxnSpPr>
          <p:nvPr/>
        </p:nvCxnSpPr>
        <p:spPr>
          <a:xfrm flipV="1">
            <a:off x="8055427" y="1123077"/>
            <a:ext cx="734786" cy="139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B4C2CB-4CD0-FB8A-2822-D9669F6B8097}"/>
              </a:ext>
            </a:extLst>
          </p:cNvPr>
          <p:cNvCxnSpPr>
            <a:cxnSpLocks/>
          </p:cNvCxnSpPr>
          <p:nvPr/>
        </p:nvCxnSpPr>
        <p:spPr>
          <a:xfrm flipV="1">
            <a:off x="8055427" y="2397667"/>
            <a:ext cx="734786" cy="139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7C16D7-E136-E5D2-1BC9-6FAE53684FDB}"/>
              </a:ext>
            </a:extLst>
          </p:cNvPr>
          <p:cNvCxnSpPr>
            <a:cxnSpLocks/>
          </p:cNvCxnSpPr>
          <p:nvPr/>
        </p:nvCxnSpPr>
        <p:spPr>
          <a:xfrm flipV="1">
            <a:off x="8055427" y="3608613"/>
            <a:ext cx="734786" cy="139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DB656C-4781-2852-17AE-C230888C31F9}"/>
              </a:ext>
            </a:extLst>
          </p:cNvPr>
          <p:cNvCxnSpPr>
            <a:cxnSpLocks/>
          </p:cNvCxnSpPr>
          <p:nvPr/>
        </p:nvCxnSpPr>
        <p:spPr>
          <a:xfrm flipV="1">
            <a:off x="8055427" y="4904976"/>
            <a:ext cx="734786" cy="139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A1AB7A8-0A40-F4F1-2F6E-59DB0A0AB1CF}"/>
              </a:ext>
            </a:extLst>
          </p:cNvPr>
          <p:cNvCxnSpPr>
            <a:cxnSpLocks/>
          </p:cNvCxnSpPr>
          <p:nvPr/>
        </p:nvCxnSpPr>
        <p:spPr>
          <a:xfrm flipV="1">
            <a:off x="8055427" y="6107848"/>
            <a:ext cx="734786" cy="139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ADED8176-D240-FAA8-2D9B-A5F0E01471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60" y="1746008"/>
            <a:ext cx="1288867" cy="484399"/>
          </a:xfrm>
          <a:prstGeom prst="rect">
            <a:avLst/>
          </a:prstGeom>
        </p:spPr>
      </p:pic>
      <p:pic>
        <p:nvPicPr>
          <p:cNvPr id="38" name="Picture 37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FF706543-370C-76E0-2D3B-7710B7C40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418" y="2994370"/>
            <a:ext cx="1288867" cy="484399"/>
          </a:xfrm>
          <a:prstGeom prst="rect">
            <a:avLst/>
          </a:prstGeom>
        </p:spPr>
      </p:pic>
      <p:pic>
        <p:nvPicPr>
          <p:cNvPr id="39" name="Picture 38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4E2E4E69-3A35-D57F-A7FB-49E0685D0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418" y="4228494"/>
            <a:ext cx="1288867" cy="484399"/>
          </a:xfrm>
          <a:prstGeom prst="rect">
            <a:avLst/>
          </a:prstGeom>
        </p:spPr>
      </p:pic>
      <p:pic>
        <p:nvPicPr>
          <p:cNvPr id="40" name="Picture 39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59D73170-3FA3-0909-9CA3-4DFA8E09A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679" y="5442872"/>
            <a:ext cx="1288867" cy="484399"/>
          </a:xfrm>
          <a:prstGeom prst="rect">
            <a:avLst/>
          </a:prstGeom>
        </p:spPr>
      </p:pic>
      <p:pic>
        <p:nvPicPr>
          <p:cNvPr id="41" name="Picture 40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61599F8B-7B2A-F7F0-FADC-1770D9CEDC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124" y="2693398"/>
            <a:ext cx="1288867" cy="484399"/>
          </a:xfrm>
          <a:prstGeom prst="rect">
            <a:avLst/>
          </a:prstGeom>
        </p:spPr>
      </p:pic>
      <p:pic>
        <p:nvPicPr>
          <p:cNvPr id="42" name="Picture 41" descr="Logo&#10;&#10;Description automatically generated with medium confidence">
            <a:extLst>
              <a:ext uri="{FF2B5EF4-FFF2-40B4-BE49-F238E27FC236}">
                <a16:creationId xmlns:a16="http://schemas.microsoft.com/office/drawing/2014/main" id="{761B0D7E-9D8D-0E3E-4966-5387B05EA8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639" y="5657625"/>
            <a:ext cx="1432563" cy="914402"/>
          </a:xfrm>
          <a:prstGeom prst="rect">
            <a:avLst/>
          </a:prstGeom>
        </p:spPr>
      </p:pic>
      <p:pic>
        <p:nvPicPr>
          <p:cNvPr id="44" name="Picture 43" descr="Logo, company name&#10;&#10;Description automatically generated">
            <a:extLst>
              <a:ext uri="{FF2B5EF4-FFF2-40B4-BE49-F238E27FC236}">
                <a16:creationId xmlns:a16="http://schemas.microsoft.com/office/drawing/2014/main" id="{4B7008A9-392E-B283-A513-7E5B733240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106" y="1880373"/>
            <a:ext cx="1644111" cy="1315289"/>
          </a:xfrm>
          <a:prstGeom prst="rect">
            <a:avLst/>
          </a:prstGeom>
        </p:spPr>
      </p:pic>
      <p:pic>
        <p:nvPicPr>
          <p:cNvPr id="45" name="Picture 44" descr="Logo, company name&#10;&#10;Description automatically generated">
            <a:extLst>
              <a:ext uri="{FF2B5EF4-FFF2-40B4-BE49-F238E27FC236}">
                <a16:creationId xmlns:a16="http://schemas.microsoft.com/office/drawing/2014/main" id="{16391DFE-B5F4-1CC5-820A-76D09D9CDF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366" y="3075392"/>
            <a:ext cx="1644111" cy="1315289"/>
          </a:xfrm>
          <a:prstGeom prst="rect">
            <a:avLst/>
          </a:prstGeom>
        </p:spPr>
      </p:pic>
      <p:pic>
        <p:nvPicPr>
          <p:cNvPr id="46" name="Picture 45" descr="Logo, company name&#10;&#10;Description automatically generated">
            <a:extLst>
              <a:ext uri="{FF2B5EF4-FFF2-40B4-BE49-F238E27FC236}">
                <a16:creationId xmlns:a16="http://schemas.microsoft.com/office/drawing/2014/main" id="{3CDA1630-BF6A-B7B9-157B-E8DECEAAE5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105" y="4405676"/>
            <a:ext cx="1644111" cy="1315289"/>
          </a:xfrm>
          <a:prstGeom prst="rect">
            <a:avLst/>
          </a:prstGeom>
        </p:spPr>
      </p:pic>
      <p:pic>
        <p:nvPicPr>
          <p:cNvPr id="47" name="Picture 46" descr="A picture containing text&#10;&#10;Description automatically generated">
            <a:extLst>
              <a:ext uri="{FF2B5EF4-FFF2-40B4-BE49-F238E27FC236}">
                <a16:creationId xmlns:a16="http://schemas.microsoft.com/office/drawing/2014/main" id="{9D925955-09F0-0A26-D3FF-30D2760433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813" y="613429"/>
            <a:ext cx="1736403" cy="1157602"/>
          </a:xfrm>
          <a:prstGeom prst="rect">
            <a:avLst/>
          </a:prstGeom>
        </p:spPr>
      </p:pic>
      <p:sp>
        <p:nvSpPr>
          <p:cNvPr id="48" name="TextBox 16">
            <a:extLst>
              <a:ext uri="{FF2B5EF4-FFF2-40B4-BE49-F238E27FC236}">
                <a16:creationId xmlns:a16="http://schemas.microsoft.com/office/drawing/2014/main" id="{ACBCB8FF-0C25-8259-6A51-323EBAD55378}"/>
              </a:ext>
            </a:extLst>
          </p:cNvPr>
          <p:cNvSpPr txBox="1"/>
          <p:nvPr/>
        </p:nvSpPr>
        <p:spPr>
          <a:xfrm>
            <a:off x="4415369" y="1929825"/>
            <a:ext cx="93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49" name="TextBox 16">
            <a:extLst>
              <a:ext uri="{FF2B5EF4-FFF2-40B4-BE49-F238E27FC236}">
                <a16:creationId xmlns:a16="http://schemas.microsoft.com/office/drawing/2014/main" id="{DCDF7759-257F-CB30-2D97-CB983FD6731F}"/>
              </a:ext>
            </a:extLst>
          </p:cNvPr>
          <p:cNvSpPr txBox="1"/>
          <p:nvPr/>
        </p:nvSpPr>
        <p:spPr>
          <a:xfrm>
            <a:off x="5844084" y="2839177"/>
            <a:ext cx="93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50" name="TextBox 16">
            <a:extLst>
              <a:ext uri="{FF2B5EF4-FFF2-40B4-BE49-F238E27FC236}">
                <a16:creationId xmlns:a16="http://schemas.microsoft.com/office/drawing/2014/main" id="{1F7F2DC7-2C8B-792C-1AC8-9DB79DDA696D}"/>
              </a:ext>
            </a:extLst>
          </p:cNvPr>
          <p:cNvSpPr txBox="1"/>
          <p:nvPr/>
        </p:nvSpPr>
        <p:spPr>
          <a:xfrm>
            <a:off x="4856098" y="4572965"/>
            <a:ext cx="93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2" name="TextBox 16">
            <a:extLst>
              <a:ext uri="{FF2B5EF4-FFF2-40B4-BE49-F238E27FC236}">
                <a16:creationId xmlns:a16="http://schemas.microsoft.com/office/drawing/2014/main" id="{EE06C19B-2260-9CEA-F32A-2B40AD56823F}"/>
              </a:ext>
            </a:extLst>
          </p:cNvPr>
          <p:cNvSpPr txBox="1"/>
          <p:nvPr/>
        </p:nvSpPr>
        <p:spPr>
          <a:xfrm>
            <a:off x="5895684" y="5347596"/>
            <a:ext cx="93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F503C-072A-18C3-0D2F-E90936091A44}"/>
              </a:ext>
            </a:extLst>
          </p:cNvPr>
          <p:cNvSpPr txBox="1"/>
          <p:nvPr/>
        </p:nvSpPr>
        <p:spPr>
          <a:xfrm>
            <a:off x="2235998" y="3195662"/>
            <a:ext cx="140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(REST)</a:t>
            </a:r>
          </a:p>
        </p:txBody>
      </p:sp>
    </p:spTree>
    <p:extLst>
      <p:ext uri="{BB962C8B-B14F-4D97-AF65-F5344CB8AC3E}">
        <p14:creationId xmlns:p14="http://schemas.microsoft.com/office/powerpoint/2010/main" val="1854109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2ABDD-F5BB-A1CD-A483-5DFAB533B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271462"/>
            <a:ext cx="10515600" cy="735467"/>
          </a:xfrm>
        </p:spPr>
        <p:txBody>
          <a:bodyPr/>
          <a:lstStyle/>
          <a:p>
            <a:r>
              <a:rPr lang="sr-Latn-RS" dirty="0"/>
              <a:t>Kako radimo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6E9E8-23DC-2BD0-CEBA-44ECE0B95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72" y="1597025"/>
            <a:ext cx="11451771" cy="43302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Timovi</a:t>
            </a:r>
            <a:r>
              <a:rPr lang="en-US" dirty="0"/>
              <a:t> od 4.</a:t>
            </a:r>
          </a:p>
          <a:p>
            <a:r>
              <a:rPr lang="en-US" dirty="0"/>
              <a:t>5 </a:t>
            </a:r>
            <a:r>
              <a:rPr lang="en-US" dirty="0" err="1"/>
              <a:t>kontrolnih</a:t>
            </a:r>
            <a:r>
              <a:rPr lang="en-US" dirty="0"/>
              <a:t> ta</a:t>
            </a:r>
            <a:r>
              <a:rPr lang="sr-Latn-RS" dirty="0" err="1"/>
              <a:t>čaka</a:t>
            </a:r>
            <a:r>
              <a:rPr lang="sr-Latn-RS" dirty="0"/>
              <a:t> (po rasporedu sa </a:t>
            </a:r>
            <a:r>
              <a:rPr lang="en-US" dirty="0" err="1"/>
              <a:t>narednih</a:t>
            </a:r>
            <a:r>
              <a:rPr lang="en-US" dirty="0"/>
              <a:t> </a:t>
            </a:r>
            <a:r>
              <a:rPr lang="sr-Latn-RS" dirty="0"/>
              <a:t>slajdova) </a:t>
            </a:r>
            <a:r>
              <a:rPr lang="en-US" dirty="0"/>
              <a:t>– 70 </a:t>
            </a:r>
            <a:r>
              <a:rPr lang="en-US" dirty="0" err="1"/>
              <a:t>bodova</a:t>
            </a:r>
            <a:r>
              <a:rPr lang="sr-Latn-RS" dirty="0"/>
              <a:t>.</a:t>
            </a:r>
            <a:endParaRPr lang="en-US" dirty="0"/>
          </a:p>
          <a:p>
            <a:r>
              <a:rPr lang="en-US" dirty="0" err="1"/>
              <a:t>Usmeni</a:t>
            </a:r>
            <a:r>
              <a:rPr lang="en-US" dirty="0"/>
              <a:t> – 30 </a:t>
            </a:r>
            <a:r>
              <a:rPr lang="en-US" dirty="0" err="1"/>
              <a:t>bodova</a:t>
            </a:r>
            <a:r>
              <a:rPr lang="en-US" dirty="0"/>
              <a:t>.</a:t>
            </a:r>
          </a:p>
          <a:p>
            <a:r>
              <a:rPr lang="en-US" dirty="0" err="1"/>
              <a:t>Bodovi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KT se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nadoknaditi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narednoj</a:t>
            </a:r>
            <a:r>
              <a:rPr lang="en-US" dirty="0"/>
              <a:t> KT </a:t>
            </a:r>
            <a:r>
              <a:rPr lang="en-US" dirty="0" err="1"/>
              <a:t>i</a:t>
            </a:r>
            <a:r>
              <a:rPr lang="en-US" dirty="0"/>
              <a:t> to </a:t>
            </a:r>
            <a:r>
              <a:rPr lang="en-US" dirty="0" err="1"/>
              <a:t>najvi</a:t>
            </a:r>
            <a:r>
              <a:rPr lang="sr-Latn-RS" dirty="0" err="1"/>
              <a:t>še</a:t>
            </a:r>
            <a:r>
              <a:rPr lang="sr-Latn-RS" dirty="0"/>
              <a:t> do ¾</a:t>
            </a:r>
            <a:r>
              <a:rPr lang="en-US" dirty="0"/>
              <a:t> </a:t>
            </a:r>
            <a:r>
              <a:rPr lang="en-US" dirty="0" err="1"/>
              <a:t>bodova</a:t>
            </a:r>
            <a:r>
              <a:rPr lang="en-US" dirty="0"/>
              <a:t> </a:t>
            </a:r>
            <a:r>
              <a:rPr lang="en-US" dirty="0" err="1"/>
              <a:t>ukoliko</a:t>
            </a:r>
            <a:r>
              <a:rPr lang="en-US" dirty="0"/>
              <a:t> se </a:t>
            </a:r>
            <a:r>
              <a:rPr lang="en-US" dirty="0" err="1"/>
              <a:t>uradi</a:t>
            </a:r>
            <a:r>
              <a:rPr lang="en-US" dirty="0"/>
              <a:t> 100% </a:t>
            </a:r>
            <a:r>
              <a:rPr lang="en-US" dirty="0" err="1"/>
              <a:t>zadatka</a:t>
            </a:r>
            <a:r>
              <a:rPr lang="en-US" dirty="0"/>
              <a:t>.</a:t>
            </a:r>
          </a:p>
          <a:p>
            <a:r>
              <a:rPr lang="en-US" dirty="0" err="1"/>
              <a:t>Ukoliko</a:t>
            </a:r>
            <a:r>
              <a:rPr lang="en-US" dirty="0"/>
              <a:t> </a:t>
            </a:r>
            <a:r>
              <a:rPr lang="en-US" dirty="0" err="1"/>
              <a:t>radite</a:t>
            </a:r>
            <a:r>
              <a:rPr lang="en-US" dirty="0"/>
              <a:t> </a:t>
            </a:r>
            <a:r>
              <a:rPr lang="en-US" dirty="0" err="1"/>
              <a:t>projekat</a:t>
            </a:r>
            <a:r>
              <a:rPr lang="en-US" dirty="0"/>
              <a:t> u </a:t>
            </a:r>
            <a:r>
              <a:rPr lang="en-US" dirty="0" err="1"/>
              <a:t>timu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pet KT, </a:t>
            </a:r>
            <a:r>
              <a:rPr lang="en-US" dirty="0" err="1"/>
              <a:t>morate</a:t>
            </a:r>
            <a:r>
              <a:rPr lang="en-US" dirty="0"/>
              <a:t> se </a:t>
            </a:r>
            <a:r>
              <a:rPr lang="en-US" dirty="0" err="1"/>
              <a:t>pojaviti</a:t>
            </a:r>
            <a:r>
              <a:rPr lang="en-US" dirty="0"/>
              <a:t> </a:t>
            </a:r>
            <a:r>
              <a:rPr lang="en-US" dirty="0" err="1"/>
              <a:t>barem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4 od 5 KT.</a:t>
            </a:r>
          </a:p>
          <a:p>
            <a:r>
              <a:rPr lang="en-US" dirty="0" err="1"/>
              <a:t>Projekat</a:t>
            </a:r>
            <a:r>
              <a:rPr lang="en-US" dirty="0"/>
              <a:t> za 6 </a:t>
            </a:r>
            <a:r>
              <a:rPr lang="en-US" dirty="0" err="1"/>
              <a:t>i</a:t>
            </a:r>
            <a:r>
              <a:rPr lang="en-US" dirty="0"/>
              <a:t> 7 – </a:t>
            </a:r>
            <a:r>
              <a:rPr lang="en-US" dirty="0" err="1"/>
              <a:t>specifikacija</a:t>
            </a:r>
            <a:r>
              <a:rPr lang="en-US" dirty="0"/>
              <a:t>.</a:t>
            </a:r>
          </a:p>
          <a:p>
            <a:r>
              <a:rPr lang="en-US" dirty="0"/>
              <a:t>Prva KT – 20 </a:t>
            </a:r>
            <a:r>
              <a:rPr lang="en-US" dirty="0" err="1"/>
              <a:t>bodova</a:t>
            </a:r>
            <a:r>
              <a:rPr lang="en-US" dirty="0"/>
              <a:t>,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ostale</a:t>
            </a:r>
            <a:r>
              <a:rPr lang="en-US" dirty="0"/>
              <a:t> KT – 12.5 </a:t>
            </a:r>
            <a:r>
              <a:rPr lang="en-US" dirty="0" err="1"/>
              <a:t>bodova</a:t>
            </a:r>
            <a:r>
              <a:rPr lang="en-US" dirty="0"/>
              <a:t> (</a:t>
            </a:r>
            <a:r>
              <a:rPr lang="en-US" dirty="0" err="1"/>
              <a:t>kroz</a:t>
            </a:r>
            <a:r>
              <a:rPr lang="en-US" dirty="0"/>
              <a:t> KT se </a:t>
            </a:r>
            <a:r>
              <a:rPr lang="en-US" dirty="0" err="1"/>
              <a:t>pola</a:t>
            </a:r>
            <a:r>
              <a:rPr lang="sr-Latn-RS" dirty="0" err="1"/>
              <a:t>že</a:t>
            </a:r>
            <a:r>
              <a:rPr lang="sr-Latn-RS" dirty="0"/>
              <a:t> samo u junskom roku redovnim izlaskom na KT)</a:t>
            </a:r>
            <a:r>
              <a:rPr lang="en-US" dirty="0"/>
              <a:t>.</a:t>
            </a:r>
          </a:p>
          <a:p>
            <a:r>
              <a:rPr lang="en-US" dirty="0" err="1"/>
              <a:t>Minimalno</a:t>
            </a:r>
            <a:r>
              <a:rPr lang="en-US" dirty="0"/>
              <a:t> 30 </a:t>
            </a:r>
            <a:r>
              <a:rPr lang="en-US" dirty="0" err="1"/>
              <a:t>bodova</a:t>
            </a:r>
            <a:r>
              <a:rPr lang="en-US" dirty="0"/>
              <a:t> je </a:t>
            </a:r>
            <a:r>
              <a:rPr lang="en-US" dirty="0" err="1"/>
              <a:t>potrebno</a:t>
            </a:r>
            <a:r>
              <a:rPr lang="en-US" dirty="0"/>
              <a:t> da se polo</a:t>
            </a:r>
            <a:r>
              <a:rPr lang="sr-Latn-RS" dirty="0" err="1"/>
              <a:t>ži</a:t>
            </a:r>
            <a:r>
              <a:rPr lang="sr-Latn-RS" dirty="0"/>
              <a:t> projekat.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81722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9A97-B511-7668-15CB-319D4DDCF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22371" cy="777875"/>
          </a:xfrm>
        </p:spPr>
        <p:txBody>
          <a:bodyPr>
            <a:normAutofit/>
          </a:bodyPr>
          <a:lstStyle/>
          <a:p>
            <a:r>
              <a:rPr lang="en-US" sz="3200" dirty="0" err="1"/>
              <a:t>Pregled</a:t>
            </a:r>
            <a:r>
              <a:rPr lang="en-US" sz="3200" dirty="0"/>
              <a:t> </a:t>
            </a:r>
            <a:r>
              <a:rPr lang="en-US" sz="3200" dirty="0" err="1"/>
              <a:t>ve</a:t>
            </a:r>
            <a:r>
              <a:rPr lang="sr-Latn-RS" sz="3200" dirty="0" err="1"/>
              <a:t>žbi</a:t>
            </a:r>
            <a:r>
              <a:rPr lang="sr-Latn-RS" sz="3200" dirty="0"/>
              <a:t> po nedeljama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E3017-D002-7AE9-AAB8-0C534F317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86" y="1509969"/>
            <a:ext cx="6396084" cy="40862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CAC069-E003-070D-72E4-4C9A2EE1EDA4}"/>
              </a:ext>
            </a:extLst>
          </p:cNvPr>
          <p:cNvSpPr/>
          <p:nvPr/>
        </p:nvSpPr>
        <p:spPr>
          <a:xfrm>
            <a:off x="364671" y="2128157"/>
            <a:ext cx="6700158" cy="2939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2DBF8E-6CAC-B652-4E7E-030519B5E3FD}"/>
              </a:ext>
            </a:extLst>
          </p:cNvPr>
          <p:cNvCxnSpPr/>
          <p:nvPr/>
        </p:nvCxnSpPr>
        <p:spPr>
          <a:xfrm>
            <a:off x="6910070" y="2280557"/>
            <a:ext cx="530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600CB84-537D-BDC9-D1EB-7E90EF551C92}"/>
              </a:ext>
            </a:extLst>
          </p:cNvPr>
          <p:cNvSpPr txBox="1"/>
          <p:nvPr/>
        </p:nvSpPr>
        <p:spPr>
          <a:xfrm>
            <a:off x="7552327" y="1951947"/>
            <a:ext cx="34912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sr-Latn-RS" dirty="0" err="1"/>
              <a:t>aterijali</a:t>
            </a:r>
            <a:r>
              <a:rPr lang="sr-Latn-RS" dirty="0"/>
              <a:t> za </a:t>
            </a:r>
            <a:r>
              <a:rPr lang="sr-Latn-RS" dirty="0" err="1"/>
              <a:t>Golang</a:t>
            </a:r>
            <a:r>
              <a:rPr lang="sr-Latn-RS" dirty="0"/>
              <a:t> i </a:t>
            </a:r>
            <a:r>
              <a:rPr lang="sr-Latn-RS" dirty="0" err="1"/>
              <a:t>mikroservisnu</a:t>
            </a:r>
            <a:r>
              <a:rPr lang="sr-Latn-RS" dirty="0"/>
              <a:t> arhitekturu</a:t>
            </a:r>
            <a:r>
              <a:rPr lang="en-US" dirty="0"/>
              <a:t>, </a:t>
            </a:r>
            <a:r>
              <a:rPr lang="en-US" dirty="0" err="1"/>
              <a:t>uvodne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sr-Latn-RS" dirty="0" err="1"/>
              <a:t>žbe</a:t>
            </a:r>
            <a:r>
              <a:rPr lang="sr-Latn-RS" dirty="0"/>
              <a:t>.</a:t>
            </a:r>
            <a:endParaRPr lang="en-US" dirty="0"/>
          </a:p>
          <a:p>
            <a:endParaRPr lang="en-US" dirty="0"/>
          </a:p>
          <a:p>
            <a:r>
              <a:rPr lang="sr-Latn-RS" b="1" dirty="0"/>
              <a:t>Cilj za naredne tri nedelje je fizički izolovati </a:t>
            </a:r>
            <a:r>
              <a:rPr lang="en-US" b="1" dirty="0"/>
              <a:t>(</a:t>
            </a:r>
            <a:r>
              <a:rPr lang="en-US" b="1" dirty="0" err="1"/>
              <a:t>neke</a:t>
            </a:r>
            <a:r>
              <a:rPr lang="en-US" b="1" dirty="0"/>
              <a:t>) </a:t>
            </a:r>
            <a:r>
              <a:rPr lang="sr-Latn-RS" b="1" dirty="0"/>
              <a:t>module i omogućiti </a:t>
            </a:r>
            <a:r>
              <a:rPr lang="sr-Latn-RS" b="1" dirty="0" err="1"/>
              <a:t>http</a:t>
            </a:r>
            <a:r>
              <a:rPr lang="sr-Latn-RS" b="1" dirty="0"/>
              <a:t> komunikaciju između njih i API</a:t>
            </a:r>
            <a:r>
              <a:rPr lang="en-US" b="1" dirty="0"/>
              <a:t> </a:t>
            </a:r>
            <a:r>
              <a:rPr lang="en-US" b="1" dirty="0" err="1"/>
              <a:t>sloja</a:t>
            </a:r>
            <a:r>
              <a:rPr lang="en-US" b="1" dirty="0"/>
              <a:t> </a:t>
            </a:r>
            <a:r>
              <a:rPr lang="en-US" b="1" dirty="0" err="1"/>
              <a:t>aplikacije</a:t>
            </a:r>
            <a:r>
              <a:rPr lang="sr-Latn-RS" b="1" dirty="0"/>
              <a:t>.</a:t>
            </a:r>
            <a:endParaRPr lang="en-US" b="1" dirty="0"/>
          </a:p>
          <a:p>
            <a:endParaRPr lang="en-US" b="1" dirty="0"/>
          </a:p>
          <a:p>
            <a:r>
              <a:rPr lang="sr-Latn-RS" b="1" dirty="0"/>
              <a:t>Dodatno </a:t>
            </a:r>
            <a:r>
              <a:rPr lang="en-US" b="1" dirty="0"/>
              <a:t>u </a:t>
            </a:r>
            <a:r>
              <a:rPr lang="en-US" b="1" dirty="0" err="1"/>
              <a:t>podtimovima</a:t>
            </a:r>
            <a:r>
              <a:rPr lang="en-US" b="1" dirty="0"/>
              <a:t> od </a:t>
            </a:r>
            <a:r>
              <a:rPr lang="en-US" b="1" dirty="0" err="1"/>
              <a:t>dvoje</a:t>
            </a:r>
            <a:r>
              <a:rPr lang="sr-Latn-RS" b="1" dirty="0"/>
              <a:t> treba da</a:t>
            </a:r>
            <a:r>
              <a:rPr lang="en-US" b="1" dirty="0"/>
              <a:t> se</a:t>
            </a:r>
            <a:r>
              <a:rPr lang="sr-Latn-RS" b="1" dirty="0"/>
              <a:t> prevede</a:t>
            </a:r>
            <a:r>
              <a:rPr lang="en-US" b="1" dirty="0"/>
              <a:t> po</a:t>
            </a:r>
            <a:r>
              <a:rPr lang="sr-Latn-RS" b="1" dirty="0"/>
              <a:t> jedan izolovani servis u neki drugi jezik (preporuka </a:t>
            </a:r>
            <a:r>
              <a:rPr lang="sr-Latn-RS" b="1" dirty="0" err="1"/>
              <a:t>Golang</a:t>
            </a:r>
            <a:r>
              <a:rPr lang="sr-Latn-RS" b="1" dirty="0"/>
              <a:t>)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2686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9A97-B511-7668-15CB-319D4DDCF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22371" cy="777875"/>
          </a:xfrm>
        </p:spPr>
        <p:txBody>
          <a:bodyPr>
            <a:normAutofit/>
          </a:bodyPr>
          <a:lstStyle/>
          <a:p>
            <a:r>
              <a:rPr lang="en-US" sz="3200" dirty="0" err="1"/>
              <a:t>Pregled</a:t>
            </a:r>
            <a:r>
              <a:rPr lang="en-US" sz="3200" dirty="0"/>
              <a:t> </a:t>
            </a:r>
            <a:r>
              <a:rPr lang="en-US" sz="3200" dirty="0" err="1"/>
              <a:t>ve</a:t>
            </a:r>
            <a:r>
              <a:rPr lang="sr-Latn-RS" sz="3200" dirty="0" err="1"/>
              <a:t>žbi</a:t>
            </a:r>
            <a:r>
              <a:rPr lang="sr-Latn-RS" sz="3200" dirty="0"/>
              <a:t> po nedeljama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E3017-D002-7AE9-AAB8-0C534F317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86" y="1509969"/>
            <a:ext cx="6396084" cy="40862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CAC069-E003-070D-72E4-4C9A2EE1EDA4}"/>
              </a:ext>
            </a:extLst>
          </p:cNvPr>
          <p:cNvSpPr/>
          <p:nvPr/>
        </p:nvSpPr>
        <p:spPr>
          <a:xfrm>
            <a:off x="364671" y="2280557"/>
            <a:ext cx="6700158" cy="4789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2DBF8E-6CAC-B652-4E7E-030519B5E3FD}"/>
              </a:ext>
            </a:extLst>
          </p:cNvPr>
          <p:cNvCxnSpPr>
            <a:cxnSpLocks/>
          </p:cNvCxnSpPr>
          <p:nvPr/>
        </p:nvCxnSpPr>
        <p:spPr>
          <a:xfrm>
            <a:off x="6910070" y="2432957"/>
            <a:ext cx="530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600CB84-537D-BDC9-D1EB-7E90EF551C92}"/>
              </a:ext>
            </a:extLst>
          </p:cNvPr>
          <p:cNvSpPr txBox="1"/>
          <p:nvPr/>
        </p:nvSpPr>
        <p:spPr>
          <a:xfrm>
            <a:off x="7568655" y="2248291"/>
            <a:ext cx="349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Konsultativne</a:t>
            </a:r>
            <a:r>
              <a:rPr lang="en-US" dirty="0"/>
              <a:t> </a:t>
            </a:r>
            <a:r>
              <a:rPr lang="en-US" dirty="0" err="1"/>
              <a:t>nedelje</a:t>
            </a:r>
            <a:r>
              <a:rPr lang="sr-Latn-R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789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9A97-B511-7668-15CB-319D4DDCF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22371" cy="777875"/>
          </a:xfrm>
        </p:spPr>
        <p:txBody>
          <a:bodyPr>
            <a:normAutofit/>
          </a:bodyPr>
          <a:lstStyle/>
          <a:p>
            <a:r>
              <a:rPr lang="en-US" sz="3200" dirty="0" err="1"/>
              <a:t>Pregled</a:t>
            </a:r>
            <a:r>
              <a:rPr lang="en-US" sz="3200" dirty="0"/>
              <a:t> </a:t>
            </a:r>
            <a:r>
              <a:rPr lang="en-US" sz="3200" dirty="0" err="1"/>
              <a:t>ve</a:t>
            </a:r>
            <a:r>
              <a:rPr lang="sr-Latn-RS" sz="3200" dirty="0" err="1"/>
              <a:t>žbi</a:t>
            </a:r>
            <a:r>
              <a:rPr lang="sr-Latn-RS" sz="3200" dirty="0"/>
              <a:t> po nedeljama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E3017-D002-7AE9-AAB8-0C534F317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86" y="1509969"/>
            <a:ext cx="6396084" cy="40862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CAC069-E003-070D-72E4-4C9A2EE1EDA4}"/>
              </a:ext>
            </a:extLst>
          </p:cNvPr>
          <p:cNvSpPr/>
          <p:nvPr/>
        </p:nvSpPr>
        <p:spPr>
          <a:xfrm>
            <a:off x="361949" y="2618014"/>
            <a:ext cx="6700158" cy="2830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2DBF8E-6CAC-B652-4E7E-030519B5E3FD}"/>
              </a:ext>
            </a:extLst>
          </p:cNvPr>
          <p:cNvCxnSpPr>
            <a:cxnSpLocks/>
          </p:cNvCxnSpPr>
          <p:nvPr/>
        </p:nvCxnSpPr>
        <p:spPr>
          <a:xfrm>
            <a:off x="6959056" y="2748642"/>
            <a:ext cx="530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E1065C7-CFEA-3F82-1C18-9E43C6C820BC}"/>
              </a:ext>
            </a:extLst>
          </p:cNvPr>
          <p:cNvSpPr txBox="1"/>
          <p:nvPr/>
        </p:nvSpPr>
        <p:spPr>
          <a:xfrm>
            <a:off x="7598230" y="2286977"/>
            <a:ext cx="39460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dirty="0"/>
              <a:t>Prva</a:t>
            </a:r>
            <a:r>
              <a:rPr lang="en-US" dirty="0"/>
              <a:t> KT, </a:t>
            </a:r>
            <a:r>
              <a:rPr lang="en-US" dirty="0" err="1"/>
              <a:t>gde</a:t>
            </a:r>
            <a:r>
              <a:rPr lang="en-US" dirty="0"/>
              <a:t> se </a:t>
            </a:r>
            <a:r>
              <a:rPr lang="en-US" dirty="0" err="1"/>
              <a:t>proverava</a:t>
            </a:r>
            <a:r>
              <a:rPr lang="en-US" dirty="0"/>
              <a:t> da li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servisi</a:t>
            </a:r>
            <a:r>
              <a:rPr lang="en-US" dirty="0"/>
              <a:t> </a:t>
            </a:r>
            <a:r>
              <a:rPr lang="en-US" dirty="0" err="1"/>
              <a:t>uspe</a:t>
            </a:r>
            <a:r>
              <a:rPr lang="sr-Latn-RS" dirty="0" err="1"/>
              <a:t>šno</a:t>
            </a:r>
            <a:r>
              <a:rPr lang="sr-Latn-RS" dirty="0"/>
              <a:t> izolovani i prevedeni u </a:t>
            </a:r>
            <a:r>
              <a:rPr lang="sr-Latn-RS" dirty="0" err="1"/>
              <a:t>Golang</a:t>
            </a:r>
            <a:r>
              <a:rPr lang="sr-Latn-RS" dirty="0"/>
              <a:t>. Materijali za </a:t>
            </a:r>
            <a:r>
              <a:rPr lang="sr-Latn-RS" dirty="0" err="1"/>
              <a:t>docker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Cilj</a:t>
            </a:r>
            <a:r>
              <a:rPr lang="en-US" b="1" dirty="0"/>
              <a:t> za </a:t>
            </a:r>
            <a:r>
              <a:rPr lang="en-US" b="1" dirty="0" err="1"/>
              <a:t>naredne</a:t>
            </a:r>
            <a:r>
              <a:rPr lang="en-US" b="1" dirty="0"/>
              <a:t> </a:t>
            </a:r>
            <a:r>
              <a:rPr lang="en-US" b="1" dirty="0" err="1"/>
              <a:t>dve</a:t>
            </a:r>
            <a:r>
              <a:rPr lang="sr-Latn-RS" b="1" dirty="0"/>
              <a:t> nedelje je završiti zaostalo prevođenje</a:t>
            </a:r>
            <a:r>
              <a:rPr lang="en-US" b="1" dirty="0"/>
              <a:t> (</a:t>
            </a:r>
            <a:r>
              <a:rPr lang="en-US" b="1" dirty="0" err="1"/>
              <a:t>ukoliko</a:t>
            </a:r>
            <a:r>
              <a:rPr lang="sr-Latn-RS" b="1" dirty="0"/>
              <a:t> je nešto preostalo)</a:t>
            </a:r>
            <a:r>
              <a:rPr lang="en-US" b="1" dirty="0"/>
              <a:t> </a:t>
            </a:r>
            <a:r>
              <a:rPr lang="sr-Latn-RS" b="1" dirty="0"/>
              <a:t> i </a:t>
            </a:r>
            <a:r>
              <a:rPr lang="sr-Latn-RS" b="1" dirty="0" err="1"/>
              <a:t>dokerizovati</a:t>
            </a:r>
            <a:r>
              <a:rPr lang="sr-Latn-RS" b="1" dirty="0"/>
              <a:t> servise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9957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9A97-B511-7668-15CB-319D4DDCF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22371" cy="777875"/>
          </a:xfrm>
        </p:spPr>
        <p:txBody>
          <a:bodyPr>
            <a:normAutofit/>
          </a:bodyPr>
          <a:lstStyle/>
          <a:p>
            <a:r>
              <a:rPr lang="en-US" sz="3200" dirty="0" err="1"/>
              <a:t>Pregled</a:t>
            </a:r>
            <a:r>
              <a:rPr lang="en-US" sz="3200" dirty="0"/>
              <a:t> </a:t>
            </a:r>
            <a:r>
              <a:rPr lang="en-US" sz="3200" dirty="0" err="1"/>
              <a:t>ve</a:t>
            </a:r>
            <a:r>
              <a:rPr lang="sr-Latn-RS" sz="3200" dirty="0" err="1"/>
              <a:t>žbi</a:t>
            </a:r>
            <a:r>
              <a:rPr lang="sr-Latn-RS" sz="3200" dirty="0"/>
              <a:t> po nedeljama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E3017-D002-7AE9-AAB8-0C534F317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86" y="1509969"/>
            <a:ext cx="6396084" cy="40862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CAC069-E003-070D-72E4-4C9A2EE1EDA4}"/>
              </a:ext>
            </a:extLst>
          </p:cNvPr>
          <p:cNvSpPr/>
          <p:nvPr/>
        </p:nvSpPr>
        <p:spPr>
          <a:xfrm>
            <a:off x="361949" y="2786743"/>
            <a:ext cx="6700158" cy="3102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2DBF8E-6CAC-B652-4E7E-030519B5E3FD}"/>
              </a:ext>
            </a:extLst>
          </p:cNvPr>
          <p:cNvCxnSpPr>
            <a:cxnSpLocks/>
          </p:cNvCxnSpPr>
          <p:nvPr/>
        </p:nvCxnSpPr>
        <p:spPr>
          <a:xfrm>
            <a:off x="6997156" y="2963634"/>
            <a:ext cx="530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E1065C7-CFEA-3F82-1C18-9E43C6C820BC}"/>
              </a:ext>
            </a:extLst>
          </p:cNvPr>
          <p:cNvSpPr txBox="1"/>
          <p:nvPr/>
        </p:nvSpPr>
        <p:spPr>
          <a:xfrm>
            <a:off x="7614558" y="2786743"/>
            <a:ext cx="3886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Konsultativni</a:t>
            </a:r>
            <a:r>
              <a:rPr lang="en-US" dirty="0"/>
              <a:t> termini.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0041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9A97-B511-7668-15CB-319D4DDCF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22371" cy="777875"/>
          </a:xfrm>
        </p:spPr>
        <p:txBody>
          <a:bodyPr>
            <a:normAutofit/>
          </a:bodyPr>
          <a:lstStyle/>
          <a:p>
            <a:r>
              <a:rPr lang="en-US" sz="3200" dirty="0" err="1"/>
              <a:t>Pregled</a:t>
            </a:r>
            <a:r>
              <a:rPr lang="en-US" sz="3200" dirty="0"/>
              <a:t> </a:t>
            </a:r>
            <a:r>
              <a:rPr lang="en-US" sz="3200" dirty="0" err="1"/>
              <a:t>ve</a:t>
            </a:r>
            <a:r>
              <a:rPr lang="sr-Latn-RS" sz="3200" dirty="0" err="1"/>
              <a:t>žbi</a:t>
            </a:r>
            <a:r>
              <a:rPr lang="sr-Latn-RS" sz="3200" dirty="0"/>
              <a:t> po nedeljama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E3017-D002-7AE9-AAB8-0C534F317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86" y="1509969"/>
            <a:ext cx="6396084" cy="40862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CAC069-E003-070D-72E4-4C9A2EE1EDA4}"/>
              </a:ext>
            </a:extLst>
          </p:cNvPr>
          <p:cNvSpPr/>
          <p:nvPr/>
        </p:nvSpPr>
        <p:spPr>
          <a:xfrm>
            <a:off x="361949" y="2977250"/>
            <a:ext cx="6700158" cy="2670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2DBF8E-6CAC-B652-4E7E-030519B5E3FD}"/>
              </a:ext>
            </a:extLst>
          </p:cNvPr>
          <p:cNvCxnSpPr>
            <a:cxnSpLocks/>
          </p:cNvCxnSpPr>
          <p:nvPr/>
        </p:nvCxnSpPr>
        <p:spPr>
          <a:xfrm>
            <a:off x="6997157" y="3118756"/>
            <a:ext cx="530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E1065C7-CFEA-3F82-1C18-9E43C6C820BC}"/>
              </a:ext>
            </a:extLst>
          </p:cNvPr>
          <p:cNvSpPr txBox="1"/>
          <p:nvPr/>
        </p:nvSpPr>
        <p:spPr>
          <a:xfrm>
            <a:off x="7674429" y="1964594"/>
            <a:ext cx="388619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Druga</a:t>
            </a:r>
            <a:r>
              <a:rPr lang="sr-Latn-RS" dirty="0"/>
              <a:t> KT</a:t>
            </a:r>
            <a:r>
              <a:rPr lang="en-US" dirty="0"/>
              <a:t>,</a:t>
            </a:r>
            <a:r>
              <a:rPr lang="sr-Latn-RS" dirty="0"/>
              <a:t> gde se proverava </a:t>
            </a:r>
            <a:r>
              <a:rPr lang="sr-Latn-RS" dirty="0" err="1"/>
              <a:t>dokerizacija</a:t>
            </a:r>
            <a:r>
              <a:rPr lang="sr-Latn-RS" dirty="0"/>
              <a:t> kao i ostatak prevođenja modula u izolovane servise. </a:t>
            </a:r>
            <a:r>
              <a:rPr lang="sr-Latn-RS" dirty="0" err="1"/>
              <a:t>Online</a:t>
            </a:r>
            <a:r>
              <a:rPr lang="sr-Latn-RS" dirty="0"/>
              <a:t> materijali za </a:t>
            </a:r>
            <a:r>
              <a:rPr lang="sr-Latn-RS" dirty="0" err="1"/>
              <a:t>NoSQL</a:t>
            </a:r>
            <a:r>
              <a:rPr lang="sr-Latn-RS" dirty="0"/>
              <a:t> (</a:t>
            </a:r>
            <a:r>
              <a:rPr lang="sr-Latn-RS" dirty="0" err="1"/>
              <a:t>document</a:t>
            </a:r>
            <a:r>
              <a:rPr lang="sr-Latn-RS" dirty="0"/>
              <a:t> </a:t>
            </a:r>
            <a:r>
              <a:rPr lang="en-US" dirty="0"/>
              <a:t>+ graph).</a:t>
            </a:r>
          </a:p>
          <a:p>
            <a:endParaRPr lang="en-US" b="1" dirty="0"/>
          </a:p>
          <a:p>
            <a:r>
              <a:rPr lang="sr-Latn-RS" b="1" dirty="0"/>
              <a:t>Cilj za naredne tri nedelje je iskoristiti negde dokument bazu (umesto </a:t>
            </a:r>
            <a:r>
              <a:rPr lang="sr-Latn-RS" b="1" dirty="0" err="1"/>
              <a:t>postgresa</a:t>
            </a:r>
            <a:r>
              <a:rPr lang="sr-Latn-RS" b="1" dirty="0"/>
              <a:t>) i iskoristiti </a:t>
            </a:r>
            <a:r>
              <a:rPr lang="sr-Latn-RS" b="1" dirty="0" err="1"/>
              <a:t>graf</a:t>
            </a:r>
            <a:r>
              <a:rPr lang="sr-Latn-RS" b="1" dirty="0"/>
              <a:t> bazu u </a:t>
            </a:r>
            <a:r>
              <a:rPr lang="sr-Latn-RS" b="1" dirty="0" err="1"/>
              <a:t>stakeholders</a:t>
            </a:r>
            <a:r>
              <a:rPr lang="sr-Latn-RS" b="1" dirty="0"/>
              <a:t> modulu.</a:t>
            </a:r>
            <a:r>
              <a:rPr lang="en-US" b="1" dirty="0"/>
              <a:t> Ovo </a:t>
            </a:r>
            <a:r>
              <a:rPr lang="en-US" b="1" dirty="0" err="1"/>
              <a:t>podrazumeva</a:t>
            </a:r>
            <a:r>
              <a:rPr lang="en-US" b="1" dirty="0"/>
              <a:t> da je </a:t>
            </a:r>
            <a:r>
              <a:rPr lang="en-US" b="1" dirty="0" err="1"/>
              <a:t>potrebno</a:t>
            </a:r>
            <a:r>
              <a:rPr lang="en-US" b="1" dirty="0"/>
              <a:t> </a:t>
            </a:r>
            <a:r>
              <a:rPr lang="en-US" b="1" dirty="0" err="1"/>
              <a:t>izolovati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sr-Latn-RS" b="1" dirty="0"/>
              <a:t> servis koji vodi računa kako se korisnici prate u okviru aplikacije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3902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3502</TotalTime>
  <Words>479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Servisno orijentisane arhitekture</vt:lpstr>
      <vt:lpstr>Šta radimo?</vt:lpstr>
      <vt:lpstr>PowerPoint Presentation</vt:lpstr>
      <vt:lpstr>Kako radimo?</vt:lpstr>
      <vt:lpstr>Pregled vežbi po nedeljama</vt:lpstr>
      <vt:lpstr>Pregled vežbi po nedeljama</vt:lpstr>
      <vt:lpstr>Pregled vežbi po nedeljama</vt:lpstr>
      <vt:lpstr>Pregled vežbi po nedeljama</vt:lpstr>
      <vt:lpstr>Pregled vežbi po nedeljama</vt:lpstr>
      <vt:lpstr>Pregled vežbi po nedeljama</vt:lpstr>
      <vt:lpstr>Pregled vežbi po nedeljama</vt:lpstr>
      <vt:lpstr>Pregled vežbi po nedeljama</vt:lpstr>
      <vt:lpstr>Pregled vežbi po nedeljama</vt:lpstr>
      <vt:lpstr>Pregled vežbi po nedeljama</vt:lpstr>
      <vt:lpstr>Pregled vežbi po nedeljama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Servisno orijentisane arhitekture</dc:title>
  <dc:creator>Luka Doric</dc:creator>
  <cp:lastModifiedBy>Luka Doric</cp:lastModifiedBy>
  <cp:revision>2</cp:revision>
  <dcterms:created xsi:type="dcterms:W3CDTF">2023-12-25T10:55:37Z</dcterms:created>
  <dcterms:modified xsi:type="dcterms:W3CDTF">2024-02-22T14:45:01Z</dcterms:modified>
</cp:coreProperties>
</file>