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660"/>
  </p:normalViewPr>
  <p:slideViewPr>
    <p:cSldViewPr snapToGrid="0">
      <p:cViewPr>
        <p:scale>
          <a:sx n="81" d="100"/>
          <a:sy n="81"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B474437-D897-45A2-AA40-34A942532C6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786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08986-B6AA-4763-B90B-E132D8836E7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74437-D897-45A2-AA40-34A942532C66}" type="slidenum">
              <a:rPr lang="en-US" smtClean="0"/>
              <a:t>‹#›</a:t>
            </a:fld>
            <a:endParaRPr lang="en-US"/>
          </a:p>
        </p:txBody>
      </p:sp>
    </p:spTree>
    <p:extLst>
      <p:ext uri="{BB962C8B-B14F-4D97-AF65-F5344CB8AC3E}">
        <p14:creationId xmlns:p14="http://schemas.microsoft.com/office/powerpoint/2010/main" val="407396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2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144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spTree>
    <p:extLst>
      <p:ext uri="{BB962C8B-B14F-4D97-AF65-F5344CB8AC3E}">
        <p14:creationId xmlns:p14="http://schemas.microsoft.com/office/powerpoint/2010/main" val="4200154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404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918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417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7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spTree>
    <p:extLst>
      <p:ext uri="{BB962C8B-B14F-4D97-AF65-F5344CB8AC3E}">
        <p14:creationId xmlns:p14="http://schemas.microsoft.com/office/powerpoint/2010/main" val="169003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08986-B6AA-4763-B90B-E132D8836E78}"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474437-D897-45A2-AA40-34A942532C6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066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608986-B6AA-4763-B90B-E132D8836E7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74437-D897-45A2-AA40-34A942532C66}" type="slidenum">
              <a:rPr lang="en-US" smtClean="0"/>
              <a:t>‹#›</a:t>
            </a:fld>
            <a:endParaRPr lang="en-US"/>
          </a:p>
        </p:txBody>
      </p:sp>
    </p:spTree>
    <p:extLst>
      <p:ext uri="{BB962C8B-B14F-4D97-AF65-F5344CB8AC3E}">
        <p14:creationId xmlns:p14="http://schemas.microsoft.com/office/powerpoint/2010/main" val="425060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608986-B6AA-4763-B90B-E132D8836E78}"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474437-D897-45A2-AA40-34A942532C6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44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608986-B6AA-4763-B90B-E132D8836E78}"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474437-D897-45A2-AA40-34A942532C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62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08986-B6AA-4763-B90B-E132D8836E78}"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474437-D897-45A2-AA40-34A942532C66}" type="slidenum">
              <a:rPr lang="en-US" smtClean="0"/>
              <a:t>‹#›</a:t>
            </a:fld>
            <a:endParaRPr lang="en-US"/>
          </a:p>
        </p:txBody>
      </p:sp>
    </p:spTree>
    <p:extLst>
      <p:ext uri="{BB962C8B-B14F-4D97-AF65-F5344CB8AC3E}">
        <p14:creationId xmlns:p14="http://schemas.microsoft.com/office/powerpoint/2010/main" val="107275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08986-B6AA-4763-B90B-E132D8836E7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74437-D897-45A2-AA40-34A942532C6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85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08986-B6AA-4763-B90B-E132D8836E78}"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474437-D897-45A2-AA40-34A942532C66}" type="slidenum">
              <a:rPr lang="en-US" smtClean="0"/>
              <a:t>‹#›</a:t>
            </a:fld>
            <a:endParaRPr lang="en-US"/>
          </a:p>
        </p:txBody>
      </p:sp>
    </p:spTree>
    <p:extLst>
      <p:ext uri="{BB962C8B-B14F-4D97-AF65-F5344CB8AC3E}">
        <p14:creationId xmlns:p14="http://schemas.microsoft.com/office/powerpoint/2010/main" val="372111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608986-B6AA-4763-B90B-E132D8836E78}" type="datetimeFigureOut">
              <a:rPr lang="en-US" smtClean="0"/>
              <a:t>4/6/2024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474437-D897-45A2-AA40-34A942532C66}" type="slidenum">
              <a:rPr lang="en-US" smtClean="0"/>
              <a:t>‹#›</a:t>
            </a:fld>
            <a:endParaRPr lang="en-US"/>
          </a:p>
        </p:txBody>
      </p:sp>
    </p:spTree>
    <p:extLst>
      <p:ext uri="{BB962C8B-B14F-4D97-AF65-F5344CB8AC3E}">
        <p14:creationId xmlns:p14="http://schemas.microsoft.com/office/powerpoint/2010/main" val="1999419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EF4C-4AC2-D349-3326-CB1340F2022E}"/>
              </a:ext>
            </a:extLst>
          </p:cNvPr>
          <p:cNvSpPr>
            <a:spLocks noGrp="1"/>
          </p:cNvSpPr>
          <p:nvPr>
            <p:ph type="ctrTitle"/>
          </p:nvPr>
        </p:nvSpPr>
        <p:spPr/>
        <p:txBody>
          <a:bodyPr/>
          <a:lstStyle/>
          <a:p>
            <a:r>
              <a:rPr lang="en-US" sz="3200" b="1" dirty="0">
                <a:latin typeface="Times New Roman" panose="02020603050405020304" pitchFamily="18" charset="0"/>
                <a:cs typeface="Times New Roman" panose="02020603050405020304" pitchFamily="18" charset="0"/>
              </a:rPr>
              <a:t>NAME: KORIR KIBET JOVAN.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REG NO    : EO24-01-2289/2020.</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BSC. CIVIL ENGINEERING</a:t>
            </a:r>
            <a:endParaRPr lang="en-US" sz="3200" dirty="0"/>
          </a:p>
        </p:txBody>
      </p:sp>
      <p:sp>
        <p:nvSpPr>
          <p:cNvPr id="3" name="Subtitle 2">
            <a:extLst>
              <a:ext uri="{FF2B5EF4-FFF2-40B4-BE49-F238E27FC236}">
                <a16:creationId xmlns:a16="http://schemas.microsoft.com/office/drawing/2014/main" id="{338DC8C1-FA1F-7C0D-83D1-2E0C4151C88D}"/>
              </a:ext>
            </a:extLst>
          </p:cNvPr>
          <p:cNvSpPr>
            <a:spLocks noGrp="1"/>
          </p:cNvSpPr>
          <p:nvPr>
            <p:ph type="subTitle" idx="1"/>
          </p:nvPr>
        </p:nvSpPr>
        <p:spPr/>
        <p:txBody>
          <a:bodyPr>
            <a:normAutofit fontScale="70000" lnSpcReduction="20000"/>
          </a:bodyPr>
          <a:lstStyle/>
          <a:p>
            <a:r>
              <a:rPr lang="en-US" sz="2400" b="1" dirty="0">
                <a:latin typeface="Times New Roman" panose="02020603050405020304" pitchFamily="18" charset="0"/>
                <a:cs typeface="Times New Roman" panose="02020603050405020304" pitchFamily="18" charset="0"/>
              </a:rPr>
              <a:t>UNIT: CRITICAL THINKING AND COMMUNICATION SKILLS.</a:t>
            </a:r>
          </a:p>
          <a:p>
            <a:r>
              <a:rPr lang="en-US" sz="2400" b="1" dirty="0">
                <a:latin typeface="Times New Roman" panose="02020603050405020304" pitchFamily="18" charset="0"/>
                <a:cs typeface="Times New Roman" panose="02020603050405020304" pitchFamily="18" charset="0"/>
              </a:rPr>
              <a:t>UNIT CODE: IGS 4101</a:t>
            </a:r>
          </a:p>
          <a:p>
            <a:r>
              <a:rPr lang="en-US" sz="2400" b="1">
                <a:latin typeface="Times New Roman" panose="02020603050405020304" pitchFamily="18" charset="0"/>
                <a:cs typeface="Times New Roman" panose="02020603050405020304" pitchFamily="18" charset="0"/>
              </a:rPr>
              <a:t>TASK: ASPECT OF AFRICAN CULTURE AND ITS IMPORTANCE.</a:t>
            </a:r>
          </a:p>
          <a:p>
            <a:endParaRPr lang="en-US" dirty="0"/>
          </a:p>
        </p:txBody>
      </p:sp>
    </p:spTree>
    <p:extLst>
      <p:ext uri="{BB962C8B-B14F-4D97-AF65-F5344CB8AC3E}">
        <p14:creationId xmlns:p14="http://schemas.microsoft.com/office/powerpoint/2010/main" val="283872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9C93-F3EA-8B60-09BA-6D081892F72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09B5F00-45F1-D8D4-C141-664A3FCC0B4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From time immemorial African communities have always embraced the culture of naming newborn children after the deceased.</a:t>
            </a:r>
          </a:p>
          <a:p>
            <a:r>
              <a:rPr lang="en-US" dirty="0">
                <a:latin typeface="Times New Roman" panose="02020603050405020304" pitchFamily="18" charset="0"/>
                <a:cs typeface="Times New Roman" panose="02020603050405020304" pitchFamily="18" charset="0"/>
              </a:rPr>
              <a:t>This was always done when; a person dies and after some time a baby is born who has facial or any physical resemblance of the deceased or have some behavioral similarities.</a:t>
            </a:r>
          </a:p>
          <a:p>
            <a:r>
              <a:rPr lang="en-US" dirty="0">
                <a:latin typeface="Times New Roman" panose="02020603050405020304" pitchFamily="18" charset="0"/>
                <a:cs typeface="Times New Roman" panose="02020603050405020304" pitchFamily="18" charset="0"/>
              </a:rPr>
              <a:t>This was always the case as Africans believed that life is a cycle and does not end when someone dies.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43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EBF5-91A2-6C33-03FC-75CA373214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248DCB-557B-B120-F1D2-1D6837AA7A2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was always believed that when a person dies he or she comes back to continue with the life cycle from the early stage of being a child.</a:t>
            </a:r>
          </a:p>
          <a:p>
            <a:r>
              <a:rPr lang="en-US" dirty="0">
                <a:latin typeface="Times New Roman" panose="02020603050405020304" pitchFamily="18" charset="0"/>
                <a:cs typeface="Times New Roman" panose="02020603050405020304" pitchFamily="18" charset="0"/>
              </a:rPr>
              <a:t>This was always seen as a way of honoring and preserving memories of the loved ones that have passed away.</a:t>
            </a:r>
          </a:p>
          <a:p>
            <a:r>
              <a:rPr lang="en-US" dirty="0">
                <a:latin typeface="Times New Roman" panose="02020603050405020304" pitchFamily="18" charset="0"/>
                <a:cs typeface="Times New Roman" panose="02020603050405020304" pitchFamily="18" charset="0"/>
              </a:rPr>
              <a:t>The names were believed to carry power and continuity, linking past generations with the current and future generations.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66FA-2995-0306-20A9-1A76F96C3A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B4B5BC-1362-283C-4643-42C90BC88CFF}"/>
              </a:ext>
            </a:extLst>
          </p:cNvPr>
          <p:cNvSpPr>
            <a:spLocks noGrp="1"/>
          </p:cNvSpPr>
          <p:nvPr>
            <p:ph idx="1"/>
          </p:nvPr>
        </p:nvSpPr>
        <p:spPr>
          <a:xfrm>
            <a:off x="1295401" y="2556931"/>
            <a:ext cx="9787568" cy="3678615"/>
          </a:xfrm>
        </p:spPr>
        <p:txBody>
          <a:bodyPr>
            <a:noAutofit/>
          </a:bodyPr>
          <a:lstStyle/>
          <a:p>
            <a:r>
              <a:rPr lang="en-US" dirty="0">
                <a:latin typeface="Times New Roman" panose="02020603050405020304" pitchFamily="18" charset="0"/>
                <a:cs typeface="Times New Roman" panose="02020603050405020304" pitchFamily="18" charset="0"/>
              </a:rPr>
              <a:t>Through the naming it was believed that spirit and qualities of the ancestor are imparted to the newborn, ensuring their protection and guidance throughout.</a:t>
            </a:r>
          </a:p>
          <a:p>
            <a:r>
              <a:rPr lang="en-US" dirty="0">
                <a:latin typeface="Times New Roman" panose="02020603050405020304" pitchFamily="18" charset="0"/>
                <a:cs typeface="Times New Roman" panose="02020603050405020304" pitchFamily="18" charset="0"/>
              </a:rPr>
              <a:t>This culture helped in maintaining link and connection across generations , fostering sense of continuity and community.</a:t>
            </a:r>
          </a:p>
          <a:p>
            <a:r>
              <a:rPr lang="en-US" dirty="0">
                <a:latin typeface="Times New Roman" panose="02020603050405020304" pitchFamily="18" charset="0"/>
                <a:cs typeface="Times New Roman" panose="02020603050405020304" pitchFamily="18" charset="0"/>
              </a:rPr>
              <a:t>As it was always believed that spirits and qualities of the deceased are imparted in the newborn it was always encouraged that children be named after the righteous people who were not evil and had good and valuable qualities that impacted the society positively.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2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CEB0-C12D-6607-D552-A5772B78A5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BF78CC-D50C-ECA2-E952-73D6B01D0F0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Despite a child being named after a well-mannered ancestor the aspect has a disadvantage of the child facing pressure and expectation to fill the shoe of the deceased and live up to their legacy..</a:t>
            </a:r>
          </a:p>
          <a:p>
            <a:r>
              <a:rPr lang="en-US" dirty="0">
                <a:latin typeface="Times New Roman" panose="02020603050405020304" pitchFamily="18" charset="0"/>
                <a:cs typeface="Times New Roman" panose="02020603050405020304" pitchFamily="18" charset="0"/>
              </a:rPr>
              <a:t>Childs sense of identity and individuality is affected as the may feel compelled to embody certain trait or fulfil roles associated with the deceased hence overshadowing their unique talents and aspiration.</a:t>
            </a:r>
          </a:p>
          <a:p>
            <a:r>
              <a:rPr lang="en-US" dirty="0">
                <a:latin typeface="Times New Roman" panose="02020603050405020304" pitchFamily="18" charset="0"/>
                <a:cs typeface="Times New Roman" panose="02020603050405020304" pitchFamily="18" charset="0"/>
              </a:rPr>
              <a:t>Despite the little few challenges this aspect was firmly believed, respected and undertaken.</a:t>
            </a:r>
          </a:p>
        </p:txBody>
      </p:sp>
    </p:spTree>
    <p:extLst>
      <p:ext uri="{BB962C8B-B14F-4D97-AF65-F5344CB8AC3E}">
        <p14:creationId xmlns:p14="http://schemas.microsoft.com/office/powerpoint/2010/main" val="264654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B82F-EBBA-869D-01E6-A0D1B85722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5143E-7785-C324-2064-410F8697C1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87674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690</TotalTime>
  <Words>354</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Times New Roman</vt:lpstr>
      <vt:lpstr>Organic</vt:lpstr>
      <vt:lpstr>NAME: KORIR KIBET JOVAN.    REG NO    : EO24-01-2289/2020. BSC. CIVIL ENGINEERING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Jovan Kibe</dc:creator>
  <cp:lastModifiedBy>Jovan</cp:lastModifiedBy>
  <cp:revision>3</cp:revision>
  <dcterms:created xsi:type="dcterms:W3CDTF">2024-04-03T20:44:03Z</dcterms:created>
  <dcterms:modified xsi:type="dcterms:W3CDTF">2024-04-06T13:12:28Z</dcterms:modified>
</cp:coreProperties>
</file>