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72"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94660"/>
  </p:normalViewPr>
  <p:slideViewPr>
    <p:cSldViewPr snapToGrid="0">
      <p:cViewPr varScale="1">
        <p:scale>
          <a:sx n="87" d="100"/>
          <a:sy n="87" d="100"/>
        </p:scale>
        <p:origin x="5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9BFD77-FB9A-4DB7-AEE3-1BC4B59316D7}" type="datetimeFigureOut">
              <a:rPr lang="en-US" smtClean="0"/>
              <a:t>3/30/2024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0D17E-77C3-4560-9F11-630EA56C9777}" type="slidenum">
              <a:rPr lang="en-US" smtClean="0"/>
              <a:t>‹#›</a:t>
            </a:fld>
            <a:endParaRPr lang="en-US"/>
          </a:p>
        </p:txBody>
      </p:sp>
    </p:spTree>
    <p:extLst>
      <p:ext uri="{BB962C8B-B14F-4D97-AF65-F5344CB8AC3E}">
        <p14:creationId xmlns:p14="http://schemas.microsoft.com/office/powerpoint/2010/main" val="466911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E0D17E-77C3-4560-9F11-630EA56C9777}" type="slidenum">
              <a:rPr lang="en-US" smtClean="0"/>
              <a:t>21</a:t>
            </a:fld>
            <a:endParaRPr lang="en-US"/>
          </a:p>
        </p:txBody>
      </p:sp>
    </p:spTree>
    <p:extLst>
      <p:ext uri="{BB962C8B-B14F-4D97-AF65-F5344CB8AC3E}">
        <p14:creationId xmlns:p14="http://schemas.microsoft.com/office/powerpoint/2010/main" val="2286457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E0D17E-77C3-4560-9F11-630EA56C9777}" type="slidenum">
              <a:rPr lang="en-US" smtClean="0"/>
              <a:t>25</a:t>
            </a:fld>
            <a:endParaRPr lang="en-US"/>
          </a:p>
        </p:txBody>
      </p:sp>
    </p:spTree>
    <p:extLst>
      <p:ext uri="{BB962C8B-B14F-4D97-AF65-F5344CB8AC3E}">
        <p14:creationId xmlns:p14="http://schemas.microsoft.com/office/powerpoint/2010/main" val="3453578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C4E9B07-219C-4AE5-9C63-F566975D270B}" type="datetimeFigureOut">
              <a:rPr lang="en-US" smtClean="0"/>
              <a:t>3/30/2024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CDDD491-33B4-4DFD-B97A-E98CBA49D12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95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4E9B07-219C-4AE5-9C63-F566975D270B}"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DD491-33B4-4DFD-B97A-E98CBA49D123}" type="slidenum">
              <a:rPr lang="en-US" smtClean="0"/>
              <a:t>‹#›</a:t>
            </a:fld>
            <a:endParaRPr lang="en-US"/>
          </a:p>
        </p:txBody>
      </p:sp>
    </p:spTree>
    <p:extLst>
      <p:ext uri="{BB962C8B-B14F-4D97-AF65-F5344CB8AC3E}">
        <p14:creationId xmlns:p14="http://schemas.microsoft.com/office/powerpoint/2010/main" val="4178418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E9B07-219C-4AE5-9C63-F566975D270B}"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DD491-33B4-4DFD-B97A-E98CBA49D12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3180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E9B07-219C-4AE5-9C63-F566975D270B}"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DD491-33B4-4DFD-B97A-E98CBA49D12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161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E9B07-219C-4AE5-9C63-F566975D270B}"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DD491-33B4-4DFD-B97A-E98CBA49D123}" type="slidenum">
              <a:rPr lang="en-US" smtClean="0"/>
              <a:t>‹#›</a:t>
            </a:fld>
            <a:endParaRPr lang="en-US"/>
          </a:p>
        </p:txBody>
      </p:sp>
    </p:spTree>
    <p:extLst>
      <p:ext uri="{BB962C8B-B14F-4D97-AF65-F5344CB8AC3E}">
        <p14:creationId xmlns:p14="http://schemas.microsoft.com/office/powerpoint/2010/main" val="4042716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E9B07-219C-4AE5-9C63-F566975D270B}"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DD491-33B4-4DFD-B97A-E98CBA49D12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244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E9B07-219C-4AE5-9C63-F566975D270B}"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DD491-33B4-4DFD-B97A-E98CBA49D12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1549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4E9B07-219C-4AE5-9C63-F566975D270B}"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DD491-33B4-4DFD-B97A-E98CBA49D12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5364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4E9B07-219C-4AE5-9C63-F566975D270B}"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DD491-33B4-4DFD-B97A-E98CBA49D12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8943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4E9B07-219C-4AE5-9C63-F566975D270B}"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DD491-33B4-4DFD-B97A-E98CBA49D123}" type="slidenum">
              <a:rPr lang="en-US" smtClean="0"/>
              <a:t>‹#›</a:t>
            </a:fld>
            <a:endParaRPr lang="en-US"/>
          </a:p>
        </p:txBody>
      </p:sp>
    </p:spTree>
    <p:extLst>
      <p:ext uri="{BB962C8B-B14F-4D97-AF65-F5344CB8AC3E}">
        <p14:creationId xmlns:p14="http://schemas.microsoft.com/office/powerpoint/2010/main" val="46830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E9B07-219C-4AE5-9C63-F566975D270B}"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DD491-33B4-4DFD-B97A-E98CBA49D12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8245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4E9B07-219C-4AE5-9C63-F566975D270B}"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DD491-33B4-4DFD-B97A-E98CBA49D123}" type="slidenum">
              <a:rPr lang="en-US" smtClean="0"/>
              <a:t>‹#›</a:t>
            </a:fld>
            <a:endParaRPr lang="en-US"/>
          </a:p>
        </p:txBody>
      </p:sp>
    </p:spTree>
    <p:extLst>
      <p:ext uri="{BB962C8B-B14F-4D97-AF65-F5344CB8AC3E}">
        <p14:creationId xmlns:p14="http://schemas.microsoft.com/office/powerpoint/2010/main" val="9923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4E9B07-219C-4AE5-9C63-F566975D270B}" type="datetimeFigureOut">
              <a:rPr lang="en-US" smtClean="0"/>
              <a:t>3/30/2024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DDD491-33B4-4DFD-B97A-E98CBA49D12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974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4E9B07-219C-4AE5-9C63-F566975D270B}" type="datetimeFigureOut">
              <a:rPr lang="en-US" smtClean="0"/>
              <a:t>3/30/2024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DDD491-33B4-4DFD-B97A-E98CBA49D12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4816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4E9B07-219C-4AE5-9C63-F566975D270B}" type="datetimeFigureOut">
              <a:rPr lang="en-US" smtClean="0"/>
              <a:t>3/30/2024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DDD491-33B4-4DFD-B97A-E98CBA49D123}" type="slidenum">
              <a:rPr lang="en-US" smtClean="0"/>
              <a:t>‹#›</a:t>
            </a:fld>
            <a:endParaRPr lang="en-US"/>
          </a:p>
        </p:txBody>
      </p:sp>
    </p:spTree>
    <p:extLst>
      <p:ext uri="{BB962C8B-B14F-4D97-AF65-F5344CB8AC3E}">
        <p14:creationId xmlns:p14="http://schemas.microsoft.com/office/powerpoint/2010/main" val="4110243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4E9B07-219C-4AE5-9C63-F566975D270B}"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DD491-33B4-4DFD-B97A-E98CBA49D12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751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4E9B07-219C-4AE5-9C63-F566975D270B}"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DD491-33B4-4DFD-B97A-E98CBA49D123}" type="slidenum">
              <a:rPr lang="en-US" smtClean="0"/>
              <a:t>‹#›</a:t>
            </a:fld>
            <a:endParaRPr lang="en-US"/>
          </a:p>
        </p:txBody>
      </p:sp>
    </p:spTree>
    <p:extLst>
      <p:ext uri="{BB962C8B-B14F-4D97-AF65-F5344CB8AC3E}">
        <p14:creationId xmlns:p14="http://schemas.microsoft.com/office/powerpoint/2010/main" val="4040224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4E9B07-219C-4AE5-9C63-F566975D270B}" type="datetimeFigureOut">
              <a:rPr lang="en-US" smtClean="0"/>
              <a:t>3/30/2024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DDD491-33B4-4DFD-B97A-E98CBA49D123}" type="slidenum">
              <a:rPr lang="en-US" smtClean="0"/>
              <a:t>‹#›</a:t>
            </a:fld>
            <a:endParaRPr lang="en-US"/>
          </a:p>
        </p:txBody>
      </p:sp>
    </p:spTree>
    <p:extLst>
      <p:ext uri="{BB962C8B-B14F-4D97-AF65-F5344CB8AC3E}">
        <p14:creationId xmlns:p14="http://schemas.microsoft.com/office/powerpoint/2010/main" val="699251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F6A6-5E7D-E843-FBA4-A9825752F70A}"/>
              </a:ext>
            </a:extLst>
          </p:cNvPr>
          <p:cNvSpPr>
            <a:spLocks noGrp="1"/>
          </p:cNvSpPr>
          <p:nvPr>
            <p:ph type="ctrTitle"/>
          </p:nvPr>
        </p:nvSpPr>
        <p:spPr/>
        <p:txBody>
          <a:bodyPr/>
          <a:lstStyle/>
          <a:p>
            <a:r>
              <a:rPr lang="en-US" sz="2800" b="1" dirty="0">
                <a:latin typeface="Times New Roman" panose="02020603050405020304" pitchFamily="18" charset="0"/>
                <a:cs typeface="Times New Roman" panose="02020603050405020304" pitchFamily="18" charset="0"/>
              </a:rPr>
              <a:t>NAME: KORIR KIBET JOVAN.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REG NO    : EO24-01-2289/2020.</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BSC. CIVIL ENGINEERING.</a:t>
            </a:r>
          </a:p>
        </p:txBody>
      </p:sp>
      <p:sp>
        <p:nvSpPr>
          <p:cNvPr id="3" name="Subtitle 2">
            <a:extLst>
              <a:ext uri="{FF2B5EF4-FFF2-40B4-BE49-F238E27FC236}">
                <a16:creationId xmlns:a16="http://schemas.microsoft.com/office/drawing/2014/main" id="{12C7F7D7-0B46-7425-2481-329D5B19D2AD}"/>
              </a:ext>
            </a:extLst>
          </p:cNvPr>
          <p:cNvSpPr>
            <a:spLocks noGrp="1"/>
          </p:cNvSpPr>
          <p:nvPr>
            <p:ph type="subTitle" idx="1"/>
          </p:nvPr>
        </p:nvSpPr>
        <p:spPr>
          <a:xfrm>
            <a:off x="2555914" y="3657596"/>
            <a:ext cx="6952154" cy="1707617"/>
          </a:xfrm>
        </p:spPr>
        <p:txBody>
          <a:bodyPr>
            <a:noAutofit/>
          </a:bodyPr>
          <a:lstStyle/>
          <a:p>
            <a:r>
              <a:rPr lang="en-US" sz="1800" b="1" dirty="0">
                <a:latin typeface="Times New Roman" panose="02020603050405020304" pitchFamily="18" charset="0"/>
                <a:cs typeface="Times New Roman" panose="02020603050405020304" pitchFamily="18" charset="0"/>
              </a:rPr>
              <a:t>UNIT: CRITICAL THINKING AND COMMUNICATION SKILLS.</a:t>
            </a:r>
          </a:p>
          <a:p>
            <a:r>
              <a:rPr lang="en-US" sz="1800" b="1" dirty="0">
                <a:latin typeface="Times New Roman" panose="02020603050405020304" pitchFamily="18" charset="0"/>
                <a:cs typeface="Times New Roman" panose="02020603050405020304" pitchFamily="18" charset="0"/>
              </a:rPr>
              <a:t>UNIT CODE: IGS 4101</a:t>
            </a:r>
          </a:p>
          <a:p>
            <a:r>
              <a:rPr lang="en-US" sz="1800" b="1" dirty="0">
                <a:latin typeface="Times New Roman" panose="02020603050405020304" pitchFamily="18" charset="0"/>
                <a:cs typeface="Times New Roman" panose="02020603050405020304" pitchFamily="18" charset="0"/>
              </a:rPr>
              <a:t>TASK: AUTOBIOGRAPHICAL ESSAY POWERPOINT PRESENTATION</a:t>
            </a:r>
          </a:p>
        </p:txBody>
      </p:sp>
    </p:spTree>
    <p:extLst>
      <p:ext uri="{BB962C8B-B14F-4D97-AF65-F5344CB8AC3E}">
        <p14:creationId xmlns:p14="http://schemas.microsoft.com/office/powerpoint/2010/main" val="4105882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A5E39-F2CF-0AE9-FF2B-136AEF62CF25}"/>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CONT</a:t>
            </a:r>
            <a:r>
              <a:rPr lang="en-US" sz="5400" b="1" dirty="0">
                <a:latin typeface="Times New Roman" panose="02020603050405020304" pitchFamily="18" charset="0"/>
                <a:cs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3309D547-DACF-64C2-DDC7-7A71FF729568}"/>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With  a grade of A- I managed to join </a:t>
            </a:r>
            <a:r>
              <a:rPr lang="en-US" dirty="0" err="1">
                <a:latin typeface="Times New Roman" panose="02020603050405020304" pitchFamily="18" charset="0"/>
                <a:cs typeface="Times New Roman" panose="02020603050405020304" pitchFamily="18" charset="0"/>
              </a:rPr>
              <a:t>Dedan</a:t>
            </a:r>
            <a:r>
              <a:rPr lang="en-US" dirty="0">
                <a:latin typeface="Times New Roman" panose="02020603050405020304" pitchFamily="18" charset="0"/>
                <a:cs typeface="Times New Roman" panose="02020603050405020304" pitchFamily="18" charset="0"/>
              </a:rPr>
              <a:t> Kimathi University of Technology in 2018 to pursue my dream course of Bachelor of Science in Civil and Construction Engineering. It is here where full educational shaping was done, as it was now clear that the outside world was yawning for my impact on it using my civil and constructional field qualifications.</a:t>
            </a:r>
          </a:p>
          <a:p>
            <a:r>
              <a:rPr lang="en-US" dirty="0">
                <a:latin typeface="Times New Roman" panose="02020603050405020304" pitchFamily="18" charset="0"/>
                <a:cs typeface="Times New Roman" panose="02020603050405020304" pitchFamily="18" charset="0"/>
              </a:rPr>
              <a:t>Here I immersed myself in pages of classic literature, complex equations in mathematics and simulations of various equations and models, to acquire all the knowledge in this field that I had passion for.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93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86A5-B081-3B24-FB2B-CAC79546B1FC}"/>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D47555BC-78F8-D60C-2C3C-F5422574270A}"/>
              </a:ext>
            </a:extLst>
          </p:cNvPr>
          <p:cNvSpPr>
            <a:spLocks noGrp="1"/>
          </p:cNvSpPr>
          <p:nvPr>
            <p:ph idx="1"/>
          </p:nvPr>
        </p:nvSpPr>
        <p:spPr/>
        <p:txBody>
          <a:bodyPr/>
          <a:lstStyle/>
          <a:p>
            <a:r>
              <a:rPr lang="en-US" dirty="0">
                <a:effectLst/>
                <a:latin typeface="Times New Roman" panose="02020603050405020304" pitchFamily="18" charset="0"/>
                <a:ea typeface="Calibri" panose="020F0502020204030204" pitchFamily="34" charset="0"/>
              </a:rPr>
              <a:t>Nestled amidst the leafy campuses and ivy-clad halls of academia, I immersed myself in the complexities of my chosen field, delving deep into the realms of theory, analysis, and application.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Despite the university and romance challenges, also grappling weight of expectations and ambitions, my resilience and determination  enabled me graduate in December 2022.</a:t>
            </a:r>
          </a:p>
          <a:p>
            <a:endParaRPr lang="en-US" dirty="0"/>
          </a:p>
        </p:txBody>
      </p:sp>
    </p:spTree>
    <p:extLst>
      <p:ext uri="{BB962C8B-B14F-4D97-AF65-F5344CB8AC3E}">
        <p14:creationId xmlns:p14="http://schemas.microsoft.com/office/powerpoint/2010/main" val="3218364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45CF-4740-A1AE-75A5-8BFB5A9DF62D}"/>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PERSONAL RELATIONSHIPS</a:t>
            </a:r>
          </a:p>
        </p:txBody>
      </p:sp>
      <p:sp>
        <p:nvSpPr>
          <p:cNvPr id="3" name="Content Placeholder 2">
            <a:extLst>
              <a:ext uri="{FF2B5EF4-FFF2-40B4-BE49-F238E27FC236}">
                <a16:creationId xmlns:a16="http://schemas.microsoft.com/office/drawing/2014/main" id="{2C8C1940-F1EA-9373-69E4-9F61AC7E3CA0}"/>
              </a:ext>
            </a:extLst>
          </p:cNvPr>
          <p:cNvSpPr>
            <a:spLocks noGrp="1"/>
          </p:cNvSpPr>
          <p:nvPr>
            <p:ph idx="1"/>
          </p:nvPr>
        </p:nvSpPr>
        <p:spPr>
          <a:xfrm>
            <a:off x="1295401" y="2556931"/>
            <a:ext cx="9601196" cy="3623532"/>
          </a:xfrm>
        </p:spPr>
        <p:txBody>
          <a:bodyPr>
            <a:noAutofit/>
          </a:bodyPr>
          <a:lstStyle/>
          <a:p>
            <a:r>
              <a:rPr lang="en-US" dirty="0">
                <a:latin typeface="Times New Roman" panose="02020603050405020304" pitchFamily="18" charset="0"/>
                <a:cs typeface="Times New Roman" panose="02020603050405020304" pitchFamily="18" charset="0"/>
              </a:rPr>
              <a:t>At the cornerstone of my journey; love, friendship, shared experiences and personal relationship stand. The tender bonds of familial love and profound cherished connections forged with friends and partners, have taken part in shaping the person I am now.</a:t>
            </a:r>
          </a:p>
          <a:p>
            <a:r>
              <a:rPr lang="en-US" dirty="0">
                <a:latin typeface="Times New Roman" panose="02020603050405020304" pitchFamily="18" charset="0"/>
                <a:cs typeface="Times New Roman" panose="02020603050405020304" pitchFamily="18" charset="0"/>
              </a:rPr>
              <a:t>During my childhood years 2000 to 2008, I was blessed with warmth and love of my close-knit family. </a:t>
            </a:r>
          </a:p>
          <a:p>
            <a:r>
              <a:rPr lang="en-US" dirty="0">
                <a:latin typeface="Times New Roman" panose="02020603050405020304" pitchFamily="18" charset="0"/>
                <a:cs typeface="Times New Roman" panose="02020603050405020304" pitchFamily="18" charset="0"/>
              </a:rPr>
              <a:t>Friendship blossomed as I ventured beyond confines of home (always filled with support and affection) into halls of P.A.G </a:t>
            </a:r>
            <a:r>
              <a:rPr lang="en-US" dirty="0" err="1">
                <a:latin typeface="Times New Roman" panose="02020603050405020304" pitchFamily="18" charset="0"/>
                <a:cs typeface="Times New Roman" panose="02020603050405020304" pitchFamily="18" charset="0"/>
              </a:rPr>
              <a:t>Kapngendui</a:t>
            </a:r>
            <a:r>
              <a:rPr lang="en-US" dirty="0">
                <a:latin typeface="Times New Roman" panose="02020603050405020304" pitchFamily="18" charset="0"/>
                <a:cs typeface="Times New Roman" panose="02020603050405020304" pitchFamily="18" charset="0"/>
              </a:rPr>
              <a:t> pre-school.</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38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4130-EE56-4767-9733-83B2F0B158E5}"/>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D7576003-BF16-224C-BE2B-6CB6F00C6766}"/>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From the play ground games to birthday parties, the sense of camaraderie, belonging and human connections was developed.</a:t>
            </a:r>
          </a:p>
          <a:p>
            <a:r>
              <a:rPr lang="en-US" dirty="0">
                <a:latin typeface="Times New Roman" panose="02020603050405020304" pitchFamily="18" charset="0"/>
                <a:cs typeface="Times New Roman" panose="02020603050405020304" pitchFamily="18" charset="0"/>
              </a:rPr>
              <a:t>In 2008-2014 adolescence beckoned while at primary school, hence, personal relationship underwent transformation.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Here I first encountered the exhilarating highs and heart-wrenching lows of romantic relationships.</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Venturing into adulthood, relationship evolution continued. In 2018 after venturing into university life,</a:t>
            </a:r>
            <a:r>
              <a:rPr lang="en-US" dirty="0">
                <a:effectLst/>
                <a:latin typeface="Times New Roman" panose="02020603050405020304" pitchFamily="18" charset="0"/>
                <a:ea typeface="Calibri" panose="020F0502020204030204" pitchFamily="34" charset="0"/>
              </a:rPr>
              <a:t> I found myself surrounded by a diverse array of individuals, each offering a unique perspective on life and love.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257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24F7-F2AE-1300-470C-B61BA6B6663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F8E20A7B-66C8-4885-33FE-4430E2EBBA38}"/>
              </a:ext>
            </a:extLst>
          </p:cNvPr>
          <p:cNvSpPr>
            <a:spLocks noGrp="1"/>
          </p:cNvSpPr>
          <p:nvPr>
            <p:ph idx="1"/>
          </p:nvPr>
        </p:nvSpPr>
        <p:spPr/>
        <p:txBody>
          <a:bodyPr>
            <a:no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It was during my university years that I forged some of the deepest and most enduring connections of my life. From the camaraderie of roommates and classmates to the profound intimacy of romantic partnerships, each relationship served as a mirror reflecting back the multifaceted aspects of my own identity.</a:t>
            </a:r>
          </a:p>
          <a:p>
            <a:r>
              <a:rPr lang="en-US" dirty="0">
                <a:latin typeface="Times New Roman" panose="02020603050405020304" pitchFamily="18" charset="0"/>
                <a:cs typeface="Times New Roman" panose="02020603050405020304" pitchFamily="18" charset="0"/>
              </a:rPr>
              <a:t>Here, </a:t>
            </a:r>
            <a:r>
              <a:rPr lang="en-US" dirty="0">
                <a:effectLst/>
                <a:latin typeface="Times New Roman" panose="02020603050405020304" pitchFamily="18" charset="0"/>
                <a:ea typeface="Calibri" panose="020F0502020204030204" pitchFamily="34" charset="0"/>
                <a:cs typeface="Times New Roman" panose="02020603050405020304" pitchFamily="18" charset="0"/>
              </a:rPr>
              <a:t>we navigated the highs and lows of young adulthood, supporting one another through academic challenges, career aspirations, and personal triumphs.</a:t>
            </a:r>
          </a:p>
        </p:txBody>
      </p:sp>
    </p:spTree>
    <p:extLst>
      <p:ext uri="{BB962C8B-B14F-4D97-AF65-F5344CB8AC3E}">
        <p14:creationId xmlns:p14="http://schemas.microsoft.com/office/powerpoint/2010/main" val="201420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E49F-9201-EB77-BC2E-1489A5161B6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B0846BCC-5AE2-F91D-CD86-A0E74756DA4F}"/>
              </a:ext>
            </a:extLst>
          </p:cNvPr>
          <p:cNvSpPr>
            <a:spLocks noGrp="1"/>
          </p:cNvSpPr>
          <p:nvPr>
            <p:ph idx="1"/>
          </p:nvPr>
        </p:nvSpPr>
        <p:spPr/>
        <p:txBody>
          <a:bodyPr>
            <a:normAutofit/>
          </a:bodyPr>
          <a:lstStyle/>
          <a:p>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It is at the university that I met the sweet beautiful lady that ended up being the love of my life.</a:t>
            </a:r>
          </a:p>
          <a:p>
            <a:r>
              <a:rPr lang="en-US" dirty="0">
                <a:effectLst/>
                <a:latin typeface="Times New Roman" panose="02020603050405020304" pitchFamily="18" charset="0"/>
                <a:ea typeface="Calibri" panose="020F0502020204030204" pitchFamily="34" charset="0"/>
              </a:rPr>
              <a:t>Though the road may have been fraught with challenges and obstacles, I am grateful for the countless souls who have graced my life with their presence, leaving an indelible mark upon my heart.</a:t>
            </a:r>
          </a:p>
        </p:txBody>
      </p:sp>
    </p:spTree>
    <p:extLst>
      <p:ext uri="{BB962C8B-B14F-4D97-AF65-F5344CB8AC3E}">
        <p14:creationId xmlns:p14="http://schemas.microsoft.com/office/powerpoint/2010/main" val="759267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CCC7A-8246-9979-AE56-537BDF12C68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CAREER AND PROFESSIONAL LIFE</a:t>
            </a:r>
          </a:p>
        </p:txBody>
      </p:sp>
      <p:sp>
        <p:nvSpPr>
          <p:cNvPr id="3" name="Content Placeholder 2">
            <a:extLst>
              <a:ext uri="{FF2B5EF4-FFF2-40B4-BE49-F238E27FC236}">
                <a16:creationId xmlns:a16="http://schemas.microsoft.com/office/drawing/2014/main" id="{51DA995E-8C62-9F3E-2B3E-40E72628DF8F}"/>
              </a:ext>
            </a:extLst>
          </p:cNvPr>
          <p:cNvSpPr>
            <a:spLocks noGrp="1"/>
          </p:cNvSpPr>
          <p:nvPr>
            <p:ph idx="1"/>
          </p:nvPr>
        </p:nvSpPr>
        <p:spPr/>
        <p:txBody>
          <a:bodyPr>
            <a:normAutofit fontScale="92500" lnSpcReduction="20000"/>
          </a:bodyPr>
          <a:lstStyle/>
          <a:p>
            <a:r>
              <a:rPr lang="en-US" sz="2600" dirty="0">
                <a:latin typeface="Times New Roman" panose="02020603050405020304" pitchFamily="18" charset="0"/>
                <a:ea typeface="Calibri" panose="020F0502020204030204" pitchFamily="34" charset="0"/>
                <a:cs typeface="Times New Roman" panose="02020603050405020304" pitchFamily="18" charset="0"/>
              </a:rPr>
              <a:t>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umerous twists and turns, triumphs and trials have shaped my professional path. </a:t>
            </a:r>
            <a:r>
              <a:rPr lang="en-US" sz="2600" dirty="0">
                <a:latin typeface="Times New Roman" panose="02020603050405020304" pitchFamily="18" charset="0"/>
                <a:ea typeface="Calibri" panose="020F0502020204030204" pitchFamily="34" charset="0"/>
                <a:cs typeface="Times New Roman" panose="02020603050405020304" pitchFamily="18" charset="0"/>
              </a:rPr>
              <a:t>E</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ach phase of my career has been marked by its own unique set of challenges and opportunities, but have always propelled me forward on a path of growth, learning, and self-discovery.</a:t>
            </a:r>
          </a:p>
          <a:p>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The year was 2023, fresh-faced and eager, I stepped into the fast-paced world of civil and construction engineering, joining the ranks of Kenya National Highways Authority, Eldoret as Engineer 1. Here, </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amidst the frenetic energy of practicing and the hushed tones of the boardroom, I embarked upon the grand adventure of professional life, eager to prove myself in the crucible of competition and ambition.</a:t>
            </a:r>
          </a:p>
          <a:p>
            <a:endParaRPr lang="en-US" dirty="0"/>
          </a:p>
        </p:txBody>
      </p:sp>
    </p:spTree>
    <p:extLst>
      <p:ext uri="{BB962C8B-B14F-4D97-AF65-F5344CB8AC3E}">
        <p14:creationId xmlns:p14="http://schemas.microsoft.com/office/powerpoint/2010/main" val="2621905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5776-9ED8-AFE8-228F-FD3AD1D0A7A3}"/>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B78776B7-AEDD-4F6B-4E11-08470556FF13}"/>
              </a:ext>
            </a:extLst>
          </p:cNvPr>
          <p:cNvSpPr>
            <a:spLocks noGrp="1"/>
          </p:cNvSpPr>
          <p:nvPr>
            <p:ph idx="1"/>
          </p:nvPr>
        </p:nvSpPr>
        <p:spPr/>
        <p:txBody>
          <a:bodyPr>
            <a:noAutofit/>
          </a:bodyPr>
          <a:lstStyle/>
          <a:p>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From the internship desks of corporate offices, I embraced every opportunity to learn, grow, and excel, fueled by a burning desire to carve out a place for myself in the world of civil engineering.</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As years progressed so did my career trajectory, ascending through the ranks of Kenya National Highways Authority with determination and resolve. </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In the year 2024, I was promoted to the position of Engineer 2, where I assumed responsibility for overseeing and managing the constructions.</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933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85AE4-DF9A-FA1B-B748-F57B4A2AEDC7}"/>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5D8B2BC5-A216-8204-8AE0-8792E4D7FA9D}"/>
              </a:ext>
            </a:extLst>
          </p:cNvPr>
          <p:cNvSpPr>
            <a:spLocks noGrp="1"/>
          </p:cNvSpPr>
          <p:nvPr>
            <p:ph idx="1"/>
          </p:nvPr>
        </p:nvSpPr>
        <p:spPr>
          <a:xfrm>
            <a:off x="1295401" y="2556931"/>
            <a:ext cx="9601196" cy="3502345"/>
          </a:xfrm>
        </p:spPr>
        <p:txBody>
          <a:bodyPr>
            <a:noAutofit/>
          </a:bodyPr>
          <a:lstStyle/>
          <a:p>
            <a:r>
              <a:rPr lang="en-US" dirty="0">
                <a:effectLst/>
                <a:latin typeface="Times New Roman" panose="02020603050405020304" pitchFamily="18" charset="0"/>
                <a:ea typeface="Calibri" panose="020F0502020204030204" pitchFamily="34" charset="0"/>
              </a:rPr>
              <a:t>In the mid of 2024, I founded my own venture, RJ’s Companies and Limited Enterprises, with the vision of providing civil engineering services and products apart from contractual works in civil field. </a:t>
            </a:r>
            <a:r>
              <a:rPr lang="en-US" dirty="0">
                <a:latin typeface="Times New Roman" panose="02020603050405020304" pitchFamily="18" charset="0"/>
                <a:ea typeface="Calibri" panose="020F0502020204030204" pitchFamily="34" charset="0"/>
              </a:rPr>
              <a:t>I </a:t>
            </a:r>
            <a:r>
              <a:rPr lang="en-US" dirty="0">
                <a:effectLst/>
                <a:latin typeface="Times New Roman" panose="02020603050405020304" pitchFamily="18" charset="0"/>
                <a:ea typeface="Calibri" panose="020F0502020204030204" pitchFamily="34" charset="0"/>
              </a:rPr>
              <a:t>navigated the unpredictable currents of the market with courage and conviction, charting a course towards success in the face of adversity and uncertainty.</a:t>
            </a:r>
          </a:p>
          <a:p>
            <a:r>
              <a:rPr lang="en-US" dirty="0">
                <a:effectLst/>
                <a:latin typeface="Times New Roman" panose="02020603050405020304" pitchFamily="18" charset="0"/>
                <a:ea typeface="Calibri" panose="020F0502020204030204" pitchFamily="34" charset="0"/>
              </a:rPr>
              <a:t>I am filled with a sense of excitement and anticipation for what lie ahead, to me the past was more challenging and has injected resilience and perseverance into me.</a:t>
            </a:r>
            <a:endParaRPr lang="en-US" dirty="0"/>
          </a:p>
        </p:txBody>
      </p:sp>
    </p:spTree>
    <p:extLst>
      <p:ext uri="{BB962C8B-B14F-4D97-AF65-F5344CB8AC3E}">
        <p14:creationId xmlns:p14="http://schemas.microsoft.com/office/powerpoint/2010/main" val="648585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8EA6-6C70-49FC-1D71-18E78E13771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CHALLENGES AND TRIUMPHS</a:t>
            </a:r>
          </a:p>
        </p:txBody>
      </p:sp>
      <p:sp>
        <p:nvSpPr>
          <p:cNvPr id="3" name="Content Placeholder 2">
            <a:extLst>
              <a:ext uri="{FF2B5EF4-FFF2-40B4-BE49-F238E27FC236}">
                <a16:creationId xmlns:a16="http://schemas.microsoft.com/office/drawing/2014/main" id="{ED342064-C8AB-3B61-1B3E-D8E28C78DEBF}"/>
              </a:ext>
            </a:extLst>
          </p:cNvPr>
          <p:cNvSpPr>
            <a:spLocks noGrp="1"/>
          </p:cNvSpPr>
          <p:nvPr>
            <p:ph idx="1"/>
          </p:nvPr>
        </p:nvSpPr>
        <p:spPr/>
        <p:txBody>
          <a:bodyPr>
            <a:no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From the cobbled streets of my hometown to the bustling metropolises of distant lands, my journey has been a testament to the power of perseverance and resilience in the face of adversity. </a:t>
            </a:r>
          </a:p>
          <a:p>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At school, I encountered the first whispers of adversity, grappling with the pressures of academic expectations and the turbulence of teenage emotions. It was here that I first tasted the bitter sting of failure, stumbling in my pursuit of excellence and grappling with feelings of inadequacy.</a:t>
            </a:r>
          </a:p>
          <a:p>
            <a:pPr marL="0" indent="0">
              <a:buNone/>
            </a:pP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31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D891-7FBA-32FD-13E9-11A8913F0F2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CD150E5-F550-E419-303C-7B7C7F87CB92}"/>
              </a:ext>
            </a:extLst>
          </p:cNvPr>
          <p:cNvSpPr>
            <a:spLocks noGrp="1"/>
          </p:cNvSpPr>
          <p:nvPr>
            <p:ph idx="1"/>
          </p:nvPr>
        </p:nvSpPr>
        <p:spPr/>
        <p:txBody>
          <a:bodyPr>
            <a:normAutofit lnSpcReduction="10000"/>
          </a:bodyPr>
          <a:lstStyle/>
          <a:p>
            <a:pPr lvl="0"/>
            <a:r>
              <a:rPr lang="en-US" dirty="0">
                <a:latin typeface="Times New Roman" panose="02020603050405020304" pitchFamily="18" charset="0"/>
                <a:cs typeface="Times New Roman" panose="02020603050405020304" pitchFamily="18" charset="0"/>
              </a:rPr>
              <a:t>My name is Jovan </a:t>
            </a:r>
            <a:r>
              <a:rPr lang="en-US" dirty="0" err="1">
                <a:latin typeface="Times New Roman" panose="02020603050405020304" pitchFamily="18" charset="0"/>
                <a:cs typeface="Times New Roman" panose="02020603050405020304" pitchFamily="18" charset="0"/>
              </a:rPr>
              <a:t>Kibet</a:t>
            </a:r>
            <a:r>
              <a:rPr lang="en-US" dirty="0">
                <a:latin typeface="Times New Roman" panose="02020603050405020304" pitchFamily="18" charset="0"/>
                <a:cs typeface="Times New Roman" panose="02020603050405020304" pitchFamily="18" charset="0"/>
              </a:rPr>
              <a:t>, born on 1st May, 2000 in </a:t>
            </a:r>
            <a:r>
              <a:rPr lang="en-US" dirty="0" err="1">
                <a:latin typeface="Times New Roman" panose="02020603050405020304" pitchFamily="18" charset="0"/>
                <a:cs typeface="Times New Roman" panose="02020603050405020304" pitchFamily="18" charset="0"/>
              </a:rPr>
              <a:t>Kabirer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Songhor</a:t>
            </a:r>
            <a:r>
              <a:rPr lang="en-US" dirty="0">
                <a:latin typeface="Times New Roman" panose="02020603050405020304" pitchFamily="18" charset="0"/>
                <a:cs typeface="Times New Roman" panose="02020603050405020304" pitchFamily="18" charset="0"/>
              </a:rPr>
              <a:t>/Soba Ward, </a:t>
            </a:r>
            <a:r>
              <a:rPr lang="en-US" dirty="0" err="1">
                <a:latin typeface="Times New Roman" panose="02020603050405020304" pitchFamily="18" charset="0"/>
                <a:cs typeface="Times New Roman" panose="02020603050405020304" pitchFamily="18" charset="0"/>
              </a:rPr>
              <a:t>Tindiret</a:t>
            </a:r>
            <a:r>
              <a:rPr lang="en-US" dirty="0">
                <a:latin typeface="Times New Roman" panose="02020603050405020304" pitchFamily="18" charset="0"/>
                <a:cs typeface="Times New Roman" panose="02020603050405020304" pitchFamily="18" charset="0"/>
              </a:rPr>
              <a:t> Constituency, Nandi county Kenya.</a:t>
            </a:r>
          </a:p>
          <a:p>
            <a:pPr lvl="0"/>
            <a:r>
              <a:rPr lang="en-US" dirty="0">
                <a:latin typeface="Times New Roman" panose="02020603050405020304" pitchFamily="18" charset="0"/>
                <a:cs typeface="Times New Roman" panose="02020603050405020304" pitchFamily="18" charset="0"/>
              </a:rPr>
              <a:t>A first born child in a family of four children of Mr. Ezekiel </a:t>
            </a:r>
            <a:r>
              <a:rPr lang="en-US" dirty="0" err="1">
                <a:latin typeface="Times New Roman" panose="02020603050405020304" pitchFamily="18" charset="0"/>
                <a:cs typeface="Times New Roman" panose="02020603050405020304" pitchFamily="18" charset="0"/>
              </a:rPr>
              <a:t>Keter</a:t>
            </a:r>
            <a:r>
              <a:rPr lang="en-US" dirty="0">
                <a:latin typeface="Times New Roman" panose="02020603050405020304" pitchFamily="18" charset="0"/>
                <a:cs typeface="Times New Roman" panose="02020603050405020304" pitchFamily="18" charset="0"/>
              </a:rPr>
              <a:t> and Mrs. Hellen </a:t>
            </a:r>
            <a:r>
              <a:rPr lang="en-US" dirty="0" err="1">
                <a:latin typeface="Times New Roman" panose="02020603050405020304" pitchFamily="18" charset="0"/>
                <a:cs typeface="Times New Roman" panose="02020603050405020304" pitchFamily="18" charset="0"/>
              </a:rPr>
              <a:t>Keter</a:t>
            </a:r>
            <a:r>
              <a:rPr lang="en-US" dirty="0">
                <a:latin typeface="Times New Roman" panose="02020603050405020304" pitchFamily="18" charset="0"/>
                <a:cs typeface="Times New Roman" panose="02020603050405020304" pitchFamily="18" charset="0"/>
              </a:rPr>
              <a:t>.</a:t>
            </a:r>
          </a:p>
          <a:p>
            <a:pPr lvl="0"/>
            <a:r>
              <a:rPr lang="en-US" dirty="0">
                <a:latin typeface="Times New Roman" panose="02020603050405020304" pitchFamily="18" charset="0"/>
                <a:cs typeface="Times New Roman" panose="02020603050405020304" pitchFamily="18" charset="0"/>
              </a:rPr>
              <a:t>Grew up in the rural set up of </a:t>
            </a:r>
            <a:r>
              <a:rPr lang="en-US" dirty="0" err="1">
                <a:latin typeface="Times New Roman" panose="02020603050405020304" pitchFamily="18" charset="0"/>
                <a:cs typeface="Times New Roman" panose="02020603050405020304" pitchFamily="18" charset="0"/>
              </a:rPr>
              <a:t>Tindiret</a:t>
            </a:r>
            <a:r>
              <a:rPr lang="en-US" dirty="0">
                <a:latin typeface="Times New Roman" panose="02020603050405020304" pitchFamily="18" charset="0"/>
                <a:cs typeface="Times New Roman" panose="02020603050405020304" pitchFamily="18" charset="0"/>
              </a:rPr>
              <a:t> valleys amidst all the local traditions, laughter of family gatherings and timeless rhythm of rural life.</a:t>
            </a:r>
          </a:p>
          <a:p>
            <a:pPr lvl="0"/>
            <a:r>
              <a:rPr lang="en-US" dirty="0">
                <a:latin typeface="Times New Roman" panose="02020603050405020304" pitchFamily="18" charset="0"/>
                <a:cs typeface="Times New Roman" panose="02020603050405020304" pitchFamily="18" charset="0"/>
              </a:rPr>
              <a:t>With time, my experience shifted from the already used rural life across valleys to bustling and busy towns of Eldoret and Nairobi.</a:t>
            </a:r>
          </a:p>
          <a:p>
            <a:pPr lvl="0"/>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900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28E12-D243-2DEA-330C-A507B311ABA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C4890AC7-DBA2-9640-C368-219D65CEBA2D}"/>
              </a:ext>
            </a:extLst>
          </p:cNvPr>
          <p:cNvSpPr>
            <a:spLocks noGrp="1"/>
          </p:cNvSpPr>
          <p:nvPr>
            <p:ph idx="1"/>
          </p:nvPr>
        </p:nvSpPr>
        <p:spPr/>
        <p:txBody>
          <a:bodyPr>
            <a:normAutofit/>
          </a:bodyPr>
          <a:lstStyle/>
          <a:p>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But in 2016, I discovered a passion for playing table tennis and lawn tennis. With this I was able to release a little of academic pressure.</a:t>
            </a:r>
          </a:p>
          <a:p>
            <a:r>
              <a:rPr lang="en-US" kern="100" dirty="0">
                <a:latin typeface="Times New Roman" panose="02020603050405020304" pitchFamily="18" charset="0"/>
                <a:ea typeface="Calibri" panose="020F0502020204030204" pitchFamily="34" charset="0"/>
                <a:cs typeface="Times New Roman" panose="02020603050405020304" pitchFamily="18" charset="0"/>
              </a:rPr>
              <a:t>In 2018, t</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he transition to university life was fraught with uncertainty and anxiety, as I grappled with the demands of rigorous coursework and the pressures of financial independence.</a:t>
            </a:r>
          </a:p>
          <a:p>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Amidst all that i</a:t>
            </a:r>
            <a:r>
              <a:rPr lang="en-US" dirty="0">
                <a:effectLst/>
                <a:latin typeface="Times New Roman" panose="02020603050405020304" pitchFamily="18" charset="0"/>
                <a:ea typeface="Calibri" panose="020F0502020204030204" pitchFamily="34" charset="0"/>
                <a:cs typeface="Times New Roman" panose="02020603050405020304" pitchFamily="18" charset="0"/>
              </a:rPr>
              <a:t>n the year 2019, I faced a major health crisis that forced me to put my studies on hold and confront the fragility of life head-on.</a:t>
            </a:r>
          </a:p>
          <a:p>
            <a:pPr marL="0" indent="0">
              <a:buNone/>
            </a:pP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341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B1C5-2466-E027-1374-67D7ABEB69A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4716FFEC-E3F3-7984-F820-857BC55E901F}"/>
              </a:ext>
            </a:extLst>
          </p:cNvPr>
          <p:cNvSpPr>
            <a:spLocks noGrp="1"/>
          </p:cNvSpPr>
          <p:nvPr>
            <p:ph idx="1"/>
          </p:nvPr>
        </p:nvSpPr>
        <p:spPr/>
        <p:txBody>
          <a:bodyPr>
            <a:no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I encountered further challenges on the path to establishing myself in my chosen career. </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In the competitive landscape of the job market, I faced rejection and disappointment, grappling with feelings of doubt and insecurity.</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Yet, with each setback came an opportunity for growth and self-discovery. In the year 2022, I landed my first job in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KeNHA</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86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0FDE3-91A3-BEF4-B315-A91F2451CAE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56394533-41D3-7296-D8F9-A4F6073671B0}"/>
              </a:ext>
            </a:extLst>
          </p:cNvPr>
          <p:cNvSpPr>
            <a:spLocks noGrp="1"/>
          </p:cNvSpPr>
          <p:nvPr>
            <p:ph idx="1"/>
          </p:nvPr>
        </p:nvSpPr>
        <p:spPr/>
        <p:txBody>
          <a:bodyPr>
            <a:normAutofit/>
          </a:bodyPr>
          <a:lstStyle/>
          <a:p>
            <a:r>
              <a:rPr lang="en-US" dirty="0">
                <a:effectLst/>
                <a:latin typeface="Times New Roman" panose="02020603050405020304" pitchFamily="18" charset="0"/>
                <a:ea typeface="Calibri" panose="020F0502020204030204" pitchFamily="34" charset="0"/>
              </a:rPr>
              <a:t>In the year 2012, I experienced the profound loss of a loved one, plunging me into a period of grief and despair. The pain of their absence weighed heavily on my heart.</a:t>
            </a:r>
          </a:p>
          <a:p>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Though the road ahead was fraught with challenges, I approached each new opportunity with a sense of optimism and determination, knowing that with patience and persistence, I could overcome any obstacle that stood in my way.</a:t>
            </a:r>
          </a:p>
        </p:txBody>
      </p:sp>
    </p:spTree>
    <p:extLst>
      <p:ext uri="{BB962C8B-B14F-4D97-AF65-F5344CB8AC3E}">
        <p14:creationId xmlns:p14="http://schemas.microsoft.com/office/powerpoint/2010/main" val="2277400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38FA-4C3D-1840-FD11-A9F460ABF4A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CONTRIBUTIONS AND LEGACY</a:t>
            </a:r>
          </a:p>
        </p:txBody>
      </p:sp>
      <p:sp>
        <p:nvSpPr>
          <p:cNvPr id="3" name="Content Placeholder 2">
            <a:extLst>
              <a:ext uri="{FF2B5EF4-FFF2-40B4-BE49-F238E27FC236}">
                <a16:creationId xmlns:a16="http://schemas.microsoft.com/office/drawing/2014/main" id="{B12E8B94-A948-303C-B85C-B99C2B729BF7}"/>
              </a:ext>
            </a:extLst>
          </p:cNvPr>
          <p:cNvSpPr>
            <a:spLocks noGrp="1"/>
          </p:cNvSpPr>
          <p:nvPr>
            <p:ph idx="1"/>
          </p:nvPr>
        </p:nvSpPr>
        <p:spPr/>
        <p:txBody>
          <a:bodyPr>
            <a:noAutofit/>
          </a:bodyPr>
          <a:lstStyle/>
          <a:p>
            <a:r>
              <a:rPr lang="en-US" dirty="0">
                <a:effectLst/>
                <a:latin typeface="Times New Roman" panose="02020603050405020304" pitchFamily="18" charset="0"/>
                <a:ea typeface="Calibri" panose="020F0502020204030204" pitchFamily="34" charset="0"/>
              </a:rPr>
              <a:t>I am struck by the profound ripple effects of my actions and choices. </a:t>
            </a:r>
            <a:r>
              <a:rPr lang="en-US" dirty="0">
                <a:latin typeface="Times New Roman" panose="02020603050405020304" pitchFamily="18" charset="0"/>
                <a:ea typeface="Calibri" panose="020F0502020204030204" pitchFamily="34" charset="0"/>
              </a:rPr>
              <a:t>T</a:t>
            </a:r>
            <a:r>
              <a:rPr lang="en-US" dirty="0">
                <a:effectLst/>
                <a:latin typeface="Times New Roman" panose="02020603050405020304" pitchFamily="18" charset="0"/>
                <a:ea typeface="Calibri" panose="020F0502020204030204" pitchFamily="34" charset="0"/>
              </a:rPr>
              <a:t>he footprints I've left behind are not merely imprints on the sands of time but echoes of influence that leave a mark across generations to come.</a:t>
            </a:r>
          </a:p>
          <a:p>
            <a:r>
              <a:rPr lang="en-US" dirty="0">
                <a:effectLst/>
                <a:latin typeface="Times New Roman" panose="02020603050405020304" pitchFamily="18" charset="0"/>
                <a:ea typeface="Calibri" panose="020F0502020204030204" pitchFamily="34" charset="0"/>
              </a:rPr>
              <a:t>From the cobblestone streets of my youth to the ever-busy crowded streets of towns of the present day, each moment has been imbued with the potential to shape the world around.</a:t>
            </a:r>
          </a:p>
        </p:txBody>
      </p:sp>
    </p:spTree>
    <p:extLst>
      <p:ext uri="{BB962C8B-B14F-4D97-AF65-F5344CB8AC3E}">
        <p14:creationId xmlns:p14="http://schemas.microsoft.com/office/powerpoint/2010/main" val="117002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1B137-07F1-D0F4-482F-59DA9267060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30AC6672-666B-1C86-49D0-C045B03F88FA}"/>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Apart from posting incredible results throughout my academic life, I took part in various cocurricular activities in the various school attended, from playing volleyball and taking part in drama in primary, playing volleyball, lawn and table tennis in high school to playing softball and baseball in university.</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2019, unraveled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Tuinuane</a:t>
            </a:r>
            <a:r>
              <a:rPr lang="en-US" dirty="0">
                <a:effectLst/>
                <a:latin typeface="Times New Roman" panose="02020603050405020304" pitchFamily="18" charset="0"/>
                <a:ea typeface="Calibri" panose="020F0502020204030204" pitchFamily="34" charset="0"/>
                <a:cs typeface="Times New Roman" panose="02020603050405020304" pitchFamily="18" charset="0"/>
              </a:rPr>
              <a:t> Initiative, an initiative aimed at pulling together scarce resources that the community had and with NGOs help, construct key and essential project that benefits the entire community.</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256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04B4-FF23-A5E9-2261-F62B7A2C8E6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51463588-2159-5C83-0468-DFEC534E7088}"/>
              </a:ext>
            </a:extLst>
          </p:cNvPr>
          <p:cNvSpPr>
            <a:spLocks noGrp="1"/>
          </p:cNvSpPr>
          <p:nvPr>
            <p:ph idx="1"/>
          </p:nvPr>
        </p:nvSpPr>
        <p:spPr>
          <a:xfrm>
            <a:off x="1295402" y="2285998"/>
            <a:ext cx="9601196" cy="3806329"/>
          </a:xfrm>
        </p:spPr>
        <p:txBody>
          <a:bodyPr>
            <a:no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The project's success inspired me to further expand my efforts and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reach,across</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the Rift Region of Kenya in the year 2020. Headquartered in Eldoret, the organization became a beacon of hope and inspiration for countless individuals and communities.</a:t>
            </a:r>
          </a:p>
          <a:p>
            <a:r>
              <a:rPr lang="en-US" dirty="0">
                <a:latin typeface="Times New Roman" panose="02020603050405020304" pitchFamily="18" charset="0"/>
                <a:cs typeface="Times New Roman" panose="02020603050405020304" pitchFamily="18" charset="0"/>
              </a:rPr>
              <a:t>In civil engineering field I made some contribution, as i</a:t>
            </a:r>
            <a:r>
              <a:rPr lang="en-US" dirty="0">
                <a:effectLst/>
                <a:latin typeface="Times New Roman" panose="02020603050405020304" pitchFamily="18" charset="0"/>
                <a:ea typeface="Calibri" panose="020F0502020204030204" pitchFamily="34" charset="0"/>
                <a:cs typeface="Times New Roman" panose="02020603050405020304" pitchFamily="18" charset="0"/>
              </a:rPr>
              <a:t>n 2024, after clinching leadership role of C.E.O at RJ’s Companies and Limited Enterprises, I spearheaded civil engineering projects and service/product provision and also bidding for contracts, aimed at provision of civil engineering products and services in affordable cost mainly to the less fortunate.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850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2F27-623F-21FF-27BF-7A499D70A10C}"/>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5535946-A8AB-7640-CDB8-2CC9B6C76590}"/>
              </a:ext>
            </a:extLst>
          </p:cNvPr>
          <p:cNvSpPr>
            <a:spLocks noGrp="1"/>
          </p:cNvSpPr>
          <p:nvPr>
            <p:ph idx="1"/>
          </p:nvPr>
        </p:nvSpPr>
        <p:spPr/>
        <p:txBody>
          <a:bodyPr>
            <a:norm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I am overcome with a profound sense of gratitude for my experiences, from the sunlit days of childhood to the twilight years of wisdom and reflection, each chapter has been a testament to the resilience of the human spirit and the transformative power of perseverance, passion, and purpose.</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I have traversed the landscapes of joy and sorrow, triumph and tribulation, weaving a lot of memories that illuminate the path I have walked, each moment and location,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bears witness to the milestones achieved and the challenges overcome.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025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227F-0E9D-3003-396F-E7ED7BE04B2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2D1AB588-5B31-CD0D-87ED-5DEDDFAB80B8}"/>
              </a:ext>
            </a:extLst>
          </p:cNvPr>
          <p:cNvSpPr>
            <a:spLocks noGrp="1"/>
          </p:cNvSpPr>
          <p:nvPr>
            <p:ph idx="1"/>
          </p:nvPr>
        </p:nvSpPr>
        <p:spPr/>
        <p:txBody>
          <a:bodyPr>
            <a:noAutofit/>
          </a:bodyPr>
          <a:lstStyle/>
          <a:p>
            <a:r>
              <a:rPr lang="en-US" dirty="0">
                <a:effectLst/>
                <a:latin typeface="Times New Roman" panose="02020603050405020304" pitchFamily="18" charset="0"/>
                <a:ea typeface="Calibri" panose="020F0502020204030204" pitchFamily="34" charset="0"/>
              </a:rPr>
              <a:t>I have discovered the true richness of life—the love that binds us together, the laughter that echoes through the halls of memory, and the shared experiences that shape our collective identity.</a:t>
            </a:r>
          </a:p>
          <a:p>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From the tender bonds of childhood to the profound connections forged in the crucible of adulthood, each relationship has left an indelible mark upon my heart, enriching my journey in ways beyond measure.</a:t>
            </a:r>
          </a:p>
          <a:p>
            <a:r>
              <a:rPr lang="en-US" dirty="0">
                <a:effectLst/>
                <a:latin typeface="Times New Roman" panose="02020603050405020304" pitchFamily="18" charset="0"/>
                <a:ea typeface="Calibri" panose="020F0502020204030204" pitchFamily="34" charset="0"/>
              </a:rPr>
              <a:t>I am reminded of the ripple effects of our actions , on the world around us  from the smallest acts of kindness to the boldest endeavors.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6954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8781-314C-E07F-808A-6F571E75598B}"/>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FC5057D3-6D2A-02A7-EDD7-A5475F48BCBC}"/>
              </a:ext>
            </a:extLst>
          </p:cNvPr>
          <p:cNvSpPr>
            <a:spLocks noGrp="1"/>
          </p:cNvSpPr>
          <p:nvPr>
            <p:ph idx="1"/>
          </p:nvPr>
        </p:nvSpPr>
        <p:spPr/>
        <p:txBody>
          <a:bodyPr>
            <a:normAutofit/>
          </a:bodyPr>
          <a:lstStyle/>
          <a:p>
            <a:r>
              <a:rPr lang="en-US" dirty="0">
                <a:effectLst/>
                <a:latin typeface="Times New Roman" panose="02020603050405020304" pitchFamily="18" charset="0"/>
                <a:ea typeface="Calibri" panose="020F0502020204030204" pitchFamily="34" charset="0"/>
              </a:rPr>
              <a:t>As I bid farewell to the pages of my autobiography, I do so with a sense of gratitude and reverence for the journey that has brought me to this moment.</a:t>
            </a:r>
          </a:p>
          <a:p>
            <a:r>
              <a:rPr lang="en-US" dirty="0">
                <a:effectLst/>
                <a:latin typeface="Times New Roman" panose="02020603050405020304" pitchFamily="18" charset="0"/>
                <a:ea typeface="Calibri" panose="020F0502020204030204" pitchFamily="34" charset="0"/>
              </a:rPr>
              <a:t>As I look to the future, I do so with a sense of optimism and hope, knowing that the lessons learned and the experiences gained along the way will continue to guide me on the path to fulfillment and purpose. For it is through our actions and choices that we shape the world around us and leave a lasting imprint on the hearts and minds of those who come after.</a:t>
            </a:r>
            <a:endParaRPr lang="en-US" dirty="0"/>
          </a:p>
        </p:txBody>
      </p:sp>
    </p:spTree>
    <p:extLst>
      <p:ext uri="{BB962C8B-B14F-4D97-AF65-F5344CB8AC3E}">
        <p14:creationId xmlns:p14="http://schemas.microsoft.com/office/powerpoint/2010/main" val="3812237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7D62-C990-CF06-7BCB-3CF28E930FE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CHILDHOOD MEMORIES</a:t>
            </a:r>
          </a:p>
        </p:txBody>
      </p:sp>
      <p:sp>
        <p:nvSpPr>
          <p:cNvPr id="3" name="Content Placeholder 2">
            <a:extLst>
              <a:ext uri="{FF2B5EF4-FFF2-40B4-BE49-F238E27FC236}">
                <a16:creationId xmlns:a16="http://schemas.microsoft.com/office/drawing/2014/main" id="{F26A8A4E-7D17-6698-45BA-F76141D81870}"/>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Early childhood in rural set up was filled with a lot of fun activities, from daily fights between peer to prove who is stronger than who, playing hide and seek, swimming on the rivers to playing football in the evening. </a:t>
            </a:r>
          </a:p>
          <a:p>
            <a:r>
              <a:rPr lang="en-US" dirty="0">
                <a:latin typeface="Times New Roman" panose="02020603050405020304" pitchFamily="18" charset="0"/>
                <a:cs typeface="Times New Roman" panose="02020603050405020304" pitchFamily="18" charset="0"/>
              </a:rPr>
              <a:t>As a boy every morning during holidays meant assembling all herds of cattle from the close families, with my peers we looked after this large herds in the fields previously occupied by maize and wheat. </a:t>
            </a:r>
          </a:p>
          <a:p>
            <a:r>
              <a:rPr lang="en-US" dirty="0">
                <a:latin typeface="Times New Roman" panose="02020603050405020304" pitchFamily="18" charset="0"/>
                <a:cs typeface="Times New Roman" panose="02020603050405020304" pitchFamily="18" charset="0"/>
              </a:rPr>
              <a:t>While looking after cattle we had to have fun and play our childhood games to extend we forgot our primary work of herding.</a:t>
            </a:r>
          </a:p>
        </p:txBody>
      </p:sp>
    </p:spTree>
    <p:extLst>
      <p:ext uri="{BB962C8B-B14F-4D97-AF65-F5344CB8AC3E}">
        <p14:creationId xmlns:p14="http://schemas.microsoft.com/office/powerpoint/2010/main" val="2497719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5C47-0662-B7F0-4FA6-2D58E0434663}"/>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7559980D-F43A-244F-1BAE-48E1A50A8DB2}"/>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Sunset always halted our fan activities as it was time to drive herds home, this is the time when we always realized the herds had already dispersed to adjacent maize and wheat farms causing destruction. Going home when this happened was a challenge as for sure the cane discipline waiting for you there was no joke.</a:t>
            </a:r>
          </a:p>
          <a:p>
            <a:r>
              <a:rPr lang="en-US" dirty="0">
                <a:latin typeface="Times New Roman" panose="02020603050405020304" pitchFamily="18" charset="0"/>
                <a:cs typeface="Times New Roman" panose="02020603050405020304" pitchFamily="18" charset="0"/>
              </a:rPr>
              <a:t>Due to that I could go to an extend of arriving home when everyone was asleep and even sleeping with an empty stomach praying hard that at dawn everyone would have gotten past what had happened but that was never the case, discipline had to be always instilled.</a:t>
            </a:r>
          </a:p>
        </p:txBody>
      </p:sp>
    </p:spTree>
    <p:extLst>
      <p:ext uri="{BB962C8B-B14F-4D97-AF65-F5344CB8AC3E}">
        <p14:creationId xmlns:p14="http://schemas.microsoft.com/office/powerpoint/2010/main" val="425953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BC970-A48E-1D4D-05B9-39525796F370}"/>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CONT…</a:t>
            </a:r>
            <a:endParaRPr lang="en-US" dirty="0"/>
          </a:p>
        </p:txBody>
      </p:sp>
      <p:sp>
        <p:nvSpPr>
          <p:cNvPr id="3" name="Content Placeholder 2">
            <a:extLst>
              <a:ext uri="{FF2B5EF4-FFF2-40B4-BE49-F238E27FC236}">
                <a16:creationId xmlns:a16="http://schemas.microsoft.com/office/drawing/2014/main" id="{1C59082C-B957-ADA1-7F11-91F824473966}"/>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Early schooling mainly was not focused on education but a get together for us to socialize play childhood games, fight and roast each other.</a:t>
            </a:r>
          </a:p>
          <a:p>
            <a:r>
              <a:rPr lang="en-US" dirty="0">
                <a:latin typeface="Times New Roman" panose="02020603050405020304" pitchFamily="18" charset="0"/>
                <a:cs typeface="Times New Roman" panose="02020603050405020304" pitchFamily="18" charset="0"/>
              </a:rPr>
              <a:t>During those schooling days everyone had to carry their own snacks. A rural snack was mostly defined by tea and a previous night ugali, having a bread or chapati as a snack you were always the talk of the hood.</a:t>
            </a:r>
          </a:p>
          <a:p>
            <a:r>
              <a:rPr lang="en-US" dirty="0">
                <a:latin typeface="Times New Roman" panose="02020603050405020304" pitchFamily="18" charset="0"/>
                <a:cs typeface="Times New Roman" panose="02020603050405020304" pitchFamily="18" charset="0"/>
              </a:rPr>
              <a:t>Due to my naughtiness and feeling that I was the strongest and toughest among my school peers, I always forced my agemates to share theirs with me. No amount of discipline changed that.</a:t>
            </a:r>
          </a:p>
        </p:txBody>
      </p:sp>
    </p:spTree>
    <p:extLst>
      <p:ext uri="{BB962C8B-B14F-4D97-AF65-F5344CB8AC3E}">
        <p14:creationId xmlns:p14="http://schemas.microsoft.com/office/powerpoint/2010/main" val="3498227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C42E1-94EE-F1FB-C530-63DD66933DAB}"/>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CONT…</a:t>
            </a:r>
            <a:endParaRPr lang="en-US" dirty="0"/>
          </a:p>
        </p:txBody>
      </p:sp>
      <p:sp>
        <p:nvSpPr>
          <p:cNvPr id="3" name="Content Placeholder 2">
            <a:extLst>
              <a:ext uri="{FF2B5EF4-FFF2-40B4-BE49-F238E27FC236}">
                <a16:creationId xmlns:a16="http://schemas.microsoft.com/office/drawing/2014/main" id="{F5203FB7-812C-1762-7CEC-567264C7DB9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 remember when in class three when coming home from school at noon it was always our routine to pass by a nearby river too swim. As I did not know how to swim it was now the duty of those who knew to coach me. </a:t>
            </a:r>
          </a:p>
          <a:p>
            <a:r>
              <a:rPr lang="en-US" dirty="0">
                <a:latin typeface="Times New Roman" panose="02020603050405020304" pitchFamily="18" charset="0"/>
                <a:cs typeface="Times New Roman" panose="02020603050405020304" pitchFamily="18" charset="0"/>
              </a:rPr>
              <a:t>It was during one of this coaching sessions that I nearly drowned but thanks to their local knowledge on first aid. They were able to resuscitate me by pressing my chest.</a:t>
            </a:r>
          </a:p>
          <a:p>
            <a:r>
              <a:rPr lang="en-US" dirty="0">
                <a:latin typeface="Times New Roman" panose="02020603050405020304" pitchFamily="18" charset="0"/>
                <a:cs typeface="Times New Roman" panose="02020603050405020304" pitchFamily="18" charset="0"/>
              </a:rPr>
              <a:t>Those experiences are a typical childhood of a rural upbringing memories. </a:t>
            </a:r>
          </a:p>
        </p:txBody>
      </p:sp>
    </p:spTree>
    <p:extLst>
      <p:ext uri="{BB962C8B-B14F-4D97-AF65-F5344CB8AC3E}">
        <p14:creationId xmlns:p14="http://schemas.microsoft.com/office/powerpoint/2010/main" val="4290167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89F9-8B0E-F761-C5FE-5B7A919599E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EDUCATION LIFE</a:t>
            </a:r>
          </a:p>
        </p:txBody>
      </p:sp>
      <p:sp>
        <p:nvSpPr>
          <p:cNvPr id="3" name="Content Placeholder 2">
            <a:extLst>
              <a:ext uri="{FF2B5EF4-FFF2-40B4-BE49-F238E27FC236}">
                <a16:creationId xmlns:a16="http://schemas.microsoft.com/office/drawing/2014/main" id="{94F44B6D-AFD6-A2D3-4F7C-80D8D3ED4201}"/>
              </a:ext>
            </a:extLst>
          </p:cNvPr>
          <p:cNvSpPr>
            <a:spLocks noGrp="1"/>
          </p:cNvSpPr>
          <p:nvPr>
            <p:ph idx="1"/>
          </p:nvPr>
        </p:nvSpPr>
        <p:spPr>
          <a:xfrm>
            <a:off x="1167788" y="2556932"/>
            <a:ext cx="9728809" cy="3491328"/>
          </a:xfrm>
        </p:spPr>
        <p:txBody>
          <a:bodyPr>
            <a:noAutofit/>
          </a:bodyPr>
          <a:lstStyle/>
          <a:p>
            <a:r>
              <a:rPr lang="en-US" dirty="0">
                <a:latin typeface="Times New Roman" panose="02020603050405020304" pitchFamily="18" charset="0"/>
                <a:cs typeface="Times New Roman" panose="02020603050405020304" pitchFamily="18" charset="0"/>
              </a:rPr>
              <a:t>The journey of formal education began in 2005 when I was five years, I enrolled at P.A.G </a:t>
            </a:r>
            <a:r>
              <a:rPr lang="en-US" dirty="0" err="1">
                <a:latin typeface="Times New Roman" panose="02020603050405020304" pitchFamily="18" charset="0"/>
                <a:cs typeface="Times New Roman" panose="02020603050405020304" pitchFamily="18" charset="0"/>
              </a:rPr>
              <a:t>Kapngendui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Elimentary</a:t>
            </a:r>
            <a:r>
              <a:rPr lang="en-US" dirty="0">
                <a:latin typeface="Times New Roman" panose="02020603050405020304" pitchFamily="18" charset="0"/>
                <a:cs typeface="Times New Roman" panose="02020603050405020304" pitchFamily="18" charset="0"/>
              </a:rPr>
              <a:t> School.</a:t>
            </a:r>
          </a:p>
          <a:p>
            <a:r>
              <a:rPr lang="en-US" dirty="0">
                <a:latin typeface="Times New Roman" panose="02020603050405020304" pitchFamily="18" charset="0"/>
                <a:cs typeface="Times New Roman" panose="02020603050405020304" pitchFamily="18" charset="0"/>
              </a:rPr>
              <a:t>This early schooling to us, mainly was not focused on education but a get together for socializing play childhood games, fight and roast each other.</a:t>
            </a:r>
          </a:p>
          <a:p>
            <a:r>
              <a:rPr lang="en-US" dirty="0">
                <a:latin typeface="Times New Roman" panose="02020603050405020304" pitchFamily="18" charset="0"/>
                <a:cs typeface="Times New Roman" panose="02020603050405020304" pitchFamily="18" charset="0"/>
              </a:rPr>
              <a:t>Despite my stereotype about my early school I took my studies seriously and kept posting incredible results and topping in the class.</a:t>
            </a:r>
          </a:p>
          <a:p>
            <a:r>
              <a:rPr lang="en-US" dirty="0">
                <a:latin typeface="Times New Roman" panose="02020603050405020304" pitchFamily="18" charset="0"/>
                <a:cs typeface="Times New Roman" panose="02020603050405020304" pitchFamily="18" charset="0"/>
              </a:rPr>
              <a:t>Generally, this education was focused on environment and sanitation around us.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465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0909-108E-228F-DA6C-6D920EBA9268}"/>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CONT</a:t>
            </a:r>
            <a:r>
              <a:rPr lang="en-US" sz="4400" b="1" dirty="0">
                <a:latin typeface="Times New Roman" panose="02020603050405020304" pitchFamily="18" charset="0"/>
                <a:cs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619B9FB3-8EF1-BD83-5BCC-6B9B80520FAA}"/>
              </a:ext>
            </a:extLst>
          </p:cNvPr>
          <p:cNvSpPr>
            <a:spLocks noGrp="1"/>
          </p:cNvSpPr>
          <p:nvPr>
            <p:ph idx="1"/>
          </p:nvPr>
        </p:nvSpPr>
        <p:spPr>
          <a:xfrm>
            <a:off x="1189822" y="2556931"/>
            <a:ext cx="9706775" cy="3557429"/>
          </a:xfrm>
        </p:spPr>
        <p:txBody>
          <a:bodyPr>
            <a:noAutofit/>
          </a:bodyPr>
          <a:lstStyle/>
          <a:p>
            <a:r>
              <a:rPr lang="en-US" dirty="0">
                <a:latin typeface="Times New Roman" panose="02020603050405020304" pitchFamily="18" charset="0"/>
                <a:cs typeface="Times New Roman" panose="02020603050405020304" pitchFamily="18" charset="0"/>
              </a:rPr>
              <a:t>Apart from building some foundation on how to write, pronounce letters and numbers and also reading simple words, this education managed to built foundation on societal ethics on how carry myself around when in midst of people of different caliber  and ages, also it instilled the need of doing little chores at home.</a:t>
            </a:r>
          </a:p>
          <a:p>
            <a:r>
              <a:rPr lang="en-US" dirty="0">
                <a:latin typeface="Times New Roman" panose="02020603050405020304" pitchFamily="18" charset="0"/>
                <a:cs typeface="Times New Roman" panose="02020603050405020304" pitchFamily="18" charset="0"/>
              </a:rPr>
              <a:t> In 2007 I joined </a:t>
            </a:r>
            <a:r>
              <a:rPr lang="en-US" dirty="0" err="1">
                <a:latin typeface="Times New Roman" panose="02020603050405020304" pitchFamily="18" charset="0"/>
                <a:cs typeface="Times New Roman" panose="02020603050405020304" pitchFamily="18" charset="0"/>
              </a:rPr>
              <a:t>Kabirer</a:t>
            </a:r>
            <a:r>
              <a:rPr lang="en-US" dirty="0">
                <a:latin typeface="Times New Roman" panose="02020603050405020304" pitchFamily="18" charset="0"/>
                <a:cs typeface="Times New Roman" panose="02020603050405020304" pitchFamily="18" charset="0"/>
              </a:rPr>
              <a:t> Primary School where I studied to 2013. This is where academic shaping and pursuit of knowledge started. From intricacies of reading and writing to delving into mysteries of mathematics and science, the passion for education was instilled.</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985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4FB2-A7E3-29C3-B9FE-27B77D17117F}"/>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CONT</a:t>
            </a:r>
            <a:r>
              <a:rPr lang="en-US" sz="4400" b="1" dirty="0">
                <a:latin typeface="Times New Roman" panose="02020603050405020304" pitchFamily="18" charset="0"/>
                <a:cs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61A8592C-DEC1-C476-0498-734C88ED9285}"/>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Apart from putting a lot of efforts in my academics and ensuring I posted incredible results, I took part in cocurricular activities of playing volleyball and participating in drama and represent my school in both county and regional levels.</a:t>
            </a:r>
          </a:p>
          <a:p>
            <a:r>
              <a:rPr lang="en-US" dirty="0">
                <a:latin typeface="Times New Roman" panose="02020603050405020304" pitchFamily="18" charset="0"/>
                <a:cs typeface="Times New Roman" panose="02020603050405020304" pitchFamily="18" charset="0"/>
              </a:rPr>
              <a:t>I joined </a:t>
            </a:r>
            <a:r>
              <a:rPr lang="en-US" dirty="0" err="1">
                <a:latin typeface="Times New Roman" panose="02020603050405020304" pitchFamily="18" charset="0"/>
                <a:cs typeface="Times New Roman" panose="02020603050405020304" pitchFamily="18" charset="0"/>
              </a:rPr>
              <a:t>Litein</a:t>
            </a:r>
            <a:r>
              <a:rPr lang="en-US" dirty="0">
                <a:latin typeface="Times New Roman" panose="02020603050405020304" pitchFamily="18" charset="0"/>
                <a:cs typeface="Times New Roman" panose="02020603050405020304" pitchFamily="18" charset="0"/>
              </a:rPr>
              <a:t> High </a:t>
            </a:r>
            <a:r>
              <a:rPr lang="en-US" dirty="0" err="1">
                <a:latin typeface="Times New Roman" panose="02020603050405020304" pitchFamily="18" charset="0"/>
                <a:cs typeface="Times New Roman" panose="02020603050405020304" pitchFamily="18" charset="0"/>
              </a:rPr>
              <a:t>Shool</a:t>
            </a:r>
            <a:r>
              <a:rPr lang="en-US" dirty="0">
                <a:latin typeface="Times New Roman" panose="02020603050405020304" pitchFamily="18" charset="0"/>
                <a:cs typeface="Times New Roman" panose="02020603050405020304" pitchFamily="18" charset="0"/>
              </a:rPr>
              <a:t> from 2014 to 2017. My educational life really took shape here. Against rigorous academic pursuits, playing table tennis, lawn tennis and volleyball to national levels, I honed my intellect, cultivated my passion and embraced growth.  </a:t>
            </a:r>
          </a:p>
        </p:txBody>
      </p:sp>
    </p:spTree>
    <p:extLst>
      <p:ext uri="{BB962C8B-B14F-4D97-AF65-F5344CB8AC3E}">
        <p14:creationId xmlns:p14="http://schemas.microsoft.com/office/powerpoint/2010/main" val="18304872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442</TotalTime>
  <Words>2556</Words>
  <Application>Microsoft Office PowerPoint</Application>
  <PresentationFormat>Widescreen</PresentationFormat>
  <Paragraphs>102</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Garamond</vt:lpstr>
      <vt:lpstr>Times New Roman</vt:lpstr>
      <vt:lpstr>Organic</vt:lpstr>
      <vt:lpstr>NAME: KORIR KIBET JOVAN.    REG NO    : EO24-01-2289/2020. BSC. CIVIL ENGINEERING.</vt:lpstr>
      <vt:lpstr>INTRODUCTION</vt:lpstr>
      <vt:lpstr>CHILDHOOD MEMORIES</vt:lpstr>
      <vt:lpstr>CONT…</vt:lpstr>
      <vt:lpstr>CONT…</vt:lpstr>
      <vt:lpstr>CONT…</vt:lpstr>
      <vt:lpstr>EDUCATION LIFE</vt:lpstr>
      <vt:lpstr>CONT…</vt:lpstr>
      <vt:lpstr>CONT…</vt:lpstr>
      <vt:lpstr>CONT…</vt:lpstr>
      <vt:lpstr>CONT…</vt:lpstr>
      <vt:lpstr>PERSONAL RELATIONSHIPS</vt:lpstr>
      <vt:lpstr>CONT…</vt:lpstr>
      <vt:lpstr>CONT…</vt:lpstr>
      <vt:lpstr>CONT…</vt:lpstr>
      <vt:lpstr>CAREER AND PROFESSIONAL LIFE</vt:lpstr>
      <vt:lpstr>CONT…</vt:lpstr>
      <vt:lpstr>CONT…</vt:lpstr>
      <vt:lpstr>CHALLENGES AND TRIUMPHS</vt:lpstr>
      <vt:lpstr>CONT…</vt:lpstr>
      <vt:lpstr>CONT…</vt:lpstr>
      <vt:lpstr>CONT…</vt:lpstr>
      <vt:lpstr>CONTRIBUTIONS AND LEGACY</vt:lpstr>
      <vt:lpstr>CONT…</vt:lpstr>
      <vt:lpstr>CONT…</vt:lpstr>
      <vt:lpstr>CONCLUSION</vt:lpstr>
      <vt:lpstr>CONT…</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KORIR KIBET JOVAN.    REG NO    : EO24-01-2289/2020. BSC. CIVIL ENGINEERING.</dc:title>
  <dc:creator>Jovan Kibe</dc:creator>
  <cp:lastModifiedBy>Jovan</cp:lastModifiedBy>
  <cp:revision>1</cp:revision>
  <dcterms:created xsi:type="dcterms:W3CDTF">2024-03-30T09:20:45Z</dcterms:created>
  <dcterms:modified xsi:type="dcterms:W3CDTF">2024-03-30T16:42:51Z</dcterms:modified>
</cp:coreProperties>
</file>