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80" r:id="rId12"/>
    <p:sldId id="281" r:id="rId13"/>
    <p:sldId id="283" r:id="rId14"/>
    <p:sldId id="285" r:id="rId15"/>
    <p:sldId id="284" r:id="rId16"/>
    <p:sldId id="286" r:id="rId17"/>
    <p:sldId id="287" r:id="rId18"/>
    <p:sldId id="282" r:id="rId19"/>
    <p:sldId id="267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22BEE-F299-42D8-A41E-E4FC168748D1}" v="14" dt="2022-06-02T14:04:26.788"/>
    <p1510:client id="{1CC072FF-19F5-4CE7-A677-7B536652DC28}" v="451" dt="2022-06-14T14:23:40.784"/>
    <p1510:client id="{1DDAC080-5A00-414B-BD21-9A63A21384C8}" v="728" dt="2022-06-16T19:24:02.601"/>
    <p1510:client id="{1F658F38-30A4-40B9-85DE-3D111ABAA29E}" v="434" dt="2022-06-13T14:13:33.090"/>
    <p1510:client id="{4FB5A785-E737-4116-BF1A-2E3A0986A462}" v="27" dt="2022-06-13T20:31:56.676"/>
    <p1510:client id="{59B18754-8BA3-43C2-8B14-F37FB470222D}" v="49" dt="2022-06-02T13:54:57.050"/>
    <p1510:client id="{7DA50891-7F2C-4F49-8D01-826D29B280B4}" v="407" dt="2022-06-17T11:01:27.402"/>
    <p1510:client id="{AF437307-6809-4D9E-AA68-12C01A9973B2}" v="489" dt="2022-06-02T13:45:05.662"/>
    <p1510:client id="{ECC3E4D3-3C1D-4699-99C2-88951DE7A023}" v="270" dt="2022-06-16T18:31:12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06038-256D-42B7-AD97-7A8B8A7780E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461A2D-3272-43D0-91CC-B6F9881DFECA}">
      <dgm:prSet/>
      <dgm:spPr/>
      <dgm:t>
        <a:bodyPr/>
        <a:lstStyle/>
        <a:p>
          <a:r>
            <a:rPr lang="sr-Latn-RS" dirty="0"/>
            <a:t>Negacije</a:t>
          </a:r>
          <a:endParaRPr lang="en-US" dirty="0"/>
        </a:p>
      </dgm:t>
    </dgm:pt>
    <dgm:pt modelId="{F3C3E32C-EA9D-416B-801D-8835F60A8BBB}" type="parTrans" cxnId="{99B7C92E-6926-4388-90AE-1968E65E1B0D}">
      <dgm:prSet/>
      <dgm:spPr/>
      <dgm:t>
        <a:bodyPr/>
        <a:lstStyle/>
        <a:p>
          <a:endParaRPr lang="en-US"/>
        </a:p>
      </dgm:t>
    </dgm:pt>
    <dgm:pt modelId="{BB919ED5-291F-4672-AEF1-918ED5EA6180}" type="sibTrans" cxnId="{99B7C92E-6926-4388-90AE-1968E65E1B0D}">
      <dgm:prSet/>
      <dgm:spPr/>
      <dgm:t>
        <a:bodyPr/>
        <a:lstStyle/>
        <a:p>
          <a:endParaRPr lang="en-US"/>
        </a:p>
      </dgm:t>
    </dgm:pt>
    <dgm:pt modelId="{3FA5F8CD-BED2-4B9C-BFCC-35F76CCDDA45}">
      <dgm:prSet/>
      <dgm:spPr/>
      <dgm:t>
        <a:bodyPr/>
        <a:lstStyle/>
        <a:p>
          <a:r>
            <a:rPr lang="sr-Latn-RS" dirty="0"/>
            <a:t>Redosled reči</a:t>
          </a:r>
          <a:endParaRPr lang="en-US" dirty="0"/>
        </a:p>
      </dgm:t>
    </dgm:pt>
    <dgm:pt modelId="{0A2CE7A2-1D40-445D-AB2C-B95709DC350D}" type="parTrans" cxnId="{941CF410-403B-4924-954D-D9B29E2246C0}">
      <dgm:prSet/>
      <dgm:spPr/>
      <dgm:t>
        <a:bodyPr/>
        <a:lstStyle/>
        <a:p>
          <a:endParaRPr lang="en-US"/>
        </a:p>
      </dgm:t>
    </dgm:pt>
    <dgm:pt modelId="{04B1D6D3-F495-4E9F-A986-4FF04380AF5F}" type="sibTrans" cxnId="{941CF410-403B-4924-954D-D9B29E2246C0}">
      <dgm:prSet/>
      <dgm:spPr/>
      <dgm:t>
        <a:bodyPr/>
        <a:lstStyle/>
        <a:p>
          <a:endParaRPr lang="en-US"/>
        </a:p>
      </dgm:t>
    </dgm:pt>
    <dgm:pt modelId="{CB60CF80-0CFA-4F6D-A74F-D0A7F0AFD0B4}" type="pres">
      <dgm:prSet presAssocID="{54606038-256D-42B7-AD97-7A8B8A7780E4}" presName="vert0" presStyleCnt="0">
        <dgm:presLayoutVars>
          <dgm:dir/>
          <dgm:animOne val="branch"/>
          <dgm:animLvl val="lvl"/>
        </dgm:presLayoutVars>
      </dgm:prSet>
      <dgm:spPr/>
    </dgm:pt>
    <dgm:pt modelId="{DCFB41A9-616D-45A0-B68D-4279EA3A39E8}" type="pres">
      <dgm:prSet presAssocID="{14461A2D-3272-43D0-91CC-B6F9881DFECA}" presName="thickLine" presStyleLbl="alignNode1" presStyleIdx="0" presStyleCnt="2"/>
      <dgm:spPr/>
    </dgm:pt>
    <dgm:pt modelId="{8E04E9AF-D6D8-4E60-9CFD-71A22C68E880}" type="pres">
      <dgm:prSet presAssocID="{14461A2D-3272-43D0-91CC-B6F9881DFECA}" presName="horz1" presStyleCnt="0"/>
      <dgm:spPr/>
    </dgm:pt>
    <dgm:pt modelId="{03A12B58-CBDA-491C-9391-B62E35AF16D7}" type="pres">
      <dgm:prSet presAssocID="{14461A2D-3272-43D0-91CC-B6F9881DFECA}" presName="tx1" presStyleLbl="revTx" presStyleIdx="0" presStyleCnt="2"/>
      <dgm:spPr/>
    </dgm:pt>
    <dgm:pt modelId="{CD55FA90-61E7-46BD-82A5-9A9C58719D62}" type="pres">
      <dgm:prSet presAssocID="{14461A2D-3272-43D0-91CC-B6F9881DFECA}" presName="vert1" presStyleCnt="0"/>
      <dgm:spPr/>
    </dgm:pt>
    <dgm:pt modelId="{4D25C66E-D98B-4ACB-B319-344A9ED47579}" type="pres">
      <dgm:prSet presAssocID="{3FA5F8CD-BED2-4B9C-BFCC-35F76CCDDA45}" presName="thickLine" presStyleLbl="alignNode1" presStyleIdx="1" presStyleCnt="2"/>
      <dgm:spPr/>
    </dgm:pt>
    <dgm:pt modelId="{AF4D9F93-147B-41A1-B761-DDA7FCB3E9A4}" type="pres">
      <dgm:prSet presAssocID="{3FA5F8CD-BED2-4B9C-BFCC-35F76CCDDA45}" presName="horz1" presStyleCnt="0"/>
      <dgm:spPr/>
    </dgm:pt>
    <dgm:pt modelId="{596DFDD5-F7CF-4DC7-9F1B-BBA3691F8F0E}" type="pres">
      <dgm:prSet presAssocID="{3FA5F8CD-BED2-4B9C-BFCC-35F76CCDDA45}" presName="tx1" presStyleLbl="revTx" presStyleIdx="1" presStyleCnt="2"/>
      <dgm:spPr/>
    </dgm:pt>
    <dgm:pt modelId="{195FB7E4-005A-4274-A4AA-5ABA4A4338D6}" type="pres">
      <dgm:prSet presAssocID="{3FA5F8CD-BED2-4B9C-BFCC-35F76CCDDA45}" presName="vert1" presStyleCnt="0"/>
      <dgm:spPr/>
    </dgm:pt>
  </dgm:ptLst>
  <dgm:cxnLst>
    <dgm:cxn modelId="{941CF410-403B-4924-954D-D9B29E2246C0}" srcId="{54606038-256D-42B7-AD97-7A8B8A7780E4}" destId="{3FA5F8CD-BED2-4B9C-BFCC-35F76CCDDA45}" srcOrd="1" destOrd="0" parTransId="{0A2CE7A2-1D40-445D-AB2C-B95709DC350D}" sibTransId="{04B1D6D3-F495-4E9F-A986-4FF04380AF5F}"/>
    <dgm:cxn modelId="{1F63A920-56E5-4EC5-9F6E-57EF99A8D051}" type="presOf" srcId="{3FA5F8CD-BED2-4B9C-BFCC-35F76CCDDA45}" destId="{596DFDD5-F7CF-4DC7-9F1B-BBA3691F8F0E}" srcOrd="0" destOrd="0" presId="urn:microsoft.com/office/officeart/2008/layout/LinedList"/>
    <dgm:cxn modelId="{99B7C92E-6926-4388-90AE-1968E65E1B0D}" srcId="{54606038-256D-42B7-AD97-7A8B8A7780E4}" destId="{14461A2D-3272-43D0-91CC-B6F9881DFECA}" srcOrd="0" destOrd="0" parTransId="{F3C3E32C-EA9D-416B-801D-8835F60A8BBB}" sibTransId="{BB919ED5-291F-4672-AEF1-918ED5EA6180}"/>
    <dgm:cxn modelId="{1CB6F685-042D-4EF3-98EA-E6F4B3D6E12C}" type="presOf" srcId="{14461A2D-3272-43D0-91CC-B6F9881DFECA}" destId="{03A12B58-CBDA-491C-9391-B62E35AF16D7}" srcOrd="0" destOrd="0" presId="urn:microsoft.com/office/officeart/2008/layout/LinedList"/>
    <dgm:cxn modelId="{977B5392-5285-4A2D-877A-4815EA8103D0}" type="presOf" srcId="{54606038-256D-42B7-AD97-7A8B8A7780E4}" destId="{CB60CF80-0CFA-4F6D-A74F-D0A7F0AFD0B4}" srcOrd="0" destOrd="0" presId="urn:microsoft.com/office/officeart/2008/layout/LinedList"/>
    <dgm:cxn modelId="{85106DDF-AD58-4023-B94D-DC54B24D5EEB}" type="presParOf" srcId="{CB60CF80-0CFA-4F6D-A74F-D0A7F0AFD0B4}" destId="{DCFB41A9-616D-45A0-B68D-4279EA3A39E8}" srcOrd="0" destOrd="0" presId="urn:microsoft.com/office/officeart/2008/layout/LinedList"/>
    <dgm:cxn modelId="{C7A917BB-2D15-46A0-AEB2-C041E2CC9387}" type="presParOf" srcId="{CB60CF80-0CFA-4F6D-A74F-D0A7F0AFD0B4}" destId="{8E04E9AF-D6D8-4E60-9CFD-71A22C68E880}" srcOrd="1" destOrd="0" presId="urn:microsoft.com/office/officeart/2008/layout/LinedList"/>
    <dgm:cxn modelId="{FABB0331-161D-4DA6-AF70-1E6AA4DB615F}" type="presParOf" srcId="{8E04E9AF-D6D8-4E60-9CFD-71A22C68E880}" destId="{03A12B58-CBDA-491C-9391-B62E35AF16D7}" srcOrd="0" destOrd="0" presId="urn:microsoft.com/office/officeart/2008/layout/LinedList"/>
    <dgm:cxn modelId="{F69F8E7D-5116-4CFC-BF8F-73B059F674F5}" type="presParOf" srcId="{8E04E9AF-D6D8-4E60-9CFD-71A22C68E880}" destId="{CD55FA90-61E7-46BD-82A5-9A9C58719D62}" srcOrd="1" destOrd="0" presId="urn:microsoft.com/office/officeart/2008/layout/LinedList"/>
    <dgm:cxn modelId="{A130A408-FDF5-4780-B53C-2BDC74CA0453}" type="presParOf" srcId="{CB60CF80-0CFA-4F6D-A74F-D0A7F0AFD0B4}" destId="{4D25C66E-D98B-4ACB-B319-344A9ED47579}" srcOrd="2" destOrd="0" presId="urn:microsoft.com/office/officeart/2008/layout/LinedList"/>
    <dgm:cxn modelId="{037AB13E-F4C9-4E25-ABBD-55770E64E0F9}" type="presParOf" srcId="{CB60CF80-0CFA-4F6D-A74F-D0A7F0AFD0B4}" destId="{AF4D9F93-147B-41A1-B761-DDA7FCB3E9A4}" srcOrd="3" destOrd="0" presId="urn:microsoft.com/office/officeart/2008/layout/LinedList"/>
    <dgm:cxn modelId="{65E3C80A-3BC6-4165-957E-121C3DDCDA46}" type="presParOf" srcId="{AF4D9F93-147B-41A1-B761-DDA7FCB3E9A4}" destId="{596DFDD5-F7CF-4DC7-9F1B-BBA3691F8F0E}" srcOrd="0" destOrd="0" presId="urn:microsoft.com/office/officeart/2008/layout/LinedList"/>
    <dgm:cxn modelId="{E0ABCADE-3DF1-4C56-A56D-C0F0B90660EE}" type="presParOf" srcId="{AF4D9F93-147B-41A1-B761-DDA7FCB3E9A4}" destId="{195FB7E4-005A-4274-A4AA-5ABA4A4338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B41A9-616D-45A0-B68D-4279EA3A39E8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12B58-CBDA-491C-9391-B62E35AF16D7}">
      <dsp:nvSpPr>
        <dsp:cNvPr id="0" name=""/>
        <dsp:cNvSpPr/>
      </dsp:nvSpPr>
      <dsp:spPr>
        <a:xfrm>
          <a:off x="0" y="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 dirty="0"/>
            <a:t>Negacije</a:t>
          </a:r>
          <a:endParaRPr lang="en-US" sz="6500" kern="1200" dirty="0"/>
        </a:p>
      </dsp:txBody>
      <dsp:txXfrm>
        <a:off x="0" y="0"/>
        <a:ext cx="6096000" cy="2667000"/>
      </dsp:txXfrm>
    </dsp:sp>
    <dsp:sp modelId="{4D25C66E-D98B-4ACB-B319-344A9ED47579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FDD5-F7CF-4DC7-9F1B-BBA3691F8F0E}">
      <dsp:nvSpPr>
        <dsp:cNvPr id="0" name=""/>
        <dsp:cNvSpPr/>
      </dsp:nvSpPr>
      <dsp:spPr>
        <a:xfrm>
          <a:off x="0" y="2667000"/>
          <a:ext cx="6096000" cy="26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 dirty="0"/>
            <a:t>Redosled reči</a:t>
          </a:r>
          <a:endParaRPr lang="en-US" sz="6500" kern="1200" dirty="0"/>
        </a:p>
      </dsp:txBody>
      <dsp:txXfrm>
        <a:off x="0" y="2667000"/>
        <a:ext cx="6096000" cy="266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9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762000" y="2976062"/>
            <a:ext cx="4572000" cy="2114550"/>
          </a:xfrm>
        </p:spPr>
        <p:txBody>
          <a:bodyPr>
            <a:normAutofit/>
          </a:bodyPr>
          <a:lstStyle/>
          <a:p>
            <a:pPr algn="l"/>
            <a:r>
              <a:rPr lang="sr-Latn-RS" sz="4400" dirty="0">
                <a:solidFill>
                  <a:srgbClr val="FFFFFF"/>
                </a:solidFill>
              </a:rPr>
              <a:t>Primena veštačke inteligencije u psihoterapiji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B9AD17-829B-4675-7822-931190A4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a typeface="+mj-lt"/>
                <a:cs typeface="+mj-lt"/>
              </a:rPr>
              <a:t>Naivni </a:t>
            </a:r>
            <a:r>
              <a:rPr lang="sr-Latn-RS" dirty="0" err="1">
                <a:ea typeface="+mj-lt"/>
                <a:cs typeface="+mj-lt"/>
              </a:rPr>
              <a:t>Bajes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42D4881E-CF56-3F8E-64E3-D89BC200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4" y="2286000"/>
            <a:ext cx="11388246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solidFill>
                  <a:srgbClr val="FFFFFF">
                    <a:alpha val="70000"/>
                  </a:srgbClr>
                </a:solidFill>
              </a:rPr>
              <a:t>Reči po klasama</a:t>
            </a:r>
          </a:p>
          <a:p>
            <a:endParaRPr lang="sr-Latn-RS" dirty="0">
              <a:solidFill>
                <a:srgbClr val="FFFFFF">
                  <a:alpha val="70000"/>
                </a:srgbClr>
              </a:solidFill>
            </a:endParaRPr>
          </a:p>
          <a:p>
            <a:endParaRPr lang="sr-Latn-RS" dirty="0">
              <a:solidFill>
                <a:srgbClr val="FFFFFF">
                  <a:alpha val="70000"/>
                </a:srgbClr>
              </a:solidFill>
            </a:endParaRPr>
          </a:p>
          <a:p>
            <a:endParaRPr lang="sr-Latn-R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sr-Latn-RS" dirty="0">
                <a:solidFill>
                  <a:srgbClr val="FFFFFF">
                    <a:alpha val="70000"/>
                  </a:srgbClr>
                </a:solidFill>
              </a:rPr>
              <a:t>Učestalost pojavljivanja</a:t>
            </a:r>
          </a:p>
        </p:txBody>
      </p:sp>
      <p:pic>
        <p:nvPicPr>
          <p:cNvPr id="7" name="Slika 7" descr="Slika na kojoj se nalazi tekst, snimak ekrana, monitor&#10;&#10;Opis je automatski generisan">
            <a:extLst>
              <a:ext uri="{FF2B5EF4-FFF2-40B4-BE49-F238E27FC236}">
                <a16:creationId xmlns:a16="http://schemas.microsoft.com/office/drawing/2014/main" id="{57A8E5D3-CC6F-9348-2502-1BC4D6ED4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2" t="30052" r="28960" b="55959"/>
          <a:stretch/>
        </p:blipFill>
        <p:spPr>
          <a:xfrm>
            <a:off x="4120763" y="1851932"/>
            <a:ext cx="7526166" cy="1621647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F1F5DBEA-AD81-E7D3-D577-DE124BF80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2" t="50335" r="26822" b="29664"/>
          <a:stretch/>
        </p:blipFill>
        <p:spPr>
          <a:xfrm>
            <a:off x="4162519" y="4534172"/>
            <a:ext cx="7483133" cy="16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C06DB6-2FD2-0306-9386-913DBE1D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442857" cy="23948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sr-Latn-R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sr-Latn-RS" sz="2400" dirty="0" err="1">
                <a:ea typeface="+mn-lt"/>
                <a:cs typeface="+mn-lt"/>
              </a:rPr>
              <a:t>Tokenizacija</a:t>
            </a:r>
            <a:r>
              <a:rPr lang="sr-Latn-RS" sz="2400" dirty="0">
                <a:ea typeface="+mn-lt"/>
                <a:cs typeface="+mn-lt"/>
              </a:rPr>
              <a:t>, korenovanje</a:t>
            </a:r>
            <a:endParaRPr lang="en-US" sz="2400" dirty="0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sr-Latn-RS" sz="2400" dirty="0">
                <a:ea typeface="+mn-lt"/>
                <a:cs typeface="+mn-lt"/>
              </a:rPr>
              <a:t>Provera da li je reč u nekoj od klasa</a:t>
            </a:r>
            <a:endParaRPr lang="sr-Latn-R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sr-Latn-RS" sz="2400" dirty="0">
                <a:ea typeface="+mn-lt"/>
                <a:cs typeface="+mn-lt"/>
              </a:rPr>
              <a:t>Dodela relativne vrednosti rečima - što je učestalost veća, dodeljuje se manja vrednost</a:t>
            </a:r>
            <a:endParaRPr lang="sr-Latn-R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E90EAB3-4FEE-4EA2-9454-77F09A3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r-Latn-RS" sz="3200" dirty="0"/>
              <a:t>Unos</a:t>
            </a:r>
          </a:p>
        </p:txBody>
      </p:sp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B98A2DC-3A9D-B351-99B7-57AC9D81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7" t="48115" r="63217" b="44789"/>
          <a:stretch/>
        </p:blipFill>
        <p:spPr>
          <a:xfrm>
            <a:off x="1937657" y="5267329"/>
            <a:ext cx="7587342" cy="9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7D12183-DC25-1790-F98E-ABCE5BB1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sr-Latn-RS" sz="3200" dirty="0"/>
              <a:t>Odgovor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07836A85-E2B0-48DE-B9E5-8C01D3C9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090" y="1040564"/>
            <a:ext cx="4337540" cy="5817436"/>
          </a:xfrm>
          <a:custGeom>
            <a:avLst/>
            <a:gdLst>
              <a:gd name="connsiteX0" fmla="*/ 3175347 w 4337540"/>
              <a:gd name="connsiteY0" fmla="*/ 710 h 5817436"/>
              <a:gd name="connsiteX1" fmla="*/ 3972229 w 4337540"/>
              <a:gd name="connsiteY1" fmla="*/ 94304 h 5817436"/>
              <a:gd name="connsiteX2" fmla="*/ 4337540 w 4337540"/>
              <a:gd name="connsiteY2" fmla="*/ 181400 h 5817436"/>
              <a:gd name="connsiteX3" fmla="*/ 4337540 w 4337540"/>
              <a:gd name="connsiteY3" fmla="*/ 5817436 h 5817436"/>
              <a:gd name="connsiteX4" fmla="*/ 1006557 w 4337540"/>
              <a:gd name="connsiteY4" fmla="*/ 5817436 h 5817436"/>
              <a:gd name="connsiteX5" fmla="*/ 866510 w 4337540"/>
              <a:gd name="connsiteY5" fmla="*/ 5609583 h 5817436"/>
              <a:gd name="connsiteX6" fmla="*/ 351747 w 4337540"/>
              <a:gd name="connsiteY6" fmla="*/ 2263621 h 5817436"/>
              <a:gd name="connsiteX7" fmla="*/ 1381666 w 4337540"/>
              <a:gd name="connsiteY7" fmla="*/ 845238 h 5817436"/>
              <a:gd name="connsiteX8" fmla="*/ 2751595 w 4337540"/>
              <a:gd name="connsiteY8" fmla="*/ 47742 h 5817436"/>
              <a:gd name="connsiteX9" fmla="*/ 3175347 w 433754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4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3BCEB7F-6F23-BE72-4220-1056F0B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90" y="1148220"/>
            <a:ext cx="3749009" cy="4947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endParaRPr lang="sr-Latn-RS" sz="1900" dirty="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4999"/>
              </a:lnSpc>
            </a:pPr>
            <a:r>
              <a:rPr lang="sr-Latn-RS" sz="1900" i="1" dirty="0" err="1">
                <a:solidFill>
                  <a:srgbClr val="FFFFFF">
                    <a:alpha val="70000"/>
                  </a:srgbClr>
                </a:solidFill>
              </a:rPr>
              <a:t>Transalte</a:t>
            </a:r>
            <a:r>
              <a:rPr lang="sr-Latn-RS" sz="1900" i="1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sr-Latn-RS" sz="1900" i="1" dirty="0" err="1">
                <a:solidFill>
                  <a:srgbClr val="FFFFFF">
                    <a:alpha val="70000"/>
                  </a:srgbClr>
                </a:solidFill>
              </a:rPr>
              <a:t>user_input</a:t>
            </a:r>
            <a:r>
              <a:rPr lang="sr-Latn-RS" sz="1900" i="1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  <a:p>
            <a:pPr>
              <a:lnSpc>
                <a:spcPct val="114999"/>
              </a:lnSpc>
            </a:pPr>
            <a:r>
              <a:rPr lang="sr-Latn-RS" sz="1900" i="1" dirty="0" err="1">
                <a:ea typeface="+mn-lt"/>
                <a:cs typeface="+mn-lt"/>
              </a:rPr>
              <a:t>DataFrame</a:t>
            </a:r>
            <a:endParaRPr lang="sr-Latn-RS" sz="1900" i="1" dirty="0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sr-Latn-RS" sz="1900" i="1" dirty="0" err="1"/>
              <a:t>MaxScore</a:t>
            </a:r>
            <a:endParaRPr lang="sr-Latn-RS" sz="1900" i="1" dirty="0" err="1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5000"/>
              </a:lnSpc>
            </a:pPr>
            <a:r>
              <a:rPr lang="sr-Latn-RS" sz="1900" dirty="0"/>
              <a:t>Odgovori: </a:t>
            </a:r>
            <a:endParaRPr lang="sr-Latn-RS" sz="19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r-Latn-RS" sz="1900" dirty="0"/>
              <a:t>     1. </a:t>
            </a:r>
            <a:r>
              <a:rPr lang="sr-Latn-RS" sz="1900" dirty="0">
                <a:ea typeface="+mn-lt"/>
                <a:cs typeface="+mn-lt"/>
              </a:rPr>
              <a:t>"</a:t>
            </a:r>
            <a:r>
              <a:rPr lang="sr-Latn-RS" sz="1900" i="1" dirty="0" err="1">
                <a:ea typeface="+mn-lt"/>
                <a:cs typeface="+mn-lt"/>
              </a:rPr>
              <a:t>You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don't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sound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okey</a:t>
            </a:r>
            <a:r>
              <a:rPr lang="sr-Latn-RS" sz="1900" i="1" dirty="0">
                <a:ea typeface="+mn-lt"/>
                <a:cs typeface="+mn-lt"/>
              </a:rPr>
              <a:t>. I </a:t>
            </a:r>
            <a:r>
              <a:rPr lang="sr-Latn-RS" sz="1900" i="1" dirty="0" err="1">
                <a:ea typeface="+mn-lt"/>
                <a:cs typeface="+mn-lt"/>
              </a:rPr>
              <a:t>think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you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should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seek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help</a:t>
            </a:r>
            <a:r>
              <a:rPr lang="sr-Latn-RS" sz="1900" dirty="0">
                <a:ea typeface="+mn-lt"/>
                <a:cs typeface="+mn-lt"/>
              </a:rPr>
              <a:t>."</a:t>
            </a:r>
            <a:endParaRPr lang="sr-Latn-RS" sz="19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r-Latn-RS" sz="1900" dirty="0">
                <a:ea typeface="+mn-lt"/>
                <a:cs typeface="+mn-lt"/>
              </a:rPr>
              <a:t>     2. "</a:t>
            </a:r>
            <a:r>
              <a:rPr lang="sr-Latn-RS" sz="1900" i="1" dirty="0" err="1">
                <a:ea typeface="+mn-lt"/>
                <a:cs typeface="+mn-lt"/>
              </a:rPr>
              <a:t>You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sound</a:t>
            </a:r>
            <a:r>
              <a:rPr lang="sr-Latn-RS" sz="1900" i="1" dirty="0">
                <a:ea typeface="+mn-lt"/>
                <a:cs typeface="+mn-lt"/>
              </a:rPr>
              <a:t> </a:t>
            </a:r>
            <a:r>
              <a:rPr lang="sr-Latn-RS" sz="1900" i="1" dirty="0" err="1">
                <a:ea typeface="+mn-lt"/>
                <a:cs typeface="+mn-lt"/>
              </a:rPr>
              <a:t>great</a:t>
            </a:r>
            <a:r>
              <a:rPr lang="sr-Latn-RS" sz="1900" i="1" dirty="0">
                <a:ea typeface="+mn-lt"/>
                <a:cs typeface="+mn-lt"/>
              </a:rPr>
              <a:t>!</a:t>
            </a:r>
            <a:r>
              <a:rPr lang="sr-Latn-RS" sz="1900" dirty="0">
                <a:ea typeface="+mn-lt"/>
                <a:cs typeface="+mn-lt"/>
              </a:rPr>
              <a:t>"</a:t>
            </a:r>
            <a:endParaRPr lang="sr-Latn-RS" sz="19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buNone/>
            </a:pPr>
            <a:endParaRPr lang="sr-Latn-RS" sz="1900" dirty="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5000"/>
              </a:lnSpc>
            </a:pPr>
            <a:endParaRPr lang="sr-Latn-RS" sz="1900"/>
          </a:p>
          <a:p>
            <a:pPr>
              <a:lnSpc>
                <a:spcPct val="115000"/>
              </a:lnSpc>
            </a:pPr>
            <a:endParaRPr lang="sr-Latn-RS" sz="190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FA8395C1-D7BF-06B0-FBE6-CB51E1FE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47" t="68579" r="34509" b="11978"/>
          <a:stretch/>
        </p:blipFill>
        <p:spPr>
          <a:xfrm>
            <a:off x="7639049" y="1865950"/>
            <a:ext cx="3790951" cy="3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EE7D82E-5341-FFD5-8EA8-0096C3F9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sr-Latn-RS" sz="3200" dirty="0"/>
              <a:t>Testiranje</a:t>
            </a:r>
          </a:p>
        </p:txBody>
      </p:sp>
      <p:pic>
        <p:nvPicPr>
          <p:cNvPr id="3" name="Slika 4" descr="Slika na kojoj se nalazi tekst, snimak ekrana, crno, računar&#10;&#10;Opis je automatski generisan">
            <a:extLst>
              <a:ext uri="{FF2B5EF4-FFF2-40B4-BE49-F238E27FC236}">
                <a16:creationId xmlns:a16="http://schemas.microsoft.com/office/drawing/2014/main" id="{23396B13-92FF-3055-3922-BE376DDB3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6" t="61388" r="22500" b="11922"/>
          <a:stretch/>
        </p:blipFill>
        <p:spPr>
          <a:xfrm>
            <a:off x="626970" y="2615723"/>
            <a:ext cx="6184582" cy="3600747"/>
          </a:xfrm>
          <a:prstGeom prst="rect">
            <a:avLst/>
          </a:prstGeo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E7E9FE29-F532-9050-C36B-CA5321576F86}"/>
              </a:ext>
            </a:extLst>
          </p:cNvPr>
          <p:cNvSpPr txBox="1"/>
          <p:nvPr/>
        </p:nvSpPr>
        <p:spPr>
          <a:xfrm>
            <a:off x="7741084" y="3158647"/>
            <a:ext cx="2764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Promena </a:t>
            </a:r>
            <a:r>
              <a:rPr lang="sr-Latn-RS" i="1" dirty="0" err="1"/>
              <a:t>score</a:t>
            </a:r>
            <a:r>
              <a:rPr lang="sr-Latn-RS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278063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8A9B651-CD14-F9DA-C749-A2C0D081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Karakteristične</a:t>
            </a:r>
            <a:r>
              <a:rPr lang="en-US" sz="2400" dirty="0"/>
              <a:t> </a:t>
            </a:r>
            <a:r>
              <a:rPr lang="en-US" sz="2400" dirty="0" err="1"/>
              <a:t>reči</a:t>
            </a:r>
            <a:endParaRPr lang="en-US" sz="2400" kern="12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482D81E-EB75-7677-5067-8ADDF284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Testiranje</a:t>
            </a:r>
            <a:endParaRPr lang="en-US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ka 4" descr="Slika na kojoj se nalazi tekst, monitor, snimak ekrana, ekran&#10;&#10;Opis je automatski generisan">
            <a:extLst>
              <a:ext uri="{FF2B5EF4-FFF2-40B4-BE49-F238E27FC236}">
                <a16:creationId xmlns:a16="http://schemas.microsoft.com/office/drawing/2014/main" id="{1758BCF2-624F-765B-12B8-6DB798C21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7" t="75298" r="22126" b="11073"/>
          <a:stretch/>
        </p:blipFill>
        <p:spPr>
          <a:xfrm>
            <a:off x="5584521" y="1808840"/>
            <a:ext cx="5839129" cy="32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55D3650-8596-8E85-CD21-B84497D2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Reči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različitih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endParaRPr lang="en-US" sz="2400" kern="1200" dirty="0" err="1">
              <a:latin typeface="+mn-l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5702038-F9E2-22E3-66BE-08AED41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Testiranje</a:t>
            </a:r>
            <a:endParaRPr lang="en-US" kern="1200" dirty="0" err="1">
              <a:latin typeface="+mj-lt"/>
              <a:ea typeface="+mj-ea"/>
              <a:cs typeface="+mj-cs"/>
            </a:endParaRPr>
          </a:p>
        </p:txBody>
      </p:sp>
      <p:pic>
        <p:nvPicPr>
          <p:cNvPr id="4" name="Slika 4" descr="Slika na kojoj se nalazi tekst, snimak ekrana, crno, računar&#10;&#10;Opis je automatski generisan">
            <a:extLst>
              <a:ext uri="{FF2B5EF4-FFF2-40B4-BE49-F238E27FC236}">
                <a16:creationId xmlns:a16="http://schemas.microsoft.com/office/drawing/2014/main" id="{F5041DAD-AC04-D41C-2EA4-69D1056DB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2" t="60642" r="24858" b="12575"/>
          <a:stretch/>
        </p:blipFill>
        <p:spPr>
          <a:xfrm>
            <a:off x="4822521" y="1380867"/>
            <a:ext cx="6601129" cy="3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B659E7C-A24F-34E9-43A4-F5813197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400" dirty="0"/>
              <a:t>Više podataka za negativan odgovor </a:t>
            </a:r>
            <a:r>
              <a:rPr lang="sr-Latn-RS" sz="2400" i="1" dirty="0" err="1"/>
              <a:t>chatbot</a:t>
            </a:r>
            <a:r>
              <a:rPr lang="sr-Latn-RS" sz="2400" dirty="0"/>
              <a:t>-a</a:t>
            </a:r>
          </a:p>
          <a:p>
            <a:r>
              <a:rPr lang="sr-Latn-RS" sz="2400" dirty="0"/>
              <a:t>Rešenje - dodela veće vrednosti rečima ako su iz klase '</a:t>
            </a:r>
            <a:r>
              <a:rPr lang="sr-Latn-RS" sz="2400" dirty="0" err="1"/>
              <a:t>Joy</a:t>
            </a:r>
            <a:r>
              <a:rPr lang="sr-Latn-RS" sz="2400" dirty="0"/>
              <a:t>'</a:t>
            </a:r>
            <a:endParaRPr lang="sr-Latn-RS" sz="2400" dirty="0">
              <a:solidFill>
                <a:srgbClr val="FFFFFF">
                  <a:alpha val="70000"/>
                </a:srgbClr>
              </a:solidFill>
            </a:endParaRPr>
          </a:p>
          <a:p>
            <a:endParaRPr lang="sr-Latn-RS" sz="240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AB24C5B-0620-7DCE-D4BD-2905CC26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r-Latn-RS" sz="3200" i="1"/>
              <a:t>Dataset</a:t>
            </a:r>
          </a:p>
        </p:txBody>
      </p:sp>
      <p:pic>
        <p:nvPicPr>
          <p:cNvPr id="5" name="Slika 5" descr="Slika na kojoj se nalazi tekst, monitor, snimak ekrana, crno&#10;&#10;Opis je automatski generisan">
            <a:extLst>
              <a:ext uri="{FF2B5EF4-FFF2-40B4-BE49-F238E27FC236}">
                <a16:creationId xmlns:a16="http://schemas.microsoft.com/office/drawing/2014/main" id="{FE8F3005-A28B-A7A9-0DD7-DCFF36E8E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38" t="32725" r="33818" b="12435"/>
          <a:stretch/>
        </p:blipFill>
        <p:spPr>
          <a:xfrm>
            <a:off x="8293499" y="771525"/>
            <a:ext cx="246300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8" descr="Slika na kojoj se nalazi tekst, monitor, snimak ekrana, crno&#10;&#10;Opis je automatski generisan">
            <a:extLst>
              <a:ext uri="{FF2B5EF4-FFF2-40B4-BE49-F238E27FC236}">
                <a16:creationId xmlns:a16="http://schemas.microsoft.com/office/drawing/2014/main" id="{6EE00BA5-8D19-48BF-C97A-8D44B334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852" t="61489" r="23058" b="12340"/>
          <a:stretch/>
        </p:blipFill>
        <p:spPr>
          <a:xfrm>
            <a:off x="6689601" y="2369508"/>
            <a:ext cx="4872797" cy="2569957"/>
          </a:xfrm>
        </p:spPr>
      </p:pic>
      <p:pic>
        <p:nvPicPr>
          <p:cNvPr id="7" name="Slika 4" descr="Slika na kojoj se nalazi tekst, snimak ekrana, crno, računar&#10;&#10;Opis je automatski generisan">
            <a:extLst>
              <a:ext uri="{FF2B5EF4-FFF2-40B4-BE49-F238E27FC236}">
                <a16:creationId xmlns:a16="http://schemas.microsoft.com/office/drawing/2014/main" id="{88CEF55C-6B7E-5080-298A-83A9D48DC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2" t="60642" r="24858" b="12575"/>
          <a:stretch/>
        </p:blipFill>
        <p:spPr>
          <a:xfrm>
            <a:off x="584548" y="2372511"/>
            <a:ext cx="4565650" cy="25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6DCA0D-D9AD-CCDB-896E-C57F250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sr-Latn-RS" sz="3200">
                <a:solidFill>
                  <a:srgbClr val="FFFFFF"/>
                </a:solidFill>
              </a:rPr>
              <a:t>Naivni bajes – glavni problemi</a:t>
            </a:r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AD429D02-8A10-0CB6-1436-EDFCE8871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47482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54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F4994B-02C6-8F86-8F4E-123EA8AC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00250"/>
            <a:ext cx="10058400" cy="1866900"/>
          </a:xfrm>
        </p:spPr>
        <p:txBody>
          <a:bodyPr>
            <a:normAutofit/>
          </a:bodyPr>
          <a:lstStyle/>
          <a:p>
            <a:r>
              <a:rPr lang="sr-Latn-RS" sz="6000" dirty="0"/>
              <a:t>Hvala na pažnji!</a:t>
            </a:r>
            <a:endParaRPr lang="sr-Latn-RS" sz="600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76CA6BB-4D36-9C13-D4B2-B01F4217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00" y="5562600"/>
            <a:ext cx="5362575" cy="74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FFFFFF">
                    <a:alpha val="70000"/>
                  </a:srgbClr>
                </a:solidFill>
              </a:rPr>
              <a:t>Jovana Nedeljković, in32-2019</a:t>
            </a:r>
          </a:p>
        </p:txBody>
      </p:sp>
    </p:spTree>
    <p:extLst>
      <p:ext uri="{BB962C8B-B14F-4D97-AF65-F5344CB8AC3E}">
        <p14:creationId xmlns:p14="http://schemas.microsoft.com/office/powerpoint/2010/main" val="94217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5A1D67E-D7C6-729A-CC10-709B628B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400"/>
              <a:t>Robot terapeut</a:t>
            </a:r>
          </a:p>
          <a:p>
            <a:r>
              <a:rPr lang="sr-Latn-RS" sz="2400"/>
              <a:t>Implementacija – </a:t>
            </a:r>
            <a:r>
              <a:rPr lang="sr-Latn-RS" sz="2400" i="1"/>
              <a:t>chatbot</a:t>
            </a:r>
          </a:p>
          <a:p>
            <a:r>
              <a:rPr lang="sr-Latn-RS" sz="2400"/>
              <a:t>Prepoznavanje raspoloženja korisnika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4C8A8B6-1930-9EF4-77B5-C3AFBD30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sr-Latn-RS" sz="3200"/>
              <a:t>Ideja i cilj projekta</a:t>
            </a:r>
          </a:p>
        </p:txBody>
      </p:sp>
    </p:spTree>
    <p:extLst>
      <p:ext uri="{BB962C8B-B14F-4D97-AF65-F5344CB8AC3E}">
        <p14:creationId xmlns:p14="http://schemas.microsoft.com/office/powerpoint/2010/main" val="204483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Slika 4" descr="Slika na kojoj se nalazi tekst, monitor, crno, snimak ekrana&#10;&#10;Opis je automatski generisan">
            <a:extLst>
              <a:ext uri="{FF2B5EF4-FFF2-40B4-BE49-F238E27FC236}">
                <a16:creationId xmlns:a16="http://schemas.microsoft.com/office/drawing/2014/main" id="{C12E48C1-1190-CB92-9E08-1BAB1050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2" t="4573" r="1369" b="10257"/>
          <a:stretch/>
        </p:blipFill>
        <p:spPr>
          <a:xfrm>
            <a:off x="20" y="10"/>
            <a:ext cx="12384572" cy="68607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3F29240-A0D5-C2BC-162C-7F18225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i="1" kern="1200" dirty="0">
                <a:latin typeface="+mj-lt"/>
                <a:ea typeface="+mj-ea"/>
                <a:cs typeface="+mj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234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69C6DF-BC2E-5AEE-D438-345D15E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260" y="751562"/>
            <a:ext cx="5020849" cy="647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Obrada</a:t>
            </a:r>
            <a:r>
              <a:rPr lang="en-US" sz="3700" dirty="0"/>
              <a:t> </a:t>
            </a:r>
            <a:r>
              <a:rPr lang="en-US" sz="3700" dirty="0" err="1"/>
              <a:t>teksta</a:t>
            </a:r>
            <a:r>
              <a:rPr lang="en-US" sz="3700" dirty="0"/>
              <a:t> u </a:t>
            </a:r>
            <a:r>
              <a:rPr lang="en-US" sz="3700" i="1" dirty="0"/>
              <a:t>NLP</a:t>
            </a:r>
            <a:r>
              <a:rPr lang="en-US" sz="3700" dirty="0"/>
              <a:t>-u</a:t>
            </a:r>
            <a:endParaRPr lang="en-US" sz="3700" kern="1200" dirty="0"/>
          </a:p>
        </p:txBody>
      </p:sp>
      <p:pic>
        <p:nvPicPr>
          <p:cNvPr id="4" name="Slika 4" descr="Slika na kojoj se nalazi tekst, monitor, zatvoreni prostor, crno&#10;&#10;Opis je automatski generisan">
            <a:extLst>
              <a:ext uri="{FF2B5EF4-FFF2-40B4-BE49-F238E27FC236}">
                <a16:creationId xmlns:a16="http://schemas.microsoft.com/office/drawing/2014/main" id="{EAA95181-01B5-D7DC-E766-0BA82A3E0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6" t="54721" r="25287" b="30365"/>
          <a:stretch/>
        </p:blipFill>
        <p:spPr>
          <a:xfrm>
            <a:off x="224684" y="3811551"/>
            <a:ext cx="11628328" cy="2017763"/>
          </a:xfrm>
          <a:prstGeom prst="rect">
            <a:avLst/>
          </a:prstGeom>
        </p:spPr>
      </p:pic>
      <p:sp>
        <p:nvSpPr>
          <p:cNvPr id="8" name="Okvir za tekst 7">
            <a:extLst>
              <a:ext uri="{FF2B5EF4-FFF2-40B4-BE49-F238E27FC236}">
                <a16:creationId xmlns:a16="http://schemas.microsoft.com/office/drawing/2014/main" id="{BFFF72A1-266D-7A40-09CA-9AEAD7D3E41D}"/>
              </a:ext>
            </a:extLst>
          </p:cNvPr>
          <p:cNvSpPr txBox="1"/>
          <p:nvPr/>
        </p:nvSpPr>
        <p:spPr>
          <a:xfrm>
            <a:off x="225469" y="2876811"/>
            <a:ext cx="4402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Sitka Subheading"/>
              </a:rPr>
              <a:t>Uklanjanje</a:t>
            </a:r>
            <a:r>
              <a:rPr lang="en-US" sz="2800" dirty="0">
                <a:latin typeface="Sitka Subheading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interpunkcija</a:t>
            </a:r>
            <a:endParaRPr lang="sr-Latn-RS" dirty="0" err="1">
              <a:ea typeface="+mn-lt"/>
              <a:cs typeface="+mn-lt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B8490D21-C318-606C-3539-725A78CEE256}"/>
              </a:ext>
            </a:extLst>
          </p:cNvPr>
          <p:cNvSpPr txBox="1"/>
          <p:nvPr/>
        </p:nvSpPr>
        <p:spPr>
          <a:xfrm>
            <a:off x="152400" y="1405003"/>
            <a:ext cx="1146966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r-Latn-RS" i="1" dirty="0">
              <a:ea typeface="+mn-lt"/>
              <a:cs typeface="+mn-lt"/>
            </a:endParaRPr>
          </a:p>
          <a:p>
            <a:r>
              <a:rPr lang="sr-Latn-RS" sz="2800" i="1" dirty="0">
                <a:ea typeface="+mn-lt"/>
                <a:cs typeface="+mn-lt"/>
              </a:rPr>
              <a:t> </a:t>
            </a:r>
            <a:r>
              <a:rPr lang="sr-Latn-RS" sz="2800" i="1" dirty="0" err="1">
                <a:ea typeface="+mn-lt"/>
                <a:cs typeface="+mn-lt"/>
              </a:rPr>
              <a:t>Natural</a:t>
            </a:r>
            <a:r>
              <a:rPr lang="sr-Latn-RS" sz="2800" i="1" dirty="0">
                <a:ea typeface="+mn-lt"/>
                <a:cs typeface="+mn-lt"/>
              </a:rPr>
              <a:t> </a:t>
            </a:r>
            <a:r>
              <a:rPr lang="sr-Latn-RS" sz="2800" i="1" dirty="0" err="1">
                <a:ea typeface="+mn-lt"/>
                <a:cs typeface="+mn-lt"/>
              </a:rPr>
              <a:t>Language</a:t>
            </a:r>
            <a:r>
              <a:rPr lang="sr-Latn-RS" sz="2800" i="1" dirty="0">
                <a:ea typeface="+mn-lt"/>
                <a:cs typeface="+mn-lt"/>
              </a:rPr>
              <a:t> </a:t>
            </a:r>
            <a:r>
              <a:rPr lang="sr-Latn-RS" sz="2800" i="1" dirty="0" err="1">
                <a:ea typeface="+mn-lt"/>
                <a:cs typeface="+mn-lt"/>
              </a:rPr>
              <a:t>Processing</a:t>
            </a:r>
            <a:r>
              <a:rPr lang="sr-Latn-RS" sz="2800" dirty="0">
                <a:ea typeface="+mn-lt"/>
                <a:cs typeface="+mn-lt"/>
              </a:rPr>
              <a:t> - </a:t>
            </a:r>
            <a:r>
              <a:rPr lang="sr-Latn-RS" sz="2000" dirty="0">
                <a:ea typeface="+mn-lt"/>
                <a:cs typeface="+mn-lt"/>
              </a:rPr>
              <a:t>razumevanje i interpretiranje ulaznog teksta</a:t>
            </a:r>
          </a:p>
          <a:p>
            <a:r>
              <a:rPr lang="sr-Latn-RS" sz="2800" i="1" dirty="0">
                <a:ea typeface="+mn-lt"/>
                <a:cs typeface="+mn-lt"/>
              </a:rPr>
              <a:t> </a:t>
            </a:r>
            <a:r>
              <a:rPr lang="sr-Latn-RS" sz="2800" i="1" dirty="0" err="1">
                <a:ea typeface="+mn-lt"/>
                <a:cs typeface="+mn-lt"/>
              </a:rPr>
              <a:t>Natural</a:t>
            </a:r>
            <a:r>
              <a:rPr lang="sr-Latn-RS" sz="2800" i="1" dirty="0">
                <a:ea typeface="+mn-lt"/>
                <a:cs typeface="+mn-lt"/>
              </a:rPr>
              <a:t> </a:t>
            </a:r>
            <a:r>
              <a:rPr lang="sr-Latn-RS" sz="2800" i="1" dirty="0" err="1">
                <a:ea typeface="+mn-lt"/>
                <a:cs typeface="+mn-lt"/>
              </a:rPr>
              <a:t>Language</a:t>
            </a:r>
            <a:r>
              <a:rPr lang="sr-Latn-RS" sz="2800" i="1" dirty="0">
                <a:ea typeface="+mn-lt"/>
                <a:cs typeface="+mn-lt"/>
              </a:rPr>
              <a:t> </a:t>
            </a:r>
            <a:r>
              <a:rPr lang="sr-Latn-RS" sz="2800" i="1" dirty="0" err="1">
                <a:ea typeface="+mn-lt"/>
                <a:cs typeface="+mn-lt"/>
              </a:rPr>
              <a:t>Toolkit</a:t>
            </a:r>
            <a:r>
              <a:rPr lang="sr-Latn-RS" sz="2800" i="1" dirty="0">
                <a:ea typeface="+mn-lt"/>
                <a:cs typeface="+mn-lt"/>
              </a:rPr>
              <a:t> - NLTK</a:t>
            </a:r>
            <a:endParaRPr lang="sr-Latn-RS" sz="2800" i="1" dirty="0" err="1"/>
          </a:p>
        </p:txBody>
      </p:sp>
    </p:spTree>
    <p:extLst>
      <p:ext uri="{BB962C8B-B14F-4D97-AF65-F5344CB8AC3E}">
        <p14:creationId xmlns:p14="http://schemas.microsoft.com/office/powerpoint/2010/main" val="114905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FFF72A1-266D-7A40-09CA-9AEAD7D3E41D}"/>
              </a:ext>
            </a:extLst>
          </p:cNvPr>
          <p:cNvSpPr txBox="1"/>
          <p:nvPr/>
        </p:nvSpPr>
        <p:spPr>
          <a:xfrm>
            <a:off x="762000" y="2286000"/>
            <a:ext cx="4384110" cy="38204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Konvertovanje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teksta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u </a:t>
            </a:r>
            <a:endParaRPr lang="sr-Latn-RS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mala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slova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Tokenizacija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 -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podela</a:t>
            </a:r>
            <a:endParaRPr lang="en-US" sz="240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teksta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u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manje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jedinice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69C6DF-BC2E-5AEE-D438-345D15E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Obrada teksta u </a:t>
            </a:r>
            <a:r>
              <a:rPr lang="en-US" sz="3200" i="1"/>
              <a:t>NLP</a:t>
            </a:r>
            <a:r>
              <a:rPr lang="en-US" sz="3200"/>
              <a:t>-u</a:t>
            </a:r>
          </a:p>
        </p:txBody>
      </p:sp>
      <p:pic>
        <p:nvPicPr>
          <p:cNvPr id="3" name="Slika 4" descr="Slika na kojoj se nalazi tekst, monitor, snimak ekrana, crno&#10;&#10;Opis je automatski generisan">
            <a:extLst>
              <a:ext uri="{FF2B5EF4-FFF2-40B4-BE49-F238E27FC236}">
                <a16:creationId xmlns:a16="http://schemas.microsoft.com/office/drawing/2014/main" id="{EF5CAC9E-33BC-86F4-7B52-C3482F571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4" t="28906" r="25089" b="26098"/>
          <a:stretch/>
        </p:blipFill>
        <p:spPr>
          <a:xfrm>
            <a:off x="4603316" y="2009794"/>
            <a:ext cx="7150273" cy="3786475"/>
          </a:xfrm>
          <a:prstGeom prst="rect">
            <a:avLst/>
          </a:prstGeom>
        </p:spPr>
      </p:pic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113335CF-372B-F4E3-0C61-08ECACD23A4C}"/>
              </a:ext>
            </a:extLst>
          </p:cNvPr>
          <p:cNvSpPr>
            <a:spLocks noGrp="1"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8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7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7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FFF72A1-266D-7A40-09CA-9AEAD7D3E41D}"/>
              </a:ext>
            </a:extLst>
          </p:cNvPr>
          <p:cNvSpPr txBox="1"/>
          <p:nvPr/>
        </p:nvSpPr>
        <p:spPr>
          <a:xfrm>
            <a:off x="146137" y="2484330"/>
            <a:ext cx="4707699" cy="36221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tx1">
                    <a:alpha val="70000"/>
                  </a:schemeClr>
                </a:solidFill>
              </a:rPr>
              <a:t>Stopwords</a:t>
            </a:r>
            <a:r>
              <a:rPr lang="en-US" sz="2400" i="1" dirty="0">
                <a:solidFill>
                  <a:schemeClr val="tx1">
                    <a:alpha val="70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reči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koje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rečenici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dodaju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značenje</a:t>
            </a:r>
            <a:endParaRPr lang="en-US" sz="2400" i="1" dirty="0" err="1">
              <a:solidFill>
                <a:schemeClr val="tx1">
                  <a:alpha val="70000"/>
                </a:schemeClr>
              </a:solidFill>
            </a:endParaRP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alpha val="70000"/>
                  </a:schemeClr>
                </a:solidFill>
              </a:rPr>
              <a:t>['</a:t>
            </a:r>
            <a:r>
              <a:rPr lang="en-US" sz="2400" i="1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alpha val="70000"/>
                  </a:schemeClr>
                </a:solidFill>
              </a:rPr>
              <a:t>', 'me', 'my', 'myself', 'we', 'our', 'ours', 'ourselves', 'you', "you're"...]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69C6DF-BC2E-5AEE-D438-345D15E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630" y="762000"/>
            <a:ext cx="5010411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Obrada</a:t>
            </a:r>
            <a:r>
              <a:rPr lang="en-US" sz="3200" dirty="0"/>
              <a:t> </a:t>
            </a:r>
            <a:r>
              <a:rPr lang="en-US" sz="3200" dirty="0" err="1"/>
              <a:t>teksta</a:t>
            </a:r>
            <a:r>
              <a:rPr lang="en-US" sz="3200" dirty="0"/>
              <a:t> u </a:t>
            </a:r>
            <a:r>
              <a:rPr lang="en-US" sz="3200" i="1" dirty="0"/>
              <a:t>NLP</a:t>
            </a:r>
            <a:r>
              <a:rPr lang="en-US" sz="3200" dirty="0"/>
              <a:t>-u</a:t>
            </a:r>
            <a:endParaRPr lang="sr-Latn-RS" dirty="0"/>
          </a:p>
        </p:txBody>
      </p:sp>
      <p:pic>
        <p:nvPicPr>
          <p:cNvPr id="4" name="Slika 4" descr="Slika na kojoj se nalazi tekst, snimak ekrana, monitor, crno&#10;&#10;Opis je automatski generisan">
            <a:extLst>
              <a:ext uri="{FF2B5EF4-FFF2-40B4-BE49-F238E27FC236}">
                <a16:creationId xmlns:a16="http://schemas.microsoft.com/office/drawing/2014/main" id="{F4BD4889-5045-7BCE-9729-EF5F7F120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8" t="28467" r="25873" b="25547"/>
          <a:stretch/>
        </p:blipFill>
        <p:spPr>
          <a:xfrm>
            <a:off x="4947782" y="2253757"/>
            <a:ext cx="6889314" cy="3778713"/>
          </a:xfrm>
          <a:prstGeom prst="rect">
            <a:avLst/>
          </a:prstGeom>
        </p:spPr>
      </p:pic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113335CF-372B-F4E3-0C61-08ECACD23A4C}"/>
              </a:ext>
            </a:extLst>
          </p:cNvPr>
          <p:cNvSpPr>
            <a:spLocks noGrp="1"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7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7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FFF72A1-266D-7A40-09CA-9AEAD7D3E41D}"/>
              </a:ext>
            </a:extLst>
          </p:cNvPr>
          <p:cNvSpPr txBox="1"/>
          <p:nvPr/>
        </p:nvSpPr>
        <p:spPr>
          <a:xfrm>
            <a:off x="146137" y="2484330"/>
            <a:ext cx="11576137" cy="36116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a typeface="+mn-lt"/>
                <a:cs typeface="+mn-lt"/>
              </a:rPr>
              <a:t>Stemming</a:t>
            </a:r>
            <a:endParaRPr lang="en-US" sz="2400" i="1" dirty="0">
              <a:solidFill>
                <a:schemeClr val="tx1">
                  <a:alpha val="70000"/>
                </a:schemeClr>
              </a:solidFill>
            </a:endParaRP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Zamena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reči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njenim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korenom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njenom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osnovom</a:t>
            </a:r>
            <a:r>
              <a:rPr lang="en-US" sz="2400" dirty="0">
                <a:ea typeface="+mn-lt"/>
                <a:cs typeface="+mn-lt"/>
              </a:rPr>
              <a:t> - </a:t>
            </a:r>
            <a:r>
              <a:rPr lang="en-US" sz="2400" dirty="0" err="1">
                <a:ea typeface="+mn-lt"/>
                <a:cs typeface="+mn-lt"/>
              </a:rPr>
              <a:t>korenovanje</a:t>
            </a: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Primer:  ‘</a:t>
            </a:r>
            <a:r>
              <a:rPr lang="en-US" sz="2400" dirty="0" err="1">
                <a:ea typeface="+mn-lt"/>
                <a:cs typeface="+mn-lt"/>
              </a:rPr>
              <a:t>programer</a:t>
            </a:r>
            <a:r>
              <a:rPr lang="en-US" sz="2400" dirty="0">
                <a:ea typeface="+mn-lt"/>
                <a:cs typeface="+mn-lt"/>
              </a:rPr>
              <a:t>’, ‘</a:t>
            </a:r>
            <a:r>
              <a:rPr lang="en-US" sz="2400" dirty="0" err="1">
                <a:ea typeface="+mn-lt"/>
                <a:cs typeface="+mn-lt"/>
              </a:rPr>
              <a:t>programiranje</a:t>
            </a:r>
            <a:r>
              <a:rPr lang="en-US" sz="2400" dirty="0">
                <a:ea typeface="+mn-lt"/>
                <a:cs typeface="+mn-lt"/>
              </a:rPr>
              <a:t>, ‘program’ - ‘program’.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69C6DF-BC2E-5AEE-D438-345D15E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630" y="762000"/>
            <a:ext cx="5010411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Obrada</a:t>
            </a:r>
            <a:r>
              <a:rPr lang="en-US" sz="3200" dirty="0"/>
              <a:t> </a:t>
            </a:r>
            <a:r>
              <a:rPr lang="en-US" sz="3200" dirty="0" err="1"/>
              <a:t>teksta</a:t>
            </a:r>
            <a:r>
              <a:rPr lang="en-US" sz="3200" dirty="0"/>
              <a:t> u </a:t>
            </a:r>
            <a:r>
              <a:rPr lang="en-US" sz="3200" i="1" dirty="0"/>
              <a:t>NLP</a:t>
            </a:r>
            <a:r>
              <a:rPr lang="en-US" sz="3200" dirty="0"/>
              <a:t>-u</a:t>
            </a:r>
            <a:endParaRPr lang="sr-Latn-RS" dirty="0"/>
          </a:p>
        </p:txBody>
      </p:sp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113335CF-372B-F4E3-0C61-08ECACD23A4C}"/>
              </a:ext>
            </a:extLst>
          </p:cNvPr>
          <p:cNvSpPr>
            <a:spLocks noGrp="1"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3" name="Slika 4">
            <a:extLst>
              <a:ext uri="{FF2B5EF4-FFF2-40B4-BE49-F238E27FC236}">
                <a16:creationId xmlns:a16="http://schemas.microsoft.com/office/drawing/2014/main" id="{D2B318AD-B653-275E-1796-C2C8E8677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7" t="42707" r="27396" b="52676"/>
          <a:stretch/>
        </p:blipFill>
        <p:spPr>
          <a:xfrm>
            <a:off x="256785" y="4233667"/>
            <a:ext cx="11083430" cy="8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7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7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FFF72A1-266D-7A40-09CA-9AEAD7D3E41D}"/>
              </a:ext>
            </a:extLst>
          </p:cNvPr>
          <p:cNvSpPr txBox="1"/>
          <p:nvPr/>
        </p:nvSpPr>
        <p:spPr>
          <a:xfrm>
            <a:off x="146137" y="2484330"/>
            <a:ext cx="11784904" cy="36116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a typeface="+mn-lt"/>
                <a:cs typeface="+mn-lt"/>
              </a:rPr>
              <a:t>Lemmatization</a:t>
            </a:r>
            <a:endParaRPr lang="en-US" sz="2400" i="1" dirty="0">
              <a:solidFill>
                <a:schemeClr val="tx1">
                  <a:alpha val="70000"/>
                </a:schemeClr>
              </a:solidFill>
            </a:endParaRPr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Korenuje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reč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tako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reč</a:t>
            </a:r>
            <a:r>
              <a:rPr lang="en-US" sz="2400" dirty="0">
                <a:ea typeface="+mn-lt"/>
                <a:cs typeface="+mn-lt"/>
              </a:rPr>
              <a:t> ne </a:t>
            </a:r>
            <a:r>
              <a:rPr lang="en-US" sz="2400" dirty="0" err="1">
                <a:ea typeface="+mn-lt"/>
                <a:cs typeface="+mn-lt"/>
              </a:rPr>
              <a:t>izgubi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značenje</a:t>
            </a:r>
            <a:endParaRPr lang="en-US" dirty="0" err="1"/>
          </a:p>
          <a:p>
            <a:pPr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Lematizacija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predefinisan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rečnik</a:t>
            </a:r>
            <a:r>
              <a:rPr lang="en-US" sz="2400" dirty="0">
                <a:ea typeface="+mn-lt"/>
                <a:cs typeface="+mn-lt"/>
              </a:rPr>
              <a:t> koji </a:t>
            </a:r>
            <a:r>
              <a:rPr lang="en-US" sz="2400" dirty="0" err="1">
                <a:ea typeface="+mn-lt"/>
                <a:cs typeface="+mn-lt"/>
              </a:rPr>
              <a:t>sadrži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kontekst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reči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provereva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reč</a:t>
            </a:r>
            <a:r>
              <a:rPr lang="en-US" sz="2400" dirty="0">
                <a:ea typeface="+mn-lt"/>
                <a:cs typeface="+mn-lt"/>
              </a:rPr>
              <a:t> pre </a:t>
            </a:r>
            <a:r>
              <a:rPr lang="en-US" sz="2400" dirty="0" err="1">
                <a:ea typeface="+mn-lt"/>
                <a:cs typeface="+mn-lt"/>
              </a:rPr>
              <a:t>izmene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69C6DF-BC2E-5AEE-D438-345D15E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630" y="762000"/>
            <a:ext cx="5010411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ea typeface="+mj-lt"/>
                <a:cs typeface="+mj-lt"/>
              </a:rPr>
              <a:t>Obrada</a:t>
            </a:r>
            <a:r>
              <a:rPr lang="en-US" sz="3200" dirty="0">
                <a:ea typeface="+mj-lt"/>
                <a:cs typeface="+mj-lt"/>
              </a:rPr>
              <a:t> </a:t>
            </a:r>
            <a:r>
              <a:rPr lang="en-US" sz="3200" dirty="0" err="1">
                <a:ea typeface="+mj-lt"/>
                <a:cs typeface="+mj-lt"/>
              </a:rPr>
              <a:t>teksta</a:t>
            </a:r>
            <a:r>
              <a:rPr lang="en-US" sz="3200" dirty="0">
                <a:ea typeface="+mj-lt"/>
                <a:cs typeface="+mj-lt"/>
              </a:rPr>
              <a:t> u </a:t>
            </a:r>
            <a:r>
              <a:rPr lang="en-US" sz="3200" i="1" dirty="0">
                <a:ea typeface="+mj-lt"/>
                <a:cs typeface="+mj-lt"/>
              </a:rPr>
              <a:t>NLP</a:t>
            </a:r>
            <a:r>
              <a:rPr lang="en-US" sz="3200" dirty="0">
                <a:ea typeface="+mj-lt"/>
                <a:cs typeface="+mj-lt"/>
              </a:rPr>
              <a:t>-u</a:t>
            </a:r>
            <a:endParaRPr lang="sr-Latn-RS" dirty="0"/>
          </a:p>
        </p:txBody>
      </p:sp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id="{113335CF-372B-F4E3-0C61-08ECACD23A4C}"/>
              </a:ext>
            </a:extLst>
          </p:cNvPr>
          <p:cNvSpPr>
            <a:spLocks noGrp="1"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3" name="Slika 4" descr="Slika na kojoj se nalazi tekst, elektronika, računar, prikaz&#10;&#10;Opis je automatski generisan">
            <a:extLst>
              <a:ext uri="{FF2B5EF4-FFF2-40B4-BE49-F238E27FC236}">
                <a16:creationId xmlns:a16="http://schemas.microsoft.com/office/drawing/2014/main" id="{C112D7D7-4B5D-D752-4179-00311D62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5" t="44536" r="30426" b="51422"/>
          <a:stretch/>
        </p:blipFill>
        <p:spPr>
          <a:xfrm>
            <a:off x="329851" y="5141804"/>
            <a:ext cx="11299448" cy="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3C9F55C-3022-D938-6313-D192C14D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>
                <a:ea typeface="+mn-lt"/>
                <a:cs typeface="+mn-lt"/>
              </a:rPr>
              <a:t>Klasifikuje tekst u određene kategorije</a:t>
            </a:r>
          </a:p>
          <a:p>
            <a:r>
              <a:rPr lang="sr-Latn-RS" sz="2200" dirty="0">
                <a:ea typeface="+mn-lt"/>
                <a:cs typeface="+mn-lt"/>
              </a:rPr>
              <a:t>Istovetnost - određene reči bi trebalo da imaju veću težinu za određenu </a:t>
            </a:r>
            <a:r>
              <a:rPr lang="sr-Latn-RS" sz="2200">
                <a:ea typeface="+mn-lt"/>
                <a:cs typeface="+mn-lt"/>
              </a:rPr>
              <a:t>kategoriju bazirano na učestalosti </a:t>
            </a:r>
            <a:r>
              <a:rPr lang="sr-Latn-RS" sz="2200" dirty="0">
                <a:ea typeface="+mn-lt"/>
                <a:cs typeface="+mn-lt"/>
              </a:rPr>
              <a:t>njihovog pojavljivanja u istoj</a:t>
            </a:r>
            <a:endParaRPr lang="sr-Latn-RS" sz="22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sr-Latn-RS" sz="2200">
                <a:ea typeface="+mn-lt"/>
                <a:cs typeface="+mn-lt"/>
              </a:rPr>
              <a:t>‘</a:t>
            </a:r>
            <a:r>
              <a:rPr lang="sr-Latn-RS" sz="2200" i="1">
                <a:ea typeface="+mn-lt"/>
                <a:cs typeface="+mn-lt"/>
              </a:rPr>
              <a:t>Bag of words</a:t>
            </a:r>
            <a:r>
              <a:rPr lang="sr-Latn-RS" sz="2200">
                <a:ea typeface="+mn-lt"/>
                <a:cs typeface="+mn-lt"/>
              </a:rPr>
              <a:t>’ pristup</a:t>
            </a:r>
            <a:endParaRPr lang="sr-Latn-RS" sz="220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3212627-5B99-E354-53AB-9CFDFED8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sr-Latn-RS" sz="3200"/>
              <a:t>Naivni Bajes</a:t>
            </a:r>
          </a:p>
        </p:txBody>
      </p:sp>
    </p:spTree>
    <p:extLst>
      <p:ext uri="{BB962C8B-B14F-4D97-AF65-F5344CB8AC3E}">
        <p14:creationId xmlns:p14="http://schemas.microsoft.com/office/powerpoint/2010/main" val="389254177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0" baseType="lpstr">
      <vt:lpstr>PebbleVTI</vt:lpstr>
      <vt:lpstr>Primena veštačke inteligencije u psihoterapiji</vt:lpstr>
      <vt:lpstr>Ideja i cilj projekta</vt:lpstr>
      <vt:lpstr>Dataset</vt:lpstr>
      <vt:lpstr>Obrada teksta u NLP-u</vt:lpstr>
      <vt:lpstr>Obrada teksta u NLP-u</vt:lpstr>
      <vt:lpstr>Obrada teksta u NLP-u</vt:lpstr>
      <vt:lpstr>Obrada teksta u NLP-u</vt:lpstr>
      <vt:lpstr>Obrada teksta u NLP-u</vt:lpstr>
      <vt:lpstr>Naivni Bajes</vt:lpstr>
      <vt:lpstr>Naivni Bajes </vt:lpstr>
      <vt:lpstr>Unos</vt:lpstr>
      <vt:lpstr>Odgovor</vt:lpstr>
      <vt:lpstr>Testiranje</vt:lpstr>
      <vt:lpstr>Testiranje</vt:lpstr>
      <vt:lpstr>Testiranje</vt:lpstr>
      <vt:lpstr>Dataset</vt:lpstr>
      <vt:lpstr>PowerPoint prezentacija</vt:lpstr>
      <vt:lpstr>Naivni bajes – glavni problemi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1012</cp:revision>
  <dcterms:created xsi:type="dcterms:W3CDTF">2022-06-02T10:49:07Z</dcterms:created>
  <dcterms:modified xsi:type="dcterms:W3CDTF">2022-06-17T11:04:54Z</dcterms:modified>
</cp:coreProperties>
</file>