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AD0C7-DA22-E10C-6B5A-473D78F011E9}" v="719" dt="2023-06-20T16:00:46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76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3" descr="Coloured triangles creating a seamless design">
            <a:extLst>
              <a:ext uri="{FF2B5EF4-FFF2-40B4-BE49-F238E27FC236}">
                <a16:creationId xmlns:a16="http://schemas.microsoft.com/office/drawing/2014/main" id="{A669EB0A-1A7F-1D65-5FCA-C37E5539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7" r="5940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3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16995" y="113518"/>
            <a:ext cx="4023360" cy="3204134"/>
          </a:xfrm>
        </p:spPr>
        <p:txBody>
          <a:bodyPr anchor="b">
            <a:normAutofit/>
          </a:bodyPr>
          <a:lstStyle/>
          <a:p>
            <a:r>
              <a:rPr lang="sr-Latn-RS" sz="4800" dirty="0"/>
              <a:t> Servisno </a:t>
            </a:r>
            <a:r>
              <a:rPr lang="sr-Latn-RS" sz="4800" dirty="0" err="1"/>
              <a:t>Orjientisane</a:t>
            </a:r>
            <a:r>
              <a:rPr lang="sr-Latn-RS" sz="4800" dirty="0"/>
              <a:t> </a:t>
            </a:r>
            <a:br>
              <a:rPr lang="sr-Latn-RS" sz="4800" dirty="0"/>
            </a:br>
            <a:r>
              <a:rPr lang="sr-Latn-RS" sz="4800" dirty="0"/>
              <a:t>Arhitekture</a:t>
            </a:r>
            <a:endParaRPr lang="sr-Latn-R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/>
              <a:t>Vidosava Arsić 16478</a:t>
            </a:r>
          </a:p>
          <a:p>
            <a:r>
              <a:rPr lang="sr-Latn-RS" sz="2000" dirty="0"/>
              <a:t>Jovana Jović    16639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2394-F46E-1F38-0909-54E7E54B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8CFA8-64D0-F27F-225B-0A37E511A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3725091"/>
            <a:ext cx="5689078" cy="24576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7087B-580F-3506-BD9C-749E81E267F1}"/>
              </a:ext>
            </a:extLst>
          </p:cNvPr>
          <p:cNvSpPr txBox="1"/>
          <p:nvPr/>
        </p:nvSpPr>
        <p:spPr>
          <a:xfrm>
            <a:off x="853440" y="2316480"/>
            <a:ext cx="8125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’’</a:t>
            </a:r>
            <a:r>
              <a:rPr lang="en-US" dirty="0" err="1"/>
              <a:t>SensorData</a:t>
            </a:r>
            <a:r>
              <a:rPr lang="sr-Latn-RS" dirty="0"/>
              <a:t>’’</a:t>
            </a:r>
            <a:r>
              <a:rPr lang="en-US" dirty="0"/>
              <a:t> app </a:t>
            </a:r>
            <a:r>
              <a:rPr lang="en-US" dirty="0" err="1"/>
              <a:t>slu</a:t>
            </a:r>
            <a:r>
              <a:rPr lang="sr-Latn-RS" dirty="0"/>
              <a:t>ž</a:t>
            </a:r>
            <a:r>
              <a:rPr lang="en-US" dirty="0" err="1"/>
              <a:t>i</a:t>
            </a:r>
            <a:r>
              <a:rPr lang="en-US" dirty="0"/>
              <a:t> za </a:t>
            </a:r>
            <a:r>
              <a:rPr lang="sr-Latn-RS" dirty="0"/>
              <a:t>č</a:t>
            </a:r>
            <a:r>
              <a:rPr lang="en-US" dirty="0" err="1"/>
              <a:t>itanje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fajla</a:t>
            </a:r>
            <a:r>
              <a:rPr lang="en-US" dirty="0"/>
              <a:t> I </a:t>
            </a:r>
            <a:r>
              <a:rPr lang="en-US" dirty="0" err="1"/>
              <a:t>pomo</a:t>
            </a:r>
            <a:r>
              <a:rPr lang="sr-Latn-RS" dirty="0"/>
              <a:t>ć</a:t>
            </a:r>
            <a:r>
              <a:rPr lang="en-US" dirty="0"/>
              <a:t>u </a:t>
            </a:r>
            <a:r>
              <a:rPr lang="en-US" dirty="0" err="1"/>
              <a:t>mqtt</a:t>
            </a:r>
            <a:r>
              <a:rPr lang="en-US" dirty="0"/>
              <a:t> </a:t>
            </a:r>
            <a:r>
              <a:rPr lang="en-US" dirty="0" err="1"/>
              <a:t>brokera</a:t>
            </a:r>
            <a:r>
              <a:rPr lang="en-US" dirty="0"/>
              <a:t> </a:t>
            </a:r>
            <a:r>
              <a:rPr lang="sr-Latn-RS" dirty="0"/>
              <a:t>š</a:t>
            </a:r>
            <a:r>
              <a:rPr lang="en-US" dirty="0" err="1"/>
              <a:t>alje</a:t>
            </a:r>
            <a:r>
              <a:rPr lang="en-US" dirty="0"/>
              <a:t> pro</a:t>
            </a:r>
            <a:r>
              <a:rPr lang="sr-Latn-RS" dirty="0"/>
              <a:t>č</a:t>
            </a:r>
            <a:r>
              <a:rPr lang="en-US" dirty="0" err="1"/>
              <a:t>itane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</a:t>
            </a:r>
            <a:r>
              <a:rPr lang="en-US" dirty="0" err="1"/>
              <a:t>eni</a:t>
            </a:r>
            <a:r>
              <a:rPr lang="en-US" dirty="0"/>
              <a:t> topic </a:t>
            </a:r>
            <a:r>
              <a:rPr lang="en-US" dirty="0" err="1"/>
              <a:t>simuliraju</a:t>
            </a:r>
            <a:r>
              <a:rPr lang="sr-Latn-RS" dirty="0"/>
              <a:t>ć</a:t>
            </a:r>
            <a:r>
              <a:rPr lang="en-US" dirty="0" err="1"/>
              <a:t>i</a:t>
            </a:r>
            <a:r>
              <a:rPr lang="en-US" dirty="0"/>
              <a:t> o</a:t>
            </a:r>
            <a:r>
              <a:rPr lang="sr-Latn-RS" dirty="0"/>
              <a:t>č</a:t>
            </a:r>
            <a:r>
              <a:rPr lang="en-US" dirty="0" err="1"/>
              <a:t>itavanje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realnih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Kori</a:t>
            </a:r>
            <a:r>
              <a:rPr lang="sr-Latn-RS" dirty="0"/>
              <a:t>šć</a:t>
            </a:r>
            <a:r>
              <a:rPr lang="en-US" dirty="0" err="1"/>
              <a:t>ene</a:t>
            </a:r>
            <a:r>
              <a:rPr lang="en-US" dirty="0"/>
              <a:t> </a:t>
            </a:r>
            <a:r>
              <a:rPr lang="en-US" dirty="0" err="1"/>
              <a:t>tehnologije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Node.js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broker.</a:t>
            </a:r>
          </a:p>
        </p:txBody>
      </p:sp>
    </p:spTree>
    <p:extLst>
      <p:ext uri="{BB962C8B-B14F-4D97-AF65-F5344CB8AC3E}">
        <p14:creationId xmlns:p14="http://schemas.microsoft.com/office/powerpoint/2010/main" val="109700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78BDA-A202-B3D1-E8DE-BF03C5C450DF}"/>
              </a:ext>
            </a:extLst>
          </p:cNvPr>
          <p:cNvSpPr txBox="1"/>
          <p:nvPr/>
        </p:nvSpPr>
        <p:spPr>
          <a:xfrm>
            <a:off x="348343" y="791025"/>
            <a:ext cx="861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sr-Latn-RS" dirty="0"/>
              <a:t>’’</a:t>
            </a:r>
            <a:r>
              <a:rPr lang="en-US" dirty="0"/>
              <a:t>Analytics</a:t>
            </a:r>
            <a:r>
              <a:rPr lang="sr-Latn-RS" dirty="0"/>
              <a:t>WebService’’</a:t>
            </a:r>
            <a:r>
              <a:rPr lang="en-US" dirty="0"/>
              <a:t> app </a:t>
            </a:r>
            <a:r>
              <a:rPr lang="en-US" dirty="0" err="1"/>
              <a:t>idemo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docker compose koji </a:t>
            </a:r>
            <a:r>
              <a:rPr lang="en-US" dirty="0" err="1"/>
              <a:t>pokre</a:t>
            </a:r>
            <a:r>
              <a:rPr lang="sr-Latn-RS" dirty="0"/>
              <a:t>će sve potrebne kontejnere. Druga aplikacija se subscribe-uje na isti topic kao i prva aplikacija. U okviru handlera koji čeka podatke koje prva aplikacija publish-uje, pišemo publisher na novi topic (analytics). Prosleđujemo iste podatke. Zatim napravimo stream, koji se subscribe-uje na  analytics topic na eKuiper-u i napišemo query.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FFC1-EEDA-E09A-86BF-CA04922B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2630210"/>
            <a:ext cx="8764223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0AC8C-96D7-D9D2-E5E7-4D642B7A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5045395"/>
            <a:ext cx="8764224" cy="1629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7AC74-B28F-1E49-65E6-C40C132679A2}"/>
              </a:ext>
            </a:extLst>
          </p:cNvPr>
          <p:cNvSpPr txBox="1"/>
          <p:nvPr/>
        </p:nvSpPr>
        <p:spPr>
          <a:xfrm>
            <a:off x="9257211" y="2708366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Podaci koje smo posalali</a:t>
            </a:r>
          </a:p>
          <a:p>
            <a:r>
              <a:rPr lang="sr-Latn-RS" dirty="0"/>
              <a:t>na ’’analytics’’ topic.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CF6A2-D6F2-E593-1D4B-7FD21687AF08}"/>
              </a:ext>
            </a:extLst>
          </p:cNvPr>
          <p:cNvSpPr txBox="1"/>
          <p:nvPr/>
        </p:nvSpPr>
        <p:spPr>
          <a:xfrm>
            <a:off x="9021570" y="5172891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Rezultat izvršenog query-a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9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5A096-46C6-9D13-33C3-E61894EFE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6087" b="3261"/>
          <a:stretch/>
        </p:blipFill>
        <p:spPr>
          <a:xfrm>
            <a:off x="8667656" y="2294103"/>
            <a:ext cx="3086531" cy="847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F9DF1-D80E-FF29-D014-092175A68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57"/>
          <a:stretch/>
        </p:blipFill>
        <p:spPr>
          <a:xfrm>
            <a:off x="8667657" y="1107485"/>
            <a:ext cx="3086531" cy="876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FBDCD-D350-C09B-9BC7-87908B95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655" y="3429000"/>
            <a:ext cx="3086531" cy="847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3E627-B311-31B0-8B85-880B822DE5E9}"/>
              </a:ext>
            </a:extLst>
          </p:cNvPr>
          <p:cNvSpPr txBox="1"/>
          <p:nvPr/>
        </p:nvSpPr>
        <p:spPr>
          <a:xfrm>
            <a:off x="566057" y="226423"/>
            <a:ext cx="7733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/>
              <a:t>Projekat 3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98B8-C590-10D3-08F7-4AF0CB2FE27E}"/>
              </a:ext>
            </a:extLst>
          </p:cNvPr>
          <p:cNvSpPr txBox="1"/>
          <p:nvPr/>
        </p:nvSpPr>
        <p:spPr>
          <a:xfrm>
            <a:off x="87085" y="811198"/>
            <a:ext cx="63746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Preko docker compose podižemo sve EdgeX servise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 uzoru na datu app smo napravile sensor cluster gde ćemo poslati podatke iz našeg fajla.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Pomoću genSensorData.py čitamo podatke iz fajla i šaljemo ih u napravljeni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Aplikacije koje smo mi kreirale su Visualization i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Visualization je python app, u okviru nje subscribe-ujemo se na mqtt broker (topic edgex-tutorial) koji je takođe podignut iz Docker-a. Kad stignu podaci iz EdgeX-a šalju se na InfluxDB.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Da li su podaci upisani  u  InfluxDB proveravamo preko Grafane koja je podignuta iz Docker-a.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Monitoring aplikacija je takođe subscribe-ovana na isti topic i kada dobije podatke radi određenu analizu nad njima i rezultat šalje na EdgeX-core-command kao PUT metodu za promenu trenutne vrednosti.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PUT i GET metode za EdgeX-core-comand su definisane prilikom kreiranja Device-a</a:t>
            </a:r>
          </a:p>
        </p:txBody>
      </p:sp>
    </p:spTree>
    <p:extLst>
      <p:ext uri="{BB962C8B-B14F-4D97-AF65-F5344CB8AC3E}">
        <p14:creationId xmlns:p14="http://schemas.microsoft.com/office/powerpoint/2010/main" val="402545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CA8D6-EEE3-1223-1925-1C859596C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64"/>
          <a:stretch/>
        </p:blipFill>
        <p:spPr>
          <a:xfrm>
            <a:off x="296092" y="3428999"/>
            <a:ext cx="5943600" cy="2649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206782-74F2-7444-8A89-7DC8151270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152"/>
          <a:stretch/>
        </p:blipFill>
        <p:spPr>
          <a:xfrm>
            <a:off x="296092" y="409302"/>
            <a:ext cx="5943600" cy="25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7BF01-424A-BD22-FE1A-03AD758B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6" y="198254"/>
            <a:ext cx="5943600" cy="3068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8E74EE-68E3-6147-5653-8678DC9E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6" y="3342187"/>
            <a:ext cx="59436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B84741-7B41-BAF4-C4D4-77F013C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Projekat 1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A8E8A6F-07AC-E49F-20BD-EFF2EBE7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/>
              <a:t>U okviru Projekta 1 kreirale smo:</a:t>
            </a:r>
          </a:p>
          <a:p>
            <a:r>
              <a:rPr lang="sr-Latn-RS" dirty="0" err="1"/>
              <a:t>RESTFull</a:t>
            </a:r>
            <a:r>
              <a:rPr lang="sr-Latn-RS" dirty="0"/>
              <a:t> Web </a:t>
            </a:r>
            <a:r>
              <a:rPr lang="sr-Latn-RS" dirty="0" err="1"/>
              <a:t>Service</a:t>
            </a:r>
            <a:endParaRPr lang="sr-Latn-RS" dirty="0"/>
          </a:p>
          <a:p>
            <a:r>
              <a:rPr lang="sr-Latn-RS" err="1"/>
              <a:t>gRPC</a:t>
            </a:r>
            <a:r>
              <a:rPr lang="sr-Latn-RS" dirty="0"/>
              <a:t> Web </a:t>
            </a:r>
            <a:r>
              <a:rPr lang="sr-Latn-RS" err="1"/>
              <a:t>Service</a:t>
            </a:r>
            <a:endParaRPr lang="sr-Latn-RS"/>
          </a:p>
          <a:p>
            <a:r>
              <a:rPr lang="sr-Latn-RS" err="1"/>
              <a:t>GraphQL</a:t>
            </a:r>
            <a:r>
              <a:rPr lang="sr-Latn-RS" dirty="0"/>
              <a:t> Web </a:t>
            </a:r>
            <a:r>
              <a:rPr lang="sr-Latn-RS" err="1"/>
              <a:t>Service</a:t>
            </a:r>
            <a:endParaRPr lang="sr-Latn-RS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2332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7236BC-16F3-A6DA-5254-388EDEDF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RESTFull</a:t>
            </a:r>
            <a:r>
              <a:rPr lang="sr-Latn-RS" dirty="0"/>
              <a:t> Web </a:t>
            </a:r>
            <a:r>
              <a:rPr lang="sr-Latn-RS" dirty="0" err="1"/>
              <a:t>Service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9660CB2-BB66-4870-98EA-4F6B0AD8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Implementirale smo REST Web servis i </a:t>
            </a:r>
            <a:r>
              <a:rPr lang="sr-Latn-RS" dirty="0" err="1">
                <a:ea typeface="+mn-lt"/>
                <a:cs typeface="+mn-lt"/>
              </a:rPr>
              <a:t>OpenAPI</a:t>
            </a:r>
            <a:r>
              <a:rPr lang="sr-Latn-RS" dirty="0">
                <a:ea typeface="+mn-lt"/>
                <a:cs typeface="+mn-lt"/>
              </a:rPr>
              <a:t> specifikaciju koji omogućava dodavanje, dobijanje, ažuriranje i brisanje podataka (CRUD) iz baze podataka .</a:t>
            </a:r>
          </a:p>
          <a:p>
            <a:r>
              <a:rPr lang="sr-Latn-RS" dirty="0"/>
              <a:t>Aplikacija je kreirana uz pomoć .NET </a:t>
            </a:r>
            <a:r>
              <a:rPr lang="sr-Latn-RS" dirty="0" err="1"/>
              <a:t>Core</a:t>
            </a:r>
            <a:r>
              <a:rPr lang="sr-Latn-RS" dirty="0"/>
              <a:t> 6 na </a:t>
            </a:r>
            <a:r>
              <a:rPr lang="sr-Latn-RS" dirty="0" err="1"/>
              <a:t>backend</a:t>
            </a:r>
            <a:r>
              <a:rPr lang="sr-Latn-RS" dirty="0"/>
              <a:t>-u i </a:t>
            </a:r>
            <a:r>
              <a:rPr lang="sr-Latn-RS" dirty="0" err="1"/>
              <a:t>Swagger</a:t>
            </a:r>
            <a:r>
              <a:rPr lang="sr-Latn-RS" dirty="0"/>
              <a:t> UI-a. Koristile smo Mongo bazu podataka.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6379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BF2FADC2-2060-9366-4860-3C49EE905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7442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E751FF-EFC0-441A-7D15-331C1398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0" dirty="0" err="1"/>
              <a:t>gRPC</a:t>
            </a:r>
            <a:r>
              <a:rPr lang="sr-Latn-RS" b="0" dirty="0"/>
              <a:t> Web </a:t>
            </a:r>
            <a:r>
              <a:rPr lang="sr-Latn-RS" b="0" dirty="0" err="1"/>
              <a:t>Service</a:t>
            </a:r>
            <a:endParaRPr lang="sr-Latn-RS" sz="2400" b="0" dirty="0" err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CFF6D43-7057-4621-A05E-BC8E08BE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 </a:t>
            </a:r>
            <a:r>
              <a:rPr lang="sr-Latn-RS" dirty="0" err="1">
                <a:ea typeface="+mn-lt"/>
                <a:cs typeface="+mn-lt"/>
              </a:rPr>
              <a:t>gRPC</a:t>
            </a:r>
            <a:r>
              <a:rPr lang="sr-Latn-RS" dirty="0">
                <a:ea typeface="+mn-lt"/>
                <a:cs typeface="+mn-lt"/>
              </a:rPr>
              <a:t> Web servis koji omogućava dodavanje, dobijanje ažuriranje i brisanje podataka (CRUD) iz baze podataka.</a:t>
            </a:r>
          </a:p>
          <a:p>
            <a:r>
              <a:rPr lang="sr-Latn-RS">
                <a:ea typeface="+mn-lt"/>
                <a:cs typeface="+mn-lt"/>
              </a:rPr>
              <a:t>Kreirale smo Client i Server .NET </a:t>
            </a:r>
            <a:r>
              <a:rPr lang="sr-Latn-RS" err="1">
                <a:ea typeface="+mn-lt"/>
                <a:cs typeface="+mn-lt"/>
              </a:rPr>
              <a:t>Core</a:t>
            </a:r>
            <a:r>
              <a:rPr lang="sr-Latn-RS">
                <a:ea typeface="+mn-lt"/>
                <a:cs typeface="+mn-lt"/>
              </a:rPr>
              <a:t> 6 na </a:t>
            </a:r>
            <a:r>
              <a:rPr lang="sr-Latn-RS" err="1">
                <a:ea typeface="+mn-lt"/>
                <a:cs typeface="+mn-lt"/>
              </a:rPr>
              <a:t>backend</a:t>
            </a:r>
            <a:r>
              <a:rPr lang="sr-Latn-RS" dirty="0">
                <a:ea typeface="+mn-lt"/>
                <a:cs typeface="+mn-lt"/>
              </a:rPr>
              <a:t>-u . Koristile </a:t>
            </a:r>
            <a:r>
              <a:rPr lang="sr-Latn-RS">
                <a:ea typeface="+mn-lt"/>
                <a:cs typeface="+mn-lt"/>
              </a:rPr>
              <a:t>smo Mongo bazu podataka. Kreirale smo protobuf file u okviru koga su specificirane procedure koje smo koristile, čija je implementacija u okviru Service aplikacije. U okviru Clienta pozivamo gRPC procedure. Protobuf sadrži i definisane message. Oni se prosledjuju  prilikom komunikacije.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0197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3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4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D551438-5D72-C489-8DFC-55B03F02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926769" cy="18947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dirty="0"/>
              <a:t>Izgled Protobuf </a:t>
            </a:r>
            <a:r>
              <a:rPr lang="en-US" b="0"/>
              <a:t>file-a</a:t>
            </a:r>
            <a:endParaRPr lang="en-US" sz="4800" b="0"/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23F550C5-7A7A-B332-5022-98FED247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4671"/>
          <a:stretch/>
        </p:blipFill>
        <p:spPr>
          <a:xfrm>
            <a:off x="5324434" y="207121"/>
            <a:ext cx="6588680" cy="63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5A1E6C71-2770-5F0C-C416-AB7BA2188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639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6AC66D-B1AE-29B2-CD5C-BB5D9925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GrapQL Web Service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4C662F9-0A01-6198-5227-77C56C8D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sr-Latn-RS" dirty="0">
                <a:ea typeface="+mn-lt"/>
                <a:cs typeface="+mn-lt"/>
              </a:rPr>
              <a:t>Implementirale smo GraphQL Web servis koji omogućava pretraživanje podataka po različitim kriterijumima.</a:t>
            </a:r>
          </a:p>
          <a:p>
            <a:r>
              <a:rPr lang="sr-Latn-RS" dirty="0"/>
              <a:t>Za implementaciju ovog servisa koristile smo Node.js, Express na backend-u. Za komunikaciju sa MongoDB koristile so Mongoose. Za klijentski deo koristile smo Playground. U okviru aplikacije pored Mongoose Scheme za rad sa bazom, kreirale smo i Shemu za GraphQL , u okviru nje navodimo query-e i mutacije. Query nam služi za povlačenje podataka, dok mutacije imaju mogućnost i</a:t>
            </a:r>
            <a:r>
              <a:rPr lang="en-US" dirty="0"/>
              <a:t>z</a:t>
            </a:r>
            <a:r>
              <a:rPr lang="sr-Latn-RS" dirty="0"/>
              <a:t>mene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sr-Latn-R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2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64BB-1B1D-8026-077E-5080E08B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59493"/>
            <a:ext cx="10890504" cy="727843"/>
          </a:xfrm>
        </p:spPr>
        <p:txBody>
          <a:bodyPr>
            <a:normAutofit/>
          </a:bodyPr>
          <a:lstStyle/>
          <a:p>
            <a:r>
              <a:rPr lang="en-US" sz="2800" dirty="0"/>
              <a:t>Primer scheme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poziva</a:t>
            </a:r>
            <a:r>
              <a:rPr lang="en-US" sz="2800" dirty="0"/>
              <a:t> </a:t>
            </a:r>
            <a:r>
              <a:rPr lang="en-US" sz="2800" dirty="0" err="1"/>
              <a:t>funkcije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02A4A-4209-1022-E1AD-3EE14DD543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5863" y="1054244"/>
            <a:ext cx="3144899" cy="5453189"/>
          </a:xfr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3E4C63A-F74E-261D-B7E2-52A747C0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45" y="1054245"/>
            <a:ext cx="7248090" cy="29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50984CF-A3C3-D249-6928-43CE723A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645" y="4133556"/>
            <a:ext cx="7248090" cy="23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678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31937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537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Neue Haas Grotesk Text Pro</vt:lpstr>
      <vt:lpstr>AccentBoxVTI</vt:lpstr>
      <vt:lpstr> Servisno Orjientisane  Arhitekture</vt:lpstr>
      <vt:lpstr>Projekat 1 </vt:lpstr>
      <vt:lpstr>RESTFull Web Service</vt:lpstr>
      <vt:lpstr>PowerPoint Presentation</vt:lpstr>
      <vt:lpstr>gRPC Web Service</vt:lpstr>
      <vt:lpstr>Izgled Protobuf file-a</vt:lpstr>
      <vt:lpstr>PowerPoint Presentation</vt:lpstr>
      <vt:lpstr>GrapQL Web Service</vt:lpstr>
      <vt:lpstr>Primer scheme i poziva funkcije</vt:lpstr>
      <vt:lpstr>Projekat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>Jovana Jovic</cp:lastModifiedBy>
  <cp:revision>192</cp:revision>
  <dcterms:created xsi:type="dcterms:W3CDTF">2023-06-20T14:32:18Z</dcterms:created>
  <dcterms:modified xsi:type="dcterms:W3CDTF">2023-06-20T21:57:07Z</dcterms:modified>
</cp:coreProperties>
</file>