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57" r:id="rId18"/>
    <p:sldId id="274" r:id="rId19"/>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AF766B-45A1-405C-999B-1226571FF274}" v="151" dt="2021-05-12T14:41:51.440"/>
    <p1510:client id="{CF57629C-578B-F8BB-0E24-D9420F6EA1D5}" v="514" dt="2021-05-12T18:54:31.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5955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8788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664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5317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5376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7629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13-May-21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5504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13-May-21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0481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13-May-21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15773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64341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0818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13-May-21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58014956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3">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6" name="Rectangle 115">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8" name="Rectangle 117">
            <a:extLst>
              <a:ext uri="{FF2B5EF4-FFF2-40B4-BE49-F238E27FC236}">
                <a16:creationId xmlns:a16="http://schemas.microsoft.com/office/drawing/2014/main" id="{1426356D-10CD-483F-9267-2ABFF618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p:cNvSpPr>
            <a:spLocks noGrp="1"/>
          </p:cNvSpPr>
          <p:nvPr>
            <p:ph type="ctrTitle"/>
          </p:nvPr>
        </p:nvSpPr>
        <p:spPr>
          <a:xfrm>
            <a:off x="422898" y="737481"/>
            <a:ext cx="5348885" cy="2384968"/>
          </a:xfrm>
        </p:spPr>
        <p:txBody>
          <a:bodyPr vert="horz" lIns="91440" tIns="45720" rIns="91440" bIns="45720" rtlCol="0" anchor="ctr">
            <a:normAutofit/>
          </a:bodyPr>
          <a:lstStyle/>
          <a:p>
            <a:pPr algn="l"/>
            <a:r>
              <a:rPr lang="en-US" sz="4800"/>
              <a:t>K3s</a:t>
            </a:r>
          </a:p>
        </p:txBody>
      </p:sp>
      <p:sp>
        <p:nvSpPr>
          <p:cNvPr id="3" name="Podnaslov 2"/>
          <p:cNvSpPr>
            <a:spLocks noGrp="1"/>
          </p:cNvSpPr>
          <p:nvPr>
            <p:ph type="subTitle" idx="1"/>
          </p:nvPr>
        </p:nvSpPr>
        <p:spPr>
          <a:xfrm>
            <a:off x="6096000" y="737481"/>
            <a:ext cx="4695486" cy="2384972"/>
          </a:xfrm>
        </p:spPr>
        <p:txBody>
          <a:bodyPr vert="horz" lIns="91440" tIns="45720" rIns="91440" bIns="45720" rtlCol="0" anchor="ctr">
            <a:normAutofit/>
          </a:bodyPr>
          <a:lstStyle/>
          <a:p>
            <a:pPr indent="-228600" algn="l">
              <a:buFont typeface="Arial" panose="020B0604020202020204" pitchFamily="34" charset="0"/>
              <a:buChar char="•"/>
            </a:pPr>
            <a:r>
              <a:rPr lang="en-US" sz="2200"/>
              <a:t>Mentor: prof. Dragan Stojanović</a:t>
            </a:r>
          </a:p>
          <a:p>
            <a:pPr indent="-228600" algn="l">
              <a:buFont typeface="Arial" panose="020B0604020202020204" pitchFamily="34" charset="0"/>
              <a:buChar char="•"/>
            </a:pPr>
            <a:r>
              <a:rPr lang="en-US" sz="2200"/>
              <a:t>Studenti:</a:t>
            </a:r>
          </a:p>
          <a:p>
            <a:pPr indent="-228600" algn="l">
              <a:buFont typeface="Arial" panose="020B0604020202020204" pitchFamily="34" charset="0"/>
              <a:buChar char="•"/>
            </a:pPr>
            <a:r>
              <a:rPr lang="en-US" sz="2200"/>
              <a:t>Jovana Jović 16639   </a:t>
            </a:r>
          </a:p>
          <a:p>
            <a:pPr indent="-228600" algn="l">
              <a:buFont typeface="Arial" panose="020B0604020202020204" pitchFamily="34" charset="0"/>
              <a:buChar char="•"/>
            </a:pPr>
            <a:r>
              <a:rPr lang="en-US" sz="2200"/>
              <a:t>Arsić Vidosava 16478</a:t>
            </a:r>
          </a:p>
        </p:txBody>
      </p:sp>
      <p:sp>
        <p:nvSpPr>
          <p:cNvPr id="120" name="Rectangle 119">
            <a:extLst>
              <a:ext uri="{FF2B5EF4-FFF2-40B4-BE49-F238E27FC236}">
                <a16:creationId xmlns:a16="http://schemas.microsoft.com/office/drawing/2014/main" id="{504B4E86-D05E-4842-8242-C0222A120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3258980"/>
            <a:ext cx="462914" cy="359902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22" name="Straight Connector 121">
            <a:extLst>
              <a:ext uri="{FF2B5EF4-FFF2-40B4-BE49-F238E27FC236}">
                <a16:creationId xmlns:a16="http://schemas.microsoft.com/office/drawing/2014/main" id="{EE9C6408-AA0E-411D-A5D2-E5F13306F8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D9C04A9-04B4-4ED7-94E7-B13134C8D0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71086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6" name="Picture 3">
            <a:extLst>
              <a:ext uri="{FF2B5EF4-FFF2-40B4-BE49-F238E27FC236}">
                <a16:creationId xmlns:a16="http://schemas.microsoft.com/office/drawing/2014/main" id="{CB5CCC34-FEB7-471C-8B2E-B83B235894E8}"/>
              </a:ext>
            </a:extLst>
          </p:cNvPr>
          <p:cNvPicPr>
            <a:picLocks noChangeAspect="1"/>
          </p:cNvPicPr>
          <p:nvPr/>
        </p:nvPicPr>
        <p:blipFill rotWithShape="1">
          <a:blip r:embed="rId2"/>
          <a:srcRect t="7601" r="-1" b="7599"/>
          <a:stretch/>
        </p:blipFill>
        <p:spPr>
          <a:xfrm>
            <a:off x="422143" y="3258979"/>
            <a:ext cx="10943821" cy="3599021"/>
          </a:xfrm>
          <a:prstGeom prst="rect">
            <a:avLst/>
          </a:prstGeom>
        </p:spPr>
      </p:pic>
    </p:spTree>
    <p:extLst>
      <p:ext uri="{BB962C8B-B14F-4D97-AF65-F5344CB8AC3E}">
        <p14:creationId xmlns:p14="http://schemas.microsoft.com/office/powerpoint/2010/main" val="17657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C3ADAE38-DE17-4879-9181-227D90304D4C}"/>
              </a:ext>
            </a:extLst>
          </p:cNvPr>
          <p:cNvSpPr>
            <a:spLocks noGrp="1"/>
          </p:cNvSpPr>
          <p:nvPr>
            <p:ph type="title"/>
          </p:nvPr>
        </p:nvSpPr>
        <p:spPr>
          <a:xfrm>
            <a:off x="589560" y="856180"/>
            <a:ext cx="4560584" cy="1128068"/>
          </a:xfrm>
        </p:spPr>
        <p:txBody>
          <a:bodyPr anchor="ctr">
            <a:normAutofit/>
          </a:bodyPr>
          <a:lstStyle/>
          <a:p>
            <a:r>
              <a:rPr lang="sr-Latn-RS" sz="4000">
                <a:latin typeface="Times New Roman"/>
                <a:cs typeface="Times New Roman"/>
              </a:rPr>
              <a:t>Čaure (Pods)</a:t>
            </a:r>
            <a:endParaRPr lang="sr-Latn-RS" sz="4000">
              <a:ea typeface="+mj-lt"/>
              <a:cs typeface="+mj-lt"/>
            </a:endParaRPr>
          </a:p>
          <a:p>
            <a:endParaRPr lang="sr-Latn-RS" sz="4000">
              <a:cs typeface="Calibri Light"/>
            </a:endParaRP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Čuvar mesta za sadržaj 2">
            <a:extLst>
              <a:ext uri="{FF2B5EF4-FFF2-40B4-BE49-F238E27FC236}">
                <a16:creationId xmlns:a16="http://schemas.microsoft.com/office/drawing/2014/main" id="{6FB23DCD-D40F-4F7A-8361-033C750EEA07}"/>
              </a:ext>
            </a:extLst>
          </p:cNvPr>
          <p:cNvSpPr>
            <a:spLocks noGrp="1"/>
          </p:cNvSpPr>
          <p:nvPr>
            <p:ph idx="1"/>
          </p:nvPr>
        </p:nvSpPr>
        <p:spPr>
          <a:xfrm>
            <a:off x="590719" y="2330505"/>
            <a:ext cx="4559425" cy="3979585"/>
          </a:xfrm>
        </p:spPr>
        <p:txBody>
          <a:bodyPr vert="horz" lIns="91440" tIns="45720" rIns="91440" bIns="45720" rtlCol="0" anchor="ctr">
            <a:normAutofit/>
          </a:bodyPr>
          <a:lstStyle/>
          <a:p>
            <a:pPr>
              <a:spcBef>
                <a:spcPts val="800"/>
              </a:spcBef>
              <a:buFont typeface="Wingdings,Sans-Serif" panose="020B0604020202020204" pitchFamily="34" charset="0"/>
              <a:buChar char="§"/>
            </a:pPr>
            <a:r>
              <a:rPr lang="sr-Latn-RS" sz="1300">
                <a:latin typeface="Times New Roman"/>
                <a:cs typeface="Times New Roman"/>
              </a:rPr>
              <a:t>Postoje različiti tipovi čaura:</a:t>
            </a:r>
            <a:endParaRPr lang="en-US" sz="1300">
              <a:ea typeface="+mn-lt"/>
              <a:cs typeface="+mn-lt"/>
            </a:endParaRPr>
          </a:p>
          <a:p>
            <a:pPr lvl="1">
              <a:spcBef>
                <a:spcPts val="0"/>
              </a:spcBef>
              <a:buFont typeface="Wingdings,Sans-Serif" panose="020B0604020202020204" pitchFamily="34" charset="0"/>
              <a:buChar char="§"/>
            </a:pPr>
            <a:endParaRPr lang="sr-Latn-RS" sz="1300">
              <a:ea typeface="+mn-lt"/>
              <a:cs typeface="+mn-lt"/>
            </a:endParaRPr>
          </a:p>
          <a:p>
            <a:pPr marL="800100" lvl="1" indent="-342900">
              <a:spcBef>
                <a:spcPts val="0"/>
              </a:spcBef>
              <a:buAutoNum type="arabicParenR"/>
            </a:pPr>
            <a:r>
              <a:rPr lang="sr-Latn-RS" sz="1300" b="1">
                <a:latin typeface="Times New Roman"/>
                <a:cs typeface="Times New Roman"/>
              </a:rPr>
              <a:t>ReplicaSet</a:t>
            </a:r>
            <a:r>
              <a:rPr lang="sr-Latn-RS" sz="1300">
                <a:latin typeface="Times New Roman"/>
                <a:cs typeface="Times New Roman"/>
              </a:rPr>
              <a:t> - Predstavlja osnovni i relativno jednostavan tip. On obezbeđuje da se u svakom trenutku određeni broj čaura izvršava.</a:t>
            </a:r>
            <a:endParaRPr lang="en-US" sz="1300">
              <a:ea typeface="+mn-lt"/>
              <a:cs typeface="+mn-lt"/>
            </a:endParaRPr>
          </a:p>
          <a:p>
            <a:pPr marL="800100" lvl="1" indent="-342900">
              <a:spcBef>
                <a:spcPts val="0"/>
              </a:spcBef>
              <a:buAutoNum type="arabicParenR"/>
            </a:pPr>
            <a:endParaRPr lang="sr-Latn-RS" sz="1300">
              <a:ea typeface="+mn-lt"/>
              <a:cs typeface="+mn-lt"/>
            </a:endParaRPr>
          </a:p>
          <a:p>
            <a:pPr marL="800100" lvl="1" indent="-342900">
              <a:spcBef>
                <a:spcPts val="0"/>
              </a:spcBef>
              <a:buAutoNum type="arabicParenR"/>
            </a:pPr>
            <a:r>
              <a:rPr lang="sr-Latn-RS" sz="1300" b="1">
                <a:latin typeface="Times New Roman"/>
                <a:cs typeface="Times New Roman"/>
              </a:rPr>
              <a:t>Deployment</a:t>
            </a:r>
            <a:r>
              <a:rPr lang="sr-Latn-RS" sz="1300">
                <a:latin typeface="Times New Roman"/>
                <a:cs typeface="Times New Roman"/>
              </a:rPr>
              <a:t> - Predstavlja deklarativni put upravljanja čaurama preko ReplicaSet-a. On takođe uključuje i mehanizme za ažuriranje i vraćanje na starije stanje.</a:t>
            </a:r>
            <a:endParaRPr lang="en-US" sz="1300">
              <a:ea typeface="+mn-lt"/>
              <a:cs typeface="+mn-lt"/>
            </a:endParaRPr>
          </a:p>
          <a:p>
            <a:pPr marL="800100" lvl="1" indent="-342900">
              <a:spcBef>
                <a:spcPts val="0"/>
              </a:spcBef>
              <a:buAutoNum type="arabicParenR"/>
            </a:pPr>
            <a:endParaRPr lang="sr-Latn-RS" sz="1300">
              <a:ea typeface="+mn-lt"/>
              <a:cs typeface="+mn-lt"/>
            </a:endParaRPr>
          </a:p>
          <a:p>
            <a:pPr marL="800100" lvl="1" indent="-342900">
              <a:spcBef>
                <a:spcPts val="0"/>
              </a:spcBef>
              <a:buAutoNum type="arabicParenR"/>
            </a:pPr>
            <a:r>
              <a:rPr lang="sr-Latn-RS" sz="1300" b="1">
                <a:latin typeface="Times New Roman"/>
                <a:cs typeface="Times New Roman"/>
              </a:rPr>
              <a:t>DaemonSet</a:t>
            </a:r>
            <a:r>
              <a:rPr lang="sr-Latn-RS" sz="1300">
                <a:latin typeface="Times New Roman"/>
                <a:cs typeface="Times New Roman"/>
              </a:rPr>
              <a:t> - Predstavlja način da se osigura da svaki čvor izvršava instancu čaure. Koristi se kod klaster servisa kao što su </a:t>
            </a:r>
            <a:r>
              <a:rPr lang="en-US" sz="1300">
                <a:latin typeface="Times New Roman"/>
                <a:cs typeface="Times New Roman"/>
              </a:rPr>
              <a:t>“</a:t>
            </a:r>
            <a:r>
              <a:rPr lang="sr-Latn-RS" sz="1300">
                <a:latin typeface="Times New Roman"/>
                <a:cs typeface="Times New Roman"/>
              </a:rPr>
              <a:t>zdravlje</a:t>
            </a:r>
            <a:r>
              <a:rPr lang="en-US" sz="1300">
                <a:latin typeface="Times New Roman"/>
                <a:cs typeface="Times New Roman"/>
              </a:rPr>
              <a:t>”</a:t>
            </a:r>
            <a:r>
              <a:rPr lang="sr-Latn-RS" sz="1300">
                <a:latin typeface="Times New Roman"/>
                <a:cs typeface="Times New Roman"/>
              </a:rPr>
              <a:t> čvora i za prosleđivanje logova za dalju analizu.</a:t>
            </a:r>
            <a:endParaRPr lang="en-US" sz="1300">
              <a:ea typeface="+mn-lt"/>
              <a:cs typeface="+mn-lt"/>
            </a:endParaRPr>
          </a:p>
          <a:p>
            <a:pPr marL="800100" lvl="1" indent="-342900">
              <a:spcBef>
                <a:spcPts val="0"/>
              </a:spcBef>
              <a:buAutoNum type="arabicParenR"/>
            </a:pPr>
            <a:endParaRPr lang="en-US" sz="1300">
              <a:ea typeface="+mn-lt"/>
              <a:cs typeface="+mn-lt"/>
            </a:endParaRPr>
          </a:p>
          <a:p>
            <a:pPr marL="800100" lvl="1" indent="-342900">
              <a:spcBef>
                <a:spcPts val="0"/>
              </a:spcBef>
              <a:buAutoNum type="arabicParenR"/>
            </a:pPr>
            <a:r>
              <a:rPr lang="sr-Latn-RS" sz="1300" b="1">
                <a:latin typeface="Times New Roman"/>
                <a:cs typeface="Times New Roman"/>
              </a:rPr>
              <a:t>StatefulSet</a:t>
            </a:r>
            <a:r>
              <a:rPr lang="sr-Latn-RS" sz="1300">
                <a:latin typeface="Times New Roman"/>
                <a:cs typeface="Times New Roman"/>
              </a:rPr>
              <a:t> - Služi za održavanje trenutnog stanja čaure.</a:t>
            </a:r>
            <a:endParaRPr lang="en-US" sz="1300">
              <a:ea typeface="+mn-lt"/>
              <a:cs typeface="+mn-lt"/>
            </a:endParaRPr>
          </a:p>
          <a:p>
            <a:pPr marL="800100" lvl="1" indent="-342900">
              <a:spcBef>
                <a:spcPts val="0"/>
              </a:spcBef>
              <a:buAutoNum type="arabicParenR"/>
            </a:pPr>
            <a:endParaRPr lang="sr-Latn-RS" sz="1300">
              <a:ea typeface="+mn-lt"/>
              <a:cs typeface="+mn-lt"/>
            </a:endParaRPr>
          </a:p>
          <a:p>
            <a:pPr marL="800100" lvl="1" indent="-342900">
              <a:spcBef>
                <a:spcPts val="0"/>
              </a:spcBef>
              <a:buAutoNum type="arabicParenR"/>
            </a:pPr>
            <a:r>
              <a:rPr lang="sr-Latn-RS" sz="1300" b="1">
                <a:latin typeface="Times New Roman"/>
                <a:cs typeface="Times New Roman"/>
              </a:rPr>
              <a:t>Job and CronJob </a:t>
            </a:r>
            <a:r>
              <a:rPr lang="sr-Latn-RS" sz="1300">
                <a:latin typeface="Times New Roman"/>
                <a:cs typeface="Times New Roman"/>
              </a:rPr>
              <a:t>- Služi za pokretanje jednokratnih poslova ili poslova koji slede po rasporedu.</a:t>
            </a:r>
            <a:endParaRPr lang="en-US" sz="1300">
              <a:ea typeface="+mn-lt"/>
              <a:cs typeface="+mn-lt"/>
            </a:endParaRPr>
          </a:p>
          <a:p>
            <a:endParaRPr lang="sr-Latn-RS" sz="1300">
              <a:cs typeface="Calibri"/>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ka 4">
            <a:extLst>
              <a:ext uri="{FF2B5EF4-FFF2-40B4-BE49-F238E27FC236}">
                <a16:creationId xmlns:a16="http://schemas.microsoft.com/office/drawing/2014/main" id="{F8CF48B2-3567-4D7F-830B-1F07FD15DD3A}"/>
              </a:ext>
            </a:extLst>
          </p:cNvPr>
          <p:cNvPicPr>
            <a:picLocks noChangeAspect="1"/>
          </p:cNvPicPr>
          <p:nvPr/>
        </p:nvPicPr>
        <p:blipFill rotWithShape="1">
          <a:blip r:embed="rId2"/>
          <a:srcRect t="5332" r="-1" b="6212"/>
          <a:stretch/>
        </p:blipFill>
        <p:spPr>
          <a:xfrm>
            <a:off x="5977788" y="799352"/>
            <a:ext cx="5425410" cy="5259296"/>
          </a:xfrm>
          <a:prstGeom prst="rect">
            <a:avLst/>
          </a:prstGeom>
        </p:spPr>
      </p:pic>
    </p:spTree>
    <p:extLst>
      <p:ext uri="{BB962C8B-B14F-4D97-AF65-F5344CB8AC3E}">
        <p14:creationId xmlns:p14="http://schemas.microsoft.com/office/powerpoint/2010/main" val="377150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57856E-D62C-40E7-921C-F7266898C5CE}"/>
              </a:ext>
            </a:extLst>
          </p:cNvPr>
          <p:cNvSpPr>
            <a:spLocks noGrp="1"/>
          </p:cNvSpPr>
          <p:nvPr>
            <p:ph type="title"/>
          </p:nvPr>
        </p:nvSpPr>
        <p:spPr/>
        <p:txBody>
          <a:bodyPr/>
          <a:lstStyle/>
          <a:p>
            <a:pPr algn="ctr"/>
            <a:r>
              <a:rPr lang="sr-Latn-RS">
                <a:solidFill>
                  <a:schemeClr val="tx2">
                    <a:lumMod val="10000"/>
                  </a:schemeClr>
                </a:solidFill>
                <a:latin typeface="Times New Roman"/>
                <a:cs typeface="Times New Roman"/>
              </a:rPr>
              <a:t>Kubernetes Servisi</a:t>
            </a:r>
            <a:endParaRPr lang="sr-Latn-RS">
              <a:ea typeface="+mj-lt"/>
              <a:cs typeface="+mj-lt"/>
            </a:endParaRPr>
          </a:p>
          <a:p>
            <a:endParaRPr lang="sr-Latn-RS" dirty="0">
              <a:cs typeface="Calibri Light"/>
            </a:endParaRPr>
          </a:p>
        </p:txBody>
      </p:sp>
      <p:sp>
        <p:nvSpPr>
          <p:cNvPr id="3" name="Čuvar mesta za sadržaj 2">
            <a:extLst>
              <a:ext uri="{FF2B5EF4-FFF2-40B4-BE49-F238E27FC236}">
                <a16:creationId xmlns:a16="http://schemas.microsoft.com/office/drawing/2014/main" id="{3CD1490C-D080-48DA-B740-4DEC5C05D9C1}"/>
              </a:ext>
            </a:extLst>
          </p:cNvPr>
          <p:cNvSpPr>
            <a:spLocks noGrp="1"/>
          </p:cNvSpPr>
          <p:nvPr>
            <p:ph idx="1"/>
          </p:nvPr>
        </p:nvSpPr>
        <p:spPr/>
        <p:txBody>
          <a:bodyPr vert="horz" lIns="91440" tIns="45720" rIns="91440" bIns="45720" rtlCol="0" anchor="t">
            <a:normAutofit fontScale="70000" lnSpcReduction="20000"/>
          </a:bodyPr>
          <a:lstStyle/>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Servisi kod Kubernetes-a predstavljaju način da se konfiguriše proxy za kontrolu saobraćaja ka nekom određenom setu čaura. Umesto da se koriste statičke IP adrese, servisi koriste takozvane selektore (labele) za definisanje koje čaure koriste koje servise. Kod ovakve dinamičke dodele ažuriranje verzije servisa ili povezivanje nove čaure sa servisima je veoma jednostavna (Svaki put kad čaura ima istu labelu kao servis biće povezana sa tim servisom).</a:t>
            </a:r>
            <a:endParaRPr lang="en-US">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U osnovi servisima se jedino može pristupiti unutar klastera korišćenjem clusterIP tip servisa ali postoje i tipovi servisa kojima se može pristupiti i izvan klastera (</a:t>
            </a:r>
            <a:r>
              <a:rPr lang="sr-Latn-RS" b="1">
                <a:solidFill>
                  <a:schemeClr val="tx2">
                    <a:lumMod val="10000"/>
                  </a:schemeClr>
                </a:solidFill>
                <a:latin typeface="Times New Roman"/>
                <a:cs typeface="Times New Roman"/>
              </a:rPr>
              <a:t>Load Balancer </a:t>
            </a:r>
            <a:r>
              <a:rPr lang="sr-Latn-RS">
                <a:solidFill>
                  <a:schemeClr val="tx2">
                    <a:lumMod val="10000"/>
                  </a:schemeClr>
                </a:solidFill>
                <a:latin typeface="Times New Roman"/>
                <a:cs typeface="Times New Roman"/>
              </a:rPr>
              <a:t>tip). </a:t>
            </a:r>
            <a:endParaRPr lang="en-US">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Ovakvo okruženje sa svim servisima može da postane kompleksno i da bi se ta kompleksnost rešila Kubernetes podržava takozvani </a:t>
            </a:r>
            <a:r>
              <a:rPr lang="sr-Latn-RS" b="1">
                <a:solidFill>
                  <a:schemeClr val="tx2">
                    <a:lumMod val="10000"/>
                  </a:schemeClr>
                </a:solidFill>
                <a:latin typeface="Times New Roman"/>
                <a:cs typeface="Times New Roman"/>
              </a:rPr>
              <a:t>Ingress</a:t>
            </a:r>
            <a:r>
              <a:rPr lang="sr-Latn-RS">
                <a:solidFill>
                  <a:schemeClr val="tx2">
                    <a:lumMod val="10000"/>
                  </a:schemeClr>
                </a:solidFill>
                <a:latin typeface="Times New Roman"/>
                <a:cs typeface="Times New Roman"/>
              </a:rPr>
              <a:t>, apstrakciju visokog nivoa koja definiše na koji način korisnik izvan klastera može pristupiti nekom servisu unutar njega. Postoje različiti tipovi ingress kontrolera (Nginx, Ambassador) koji su podržani od strane svih vodećih kompanija (Google, Microsoft, Amazon). Ovi kontroleri dozvoljavaju korisniku da pristupi različitim servisima koristeći istu IP adresu i isti Load Balancer.</a:t>
            </a:r>
            <a:endParaRPr lang="en-US">
              <a:ea typeface="+mn-lt"/>
              <a:cs typeface="+mn-lt"/>
            </a:endParaRPr>
          </a:p>
          <a:p>
            <a:endParaRPr lang="sr-Latn-RS" dirty="0">
              <a:cs typeface="Calibri"/>
            </a:endParaRPr>
          </a:p>
        </p:txBody>
      </p:sp>
    </p:spTree>
    <p:extLst>
      <p:ext uri="{BB962C8B-B14F-4D97-AF65-F5344CB8AC3E}">
        <p14:creationId xmlns:p14="http://schemas.microsoft.com/office/powerpoint/2010/main" val="326089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8514D119-0F38-4599-94E7-CD8D306A358F}"/>
              </a:ext>
            </a:extLst>
          </p:cNvPr>
          <p:cNvSpPr>
            <a:spLocks noGrp="1"/>
          </p:cNvSpPr>
          <p:nvPr>
            <p:ph type="title"/>
          </p:nvPr>
        </p:nvSpPr>
        <p:spPr>
          <a:xfrm>
            <a:off x="630936" y="640080"/>
            <a:ext cx="4818888" cy="1481328"/>
          </a:xfrm>
        </p:spPr>
        <p:txBody>
          <a:bodyPr anchor="b">
            <a:normAutofit/>
          </a:bodyPr>
          <a:lstStyle/>
          <a:p>
            <a:r>
              <a:rPr lang="en-US" sz="4600">
                <a:latin typeface="Times New Roman"/>
                <a:cs typeface="Times New Roman"/>
              </a:rPr>
              <a:t>Kubernetes Servisi</a:t>
            </a:r>
            <a:endParaRPr lang="sr-Latn-RS" sz="4600">
              <a:ea typeface="+mj-lt"/>
              <a:cs typeface="+mj-lt"/>
            </a:endParaRPr>
          </a:p>
          <a:p>
            <a:endParaRPr lang="sr-Latn-RS" sz="4600">
              <a:cs typeface="Calibri Light"/>
            </a:endParaRP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Čuvar mesta za sadržaj 2">
            <a:extLst>
              <a:ext uri="{FF2B5EF4-FFF2-40B4-BE49-F238E27FC236}">
                <a16:creationId xmlns:a16="http://schemas.microsoft.com/office/drawing/2014/main" id="{34F44E7D-FECF-42E1-A3DB-1027BCE0C732}"/>
              </a:ext>
            </a:extLst>
          </p:cNvPr>
          <p:cNvSpPr>
            <a:spLocks noGrp="1"/>
          </p:cNvSpPr>
          <p:nvPr>
            <p:ph idx="1"/>
          </p:nvPr>
        </p:nvSpPr>
        <p:spPr>
          <a:xfrm>
            <a:off x="630936" y="2660904"/>
            <a:ext cx="4818888" cy="3547872"/>
          </a:xfrm>
        </p:spPr>
        <p:txBody>
          <a:bodyPr vert="horz" lIns="91440" tIns="45720" rIns="91440" bIns="45720" rtlCol="0" anchor="t">
            <a:normAutofit/>
          </a:bodyPr>
          <a:lstStyle/>
          <a:p>
            <a:pPr>
              <a:spcBef>
                <a:spcPts val="800"/>
              </a:spcBef>
              <a:buFont typeface="Wingdings,Sans-Serif" panose="020B0604020202020204" pitchFamily="34" charset="0"/>
              <a:buChar char="§"/>
            </a:pPr>
            <a:r>
              <a:rPr lang="en-US" sz="1200">
                <a:latin typeface="Times New Roman"/>
                <a:cs typeface="Times New Roman"/>
              </a:rPr>
              <a:t>Kubernetes se tako</a:t>
            </a:r>
            <a:r>
              <a:rPr lang="sr-Latn-RS" sz="1200">
                <a:latin typeface="Times New Roman"/>
                <a:cs typeface="Times New Roman"/>
              </a:rPr>
              <a:t>đe veoma oslanja na svoje integrisane DNS servise koji mogu biti </a:t>
            </a:r>
            <a:r>
              <a:rPr lang="sr-Latn-RS" sz="1200" b="1">
                <a:latin typeface="Times New Roman"/>
                <a:cs typeface="Times New Roman"/>
              </a:rPr>
              <a:t>Kube-DNS </a:t>
            </a:r>
            <a:r>
              <a:rPr lang="sr-Latn-RS" sz="1200">
                <a:latin typeface="Times New Roman"/>
                <a:cs typeface="Times New Roman"/>
              </a:rPr>
              <a:t>ili </a:t>
            </a:r>
            <a:r>
              <a:rPr lang="sr-Latn-RS" sz="1200" b="1">
                <a:latin typeface="Times New Roman"/>
                <a:cs typeface="Times New Roman"/>
              </a:rPr>
              <a:t>Core-DNS</a:t>
            </a:r>
            <a:r>
              <a:rPr lang="sr-Latn-RS" sz="1200">
                <a:latin typeface="Times New Roman"/>
                <a:cs typeface="Times New Roman"/>
              </a:rPr>
              <a:t>. Oni imaju mogućnost da kreiraju, ažuriraju i brišu DNS zapise za povezane servise i čaure. Ovo dozvoljava aplikaciji da se poveže sa nekim servisem ili nekom čaurom u klasteru korišćenjem jednostavne šeme imena. Servisi mogu biti različitog tipa:</a:t>
            </a:r>
            <a:endParaRPr lang="en-US" sz="1200">
              <a:ea typeface="+mn-lt"/>
              <a:cs typeface="+mn-lt"/>
            </a:endParaRPr>
          </a:p>
          <a:p>
            <a:pPr lvl="1">
              <a:spcBef>
                <a:spcPts val="0"/>
              </a:spcBef>
              <a:buFont typeface="Wingdings,Sans-Serif" panose="020B0604020202020204" pitchFamily="34" charset="0"/>
              <a:buChar char="§"/>
            </a:pPr>
            <a:endParaRPr lang="sr-Latn-RS" sz="1200">
              <a:ea typeface="+mn-lt"/>
              <a:cs typeface="+mn-lt"/>
            </a:endParaRPr>
          </a:p>
          <a:p>
            <a:pPr marL="800100" lvl="1" indent="-342900">
              <a:spcBef>
                <a:spcPts val="0"/>
              </a:spcBef>
              <a:buAutoNum type="arabicParenR"/>
            </a:pPr>
            <a:r>
              <a:rPr lang="sr-Latn-RS" sz="1200" b="1">
                <a:latin typeface="Times New Roman"/>
                <a:cs typeface="Times New Roman"/>
              </a:rPr>
              <a:t>ClusterIP</a:t>
            </a:r>
            <a:r>
              <a:rPr lang="sr-Latn-RS" sz="1200">
                <a:latin typeface="Times New Roman"/>
                <a:cs typeface="Times New Roman"/>
              </a:rPr>
              <a:t> - Servis je dostupan samo preko interne IP adrese i dostupan je jedino u okviru klastera.</a:t>
            </a:r>
            <a:endParaRPr lang="en-US" sz="1200">
              <a:ea typeface="+mn-lt"/>
              <a:cs typeface="+mn-lt"/>
            </a:endParaRPr>
          </a:p>
          <a:p>
            <a:pPr marL="800100" lvl="1" indent="-342900">
              <a:spcBef>
                <a:spcPts val="0"/>
              </a:spcBef>
              <a:buAutoNum type="arabicParenR"/>
            </a:pPr>
            <a:endParaRPr lang="sr-Latn-RS" sz="1200">
              <a:ea typeface="+mn-lt"/>
              <a:cs typeface="+mn-lt"/>
            </a:endParaRPr>
          </a:p>
          <a:p>
            <a:pPr marL="800100" lvl="1" indent="-342900">
              <a:spcBef>
                <a:spcPts val="0"/>
              </a:spcBef>
              <a:buAutoNum type="arabicParenR"/>
            </a:pPr>
            <a:r>
              <a:rPr lang="sr-Latn-RS" sz="1200" b="1">
                <a:latin typeface="Times New Roman"/>
                <a:cs typeface="Times New Roman"/>
              </a:rPr>
              <a:t>NodePort</a:t>
            </a:r>
            <a:r>
              <a:rPr lang="sr-Latn-RS" sz="1200">
                <a:latin typeface="Times New Roman"/>
                <a:cs typeface="Times New Roman"/>
              </a:rPr>
              <a:t> - Servis je dostupan na specifičnom portu svakog čvora.</a:t>
            </a:r>
            <a:endParaRPr lang="en-US" sz="1200">
              <a:ea typeface="+mn-lt"/>
              <a:cs typeface="+mn-lt"/>
            </a:endParaRPr>
          </a:p>
          <a:p>
            <a:pPr marL="800100" lvl="1" indent="-342900">
              <a:spcBef>
                <a:spcPts val="0"/>
              </a:spcBef>
              <a:buAutoNum type="arabicParenR"/>
            </a:pPr>
            <a:endParaRPr lang="sr-Latn-RS" sz="1200">
              <a:ea typeface="+mn-lt"/>
              <a:cs typeface="+mn-lt"/>
            </a:endParaRPr>
          </a:p>
          <a:p>
            <a:pPr marL="800100" lvl="1" indent="-342900">
              <a:spcBef>
                <a:spcPts val="0"/>
              </a:spcBef>
              <a:buAutoNum type="arabicParenR"/>
            </a:pPr>
            <a:r>
              <a:rPr lang="sr-Latn-RS" sz="1200" b="1">
                <a:latin typeface="Times New Roman"/>
                <a:cs typeface="Times New Roman"/>
              </a:rPr>
              <a:t>Load Balancer</a:t>
            </a:r>
            <a:r>
              <a:rPr lang="sr-Latn-RS" sz="1200">
                <a:latin typeface="Times New Roman"/>
                <a:cs typeface="Times New Roman"/>
              </a:rPr>
              <a:t> - Servis je dostupan eksterno preko nekog cloud provajdera. Konfiguracija ovakvih servisa se vrši automatski.</a:t>
            </a:r>
            <a:endParaRPr lang="en-US" sz="1200">
              <a:ea typeface="+mn-lt"/>
              <a:cs typeface="+mn-lt"/>
            </a:endParaRPr>
          </a:p>
          <a:p>
            <a:pPr marL="800100" lvl="1" indent="-342900">
              <a:spcBef>
                <a:spcPts val="0"/>
              </a:spcBef>
              <a:buAutoNum type="arabicParenR"/>
            </a:pPr>
            <a:endParaRPr lang="sr-Latn-RS" sz="1200">
              <a:ea typeface="+mn-lt"/>
              <a:cs typeface="+mn-lt"/>
            </a:endParaRPr>
          </a:p>
          <a:p>
            <a:pPr marL="800100" lvl="1" indent="-342900">
              <a:spcBef>
                <a:spcPts val="0"/>
              </a:spcBef>
              <a:buAutoNum type="arabicParenR"/>
            </a:pPr>
            <a:r>
              <a:rPr lang="sr-Latn-RS" sz="1200" b="1">
                <a:latin typeface="Times New Roman"/>
                <a:cs typeface="Times New Roman"/>
              </a:rPr>
              <a:t>ExternalName</a:t>
            </a:r>
            <a:r>
              <a:rPr lang="sr-Latn-RS" sz="1200">
                <a:latin typeface="Times New Roman"/>
                <a:cs typeface="Times New Roman"/>
              </a:rPr>
              <a:t> - Koristi se uglavnom za kreiranje servisa koji predstavljaju eksternu bazu podataka koja se izvršava (nalazi) izvan Kubernetes-a.</a:t>
            </a:r>
            <a:endParaRPr lang="en-US" sz="1200">
              <a:ea typeface="+mn-lt"/>
              <a:cs typeface="+mn-lt"/>
            </a:endParaRPr>
          </a:p>
          <a:p>
            <a:pPr marL="800100" lvl="1" indent="-342900">
              <a:spcBef>
                <a:spcPts val="0"/>
              </a:spcBef>
              <a:buAutoNum type="arabicParenR"/>
            </a:pPr>
            <a:endParaRPr lang="sr-Latn-RS" sz="1200">
              <a:latin typeface="Times New Roman"/>
              <a:cs typeface="Times New Roman"/>
            </a:endParaRPr>
          </a:p>
          <a:p>
            <a:endParaRPr lang="sr-Latn-RS" sz="1200">
              <a:cs typeface="Calibri"/>
            </a:endParaRPr>
          </a:p>
        </p:txBody>
      </p:sp>
      <p:pic>
        <p:nvPicPr>
          <p:cNvPr id="4" name="Slika 4">
            <a:extLst>
              <a:ext uri="{FF2B5EF4-FFF2-40B4-BE49-F238E27FC236}">
                <a16:creationId xmlns:a16="http://schemas.microsoft.com/office/drawing/2014/main" id="{7D4C6FCD-755E-427B-8453-A79EBE71D1B9}"/>
              </a:ext>
            </a:extLst>
          </p:cNvPr>
          <p:cNvPicPr>
            <a:picLocks noChangeAspect="1"/>
          </p:cNvPicPr>
          <p:nvPr/>
        </p:nvPicPr>
        <p:blipFill>
          <a:blip r:embed="rId2"/>
          <a:stretch>
            <a:fillRect/>
          </a:stretch>
        </p:blipFill>
        <p:spPr>
          <a:xfrm>
            <a:off x="6290615" y="640080"/>
            <a:ext cx="5075834" cy="5577840"/>
          </a:xfrm>
          <a:prstGeom prst="rect">
            <a:avLst/>
          </a:prstGeom>
        </p:spPr>
      </p:pic>
    </p:spTree>
    <p:extLst>
      <p:ext uri="{BB962C8B-B14F-4D97-AF65-F5344CB8AC3E}">
        <p14:creationId xmlns:p14="http://schemas.microsoft.com/office/powerpoint/2010/main" val="1423453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A3C039-D2BB-403E-859B-96798B5C3A69}"/>
              </a:ext>
            </a:extLst>
          </p:cNvPr>
          <p:cNvSpPr>
            <a:spLocks noGrp="1"/>
          </p:cNvSpPr>
          <p:nvPr>
            <p:ph type="title"/>
          </p:nvPr>
        </p:nvSpPr>
        <p:spPr/>
        <p:txBody>
          <a:bodyPr/>
          <a:lstStyle/>
          <a:p>
            <a:pPr algn="ctr"/>
            <a:r>
              <a:rPr lang="sr-Latn-RS">
                <a:solidFill>
                  <a:schemeClr val="tx2">
                    <a:lumMod val="10000"/>
                  </a:schemeClr>
                </a:solidFill>
                <a:latin typeface="Times New Roman"/>
                <a:cs typeface="Times New Roman"/>
              </a:rPr>
              <a:t>Kubernetes mreža</a:t>
            </a:r>
            <a:endParaRPr lang="sr-Latn-RS">
              <a:ea typeface="+mj-lt"/>
              <a:cs typeface="+mj-lt"/>
            </a:endParaRPr>
          </a:p>
          <a:p>
            <a:endParaRPr lang="sr-Latn-RS" dirty="0">
              <a:cs typeface="Calibri Light"/>
            </a:endParaRPr>
          </a:p>
        </p:txBody>
      </p:sp>
      <p:sp>
        <p:nvSpPr>
          <p:cNvPr id="3" name="Čuvar mesta za sadržaj 2">
            <a:extLst>
              <a:ext uri="{FF2B5EF4-FFF2-40B4-BE49-F238E27FC236}">
                <a16:creationId xmlns:a16="http://schemas.microsoft.com/office/drawing/2014/main" id="{0A1ED1B9-C5DE-4AF2-930A-33B8FF1863C1}"/>
              </a:ext>
            </a:extLst>
          </p:cNvPr>
          <p:cNvSpPr>
            <a:spLocks noGrp="1"/>
          </p:cNvSpPr>
          <p:nvPr>
            <p:ph idx="1"/>
          </p:nvPr>
        </p:nvSpPr>
        <p:spPr/>
        <p:txBody>
          <a:bodyPr vert="horz" lIns="91440" tIns="45720" rIns="91440" bIns="45720" rtlCol="0" anchor="t">
            <a:normAutofit fontScale="70000" lnSpcReduction="20000"/>
          </a:bodyPr>
          <a:lstStyle/>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U kubernetes-u je implementiran takozvani </a:t>
            </a:r>
            <a:r>
              <a:rPr lang="sr-Latn-RS" b="1">
                <a:solidFill>
                  <a:schemeClr val="tx2">
                    <a:lumMod val="10000"/>
                  </a:schemeClr>
                </a:solidFill>
                <a:latin typeface="Times New Roman"/>
                <a:cs typeface="Times New Roman"/>
              </a:rPr>
              <a:t>Container Network Interface (CNI)</a:t>
            </a:r>
            <a:r>
              <a:rPr lang="sr-Latn-RS">
                <a:solidFill>
                  <a:schemeClr val="tx2">
                    <a:lumMod val="10000"/>
                  </a:schemeClr>
                </a:solidFill>
                <a:latin typeface="Times New Roman"/>
                <a:cs typeface="Times New Roman"/>
              </a:rPr>
              <a:t> koji koristi jednostavnu mrežu (na primer </a:t>
            </a:r>
            <a:r>
              <a:rPr lang="sr-Latn-RS" b="1">
                <a:solidFill>
                  <a:schemeClr val="tx2">
                    <a:lumMod val="10000"/>
                  </a:schemeClr>
                </a:solidFill>
                <a:latin typeface="Times New Roman"/>
                <a:cs typeface="Times New Roman"/>
              </a:rPr>
              <a:t>Flannel</a:t>
            </a:r>
            <a:r>
              <a:rPr lang="sr-Latn-RS">
                <a:solidFill>
                  <a:schemeClr val="tx2">
                    <a:lumMod val="10000"/>
                  </a:schemeClr>
                </a:solidFill>
                <a:latin typeface="Times New Roman"/>
                <a:cs typeface="Times New Roman"/>
              </a:rPr>
              <a:t>) da bi zaklonila osnovnu mrežu od čaura unutar čvorova korišćenjem principa enkapsulacije saobraćaja (na primer </a:t>
            </a:r>
            <a:r>
              <a:rPr lang="sr-Latn-RS" b="1">
                <a:solidFill>
                  <a:schemeClr val="tx2">
                    <a:lumMod val="10000"/>
                  </a:schemeClr>
                </a:solidFill>
                <a:latin typeface="Times New Roman"/>
                <a:cs typeface="Times New Roman"/>
              </a:rPr>
              <a:t>VXLAN</a:t>
            </a:r>
            <a:r>
              <a:rPr lang="sr-Latn-RS">
                <a:solidFill>
                  <a:schemeClr val="tx2">
                    <a:lumMod val="10000"/>
                  </a:schemeClr>
                </a:solidFill>
                <a:latin typeface="Times New Roman"/>
                <a:cs typeface="Times New Roman"/>
              </a:rPr>
              <a:t>), ili korišćenjem nekog potpuno usmerenog rešenja (na primer </a:t>
            </a:r>
            <a:r>
              <a:rPr lang="sr-Latn-RS" b="1">
                <a:solidFill>
                  <a:schemeClr val="tx2">
                    <a:lumMod val="10000"/>
                  </a:schemeClr>
                </a:solidFill>
                <a:latin typeface="Times New Roman"/>
                <a:cs typeface="Times New Roman"/>
              </a:rPr>
              <a:t>Catico</a:t>
            </a:r>
            <a:r>
              <a:rPr lang="sr-Latn-RS">
                <a:solidFill>
                  <a:schemeClr val="tx2">
                    <a:lumMod val="10000"/>
                  </a:schemeClr>
                </a:solidFill>
                <a:latin typeface="Times New Roman"/>
                <a:cs typeface="Times New Roman"/>
              </a:rPr>
              <a:t>). U oba slučaja, čaure komuniciraju preko cluster-wide mreže kojom upravlja CNI provajder poput Flannel-a ili Catico-a.</a:t>
            </a:r>
            <a:endParaRPr lang="en-US">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Unutar čaure, kontejneri mogu međusobno da komuniciraju bez ikakvog ograničenja jer oni postoje unutar zajedničkog prostora imena (namespace-a) i dele istu IP adresu. To označava da kontejneri mogu međusobno da komuniciraju preko localhost-a.</a:t>
            </a:r>
            <a:endParaRPr lang="en-US">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Kretanje od čaure ka nekom servisu ili od nekog eksternog izvora ka nekom servisu zahteva korišćenje kube-proxy-a.</a:t>
            </a:r>
            <a:endParaRPr lang="en-US">
              <a:ea typeface="+mn-lt"/>
              <a:cs typeface="+mn-lt"/>
            </a:endParaRPr>
          </a:p>
          <a:p>
            <a:endParaRPr lang="sr-Latn-RS" dirty="0">
              <a:cs typeface="Calibri"/>
            </a:endParaRPr>
          </a:p>
        </p:txBody>
      </p:sp>
    </p:spTree>
    <p:extLst>
      <p:ext uri="{BB962C8B-B14F-4D97-AF65-F5344CB8AC3E}">
        <p14:creationId xmlns:p14="http://schemas.microsoft.com/office/powerpoint/2010/main" val="331417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5450614A-84CE-4C28-89C8-C912FDDFDA03}"/>
              </a:ext>
            </a:extLst>
          </p:cNvPr>
          <p:cNvSpPr>
            <a:spLocks noGrp="1"/>
          </p:cNvSpPr>
          <p:nvPr>
            <p:ph type="title"/>
          </p:nvPr>
        </p:nvSpPr>
        <p:spPr>
          <a:xfrm>
            <a:off x="630936" y="640080"/>
            <a:ext cx="4818888" cy="1481328"/>
          </a:xfrm>
        </p:spPr>
        <p:txBody>
          <a:bodyPr anchor="b">
            <a:normAutofit/>
          </a:bodyPr>
          <a:lstStyle/>
          <a:p>
            <a:r>
              <a:rPr lang="sr-Latn-RS" sz="5000">
                <a:latin typeface="Times New Roman"/>
                <a:cs typeface="Times New Roman"/>
              </a:rPr>
              <a:t>Skladištenje u Kubernetes-u</a:t>
            </a:r>
            <a:endParaRPr lang="sr-Latn-RS" sz="5000">
              <a:ea typeface="+mj-lt"/>
              <a:cs typeface="+mj-lt"/>
            </a:endParaRPr>
          </a:p>
          <a:p>
            <a:endParaRPr lang="sr-Latn-RS" sz="5000">
              <a:cs typeface="Calibri Light"/>
            </a:endParaRP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Čuvar mesta za sadržaj 2">
            <a:extLst>
              <a:ext uri="{FF2B5EF4-FFF2-40B4-BE49-F238E27FC236}">
                <a16:creationId xmlns:a16="http://schemas.microsoft.com/office/drawing/2014/main" id="{4AF768A6-FFD5-4F8D-B3B1-F820513C8EF6}"/>
              </a:ext>
            </a:extLst>
          </p:cNvPr>
          <p:cNvSpPr>
            <a:spLocks noGrp="1"/>
          </p:cNvSpPr>
          <p:nvPr>
            <p:ph idx="1"/>
          </p:nvPr>
        </p:nvSpPr>
        <p:spPr>
          <a:xfrm>
            <a:off x="630936" y="2660904"/>
            <a:ext cx="4818888" cy="3547872"/>
          </a:xfrm>
        </p:spPr>
        <p:txBody>
          <a:bodyPr vert="horz" lIns="91440" tIns="45720" rIns="91440" bIns="45720" rtlCol="0" anchor="t">
            <a:normAutofit/>
          </a:bodyPr>
          <a:lstStyle/>
          <a:p>
            <a:pPr>
              <a:spcBef>
                <a:spcPts val="800"/>
              </a:spcBef>
              <a:buFont typeface="Wingdings,Sans-Serif" panose="020B0604020202020204" pitchFamily="34" charset="0"/>
              <a:buChar char="§"/>
            </a:pPr>
            <a:r>
              <a:rPr lang="sr-Latn-RS" sz="1700">
                <a:latin typeface="Times New Roman"/>
                <a:cs typeface="Times New Roman"/>
              </a:rPr>
              <a:t>Kubernetes koristi koncept svezaka (</a:t>
            </a:r>
            <a:r>
              <a:rPr lang="sr-Latn-RS" sz="1700" b="1">
                <a:latin typeface="Times New Roman"/>
                <a:cs typeface="Times New Roman"/>
              </a:rPr>
              <a:t>Volumes</a:t>
            </a:r>
            <a:r>
              <a:rPr lang="sr-Latn-RS" sz="1700">
                <a:latin typeface="Times New Roman"/>
                <a:cs typeface="Times New Roman"/>
              </a:rPr>
              <a:t>) gde jedna sveska predstavlja neki direktorijum sa podacima i dostupna je nekoj čauri. On tipa same sveske zavisi kako se ona kreira, na koji način funkcioniše kao i sam sadržaj.</a:t>
            </a:r>
            <a:endParaRPr lang="en-US" sz="1700">
              <a:ea typeface="+mn-lt"/>
              <a:cs typeface="+mn-lt"/>
            </a:endParaRPr>
          </a:p>
          <a:p>
            <a:pPr>
              <a:spcBef>
                <a:spcPts val="800"/>
              </a:spcBef>
              <a:buFont typeface="Wingdings,Sans-Serif" panose="020B0604020202020204" pitchFamily="34" charset="0"/>
              <a:buChar char="§"/>
            </a:pPr>
            <a:endParaRPr lang="sr-Latn-RS" sz="1700">
              <a:ea typeface="+mn-lt"/>
              <a:cs typeface="+mn-lt"/>
            </a:endParaRPr>
          </a:p>
          <a:p>
            <a:pPr>
              <a:spcBef>
                <a:spcPts val="800"/>
              </a:spcBef>
              <a:buFont typeface="Wingdings,Sans-Serif" panose="020B0604020202020204" pitchFamily="34" charset="0"/>
              <a:buChar char="§"/>
            </a:pPr>
            <a:r>
              <a:rPr lang="sr-Latn-RS" sz="1700">
                <a:latin typeface="Times New Roman"/>
                <a:cs typeface="Times New Roman"/>
              </a:rPr>
              <a:t>Svaki kontejner u čauri može da pristupi ovom skladištu na različite načine, skladište predstavlja javni cloud servis poput AWS EBS-a ili gcdPersistentDisc-a, a može biti i neka fizička infrastruktura poput CephFS, Fibre Channel, Flocker i drugi.</a:t>
            </a:r>
            <a:endParaRPr lang="en-US" sz="1700">
              <a:ea typeface="+mn-lt"/>
              <a:cs typeface="+mn-lt"/>
            </a:endParaRPr>
          </a:p>
          <a:p>
            <a:pPr>
              <a:spcBef>
                <a:spcPts val="800"/>
              </a:spcBef>
              <a:buFont typeface="Wingdings,Sans-Serif" panose="020B0604020202020204" pitchFamily="34" charset="0"/>
              <a:buChar char="§"/>
            </a:pPr>
            <a:endParaRPr lang="sr-Latn-RS" sz="1700">
              <a:latin typeface="Times New Roman"/>
              <a:ea typeface="+mn-lt"/>
              <a:cs typeface="Times New Roman"/>
            </a:endParaRPr>
          </a:p>
          <a:p>
            <a:pPr>
              <a:spcBef>
                <a:spcPts val="800"/>
              </a:spcBef>
              <a:buFont typeface="Wingdings,Sans-Serif" panose="020B0604020202020204" pitchFamily="34" charset="0"/>
              <a:buChar char="§"/>
            </a:pPr>
            <a:endParaRPr lang="sr-Latn-RS" sz="1700">
              <a:ea typeface="+mn-lt"/>
              <a:cs typeface="+mn-lt"/>
            </a:endParaRPr>
          </a:p>
          <a:p>
            <a:pPr>
              <a:spcBef>
                <a:spcPts val="800"/>
              </a:spcBef>
              <a:buFont typeface="Wingdings,Sans-Serif" panose="020B0604020202020204" pitchFamily="34" charset="0"/>
              <a:buChar char="§"/>
            </a:pPr>
            <a:endParaRPr lang="sr-Latn-RS" sz="1700">
              <a:cs typeface="Calibri"/>
            </a:endParaRPr>
          </a:p>
          <a:p>
            <a:endParaRPr lang="sr-Latn-RS" sz="1700">
              <a:cs typeface="Calibri"/>
            </a:endParaRPr>
          </a:p>
        </p:txBody>
      </p:sp>
      <p:pic>
        <p:nvPicPr>
          <p:cNvPr id="4" name="Slika 4">
            <a:extLst>
              <a:ext uri="{FF2B5EF4-FFF2-40B4-BE49-F238E27FC236}">
                <a16:creationId xmlns:a16="http://schemas.microsoft.com/office/drawing/2014/main" id="{B6C462C3-F93C-4E46-9F9B-B65EB26A04E7}"/>
              </a:ext>
            </a:extLst>
          </p:cNvPr>
          <p:cNvPicPr>
            <a:picLocks noChangeAspect="1"/>
          </p:cNvPicPr>
          <p:nvPr/>
        </p:nvPicPr>
        <p:blipFill>
          <a:blip r:embed="rId2"/>
          <a:stretch>
            <a:fillRect/>
          </a:stretch>
        </p:blipFill>
        <p:spPr>
          <a:xfrm>
            <a:off x="6099048" y="1627541"/>
            <a:ext cx="5458968" cy="3602918"/>
          </a:xfrm>
          <a:prstGeom prst="rect">
            <a:avLst/>
          </a:prstGeom>
        </p:spPr>
      </p:pic>
    </p:spTree>
    <p:extLst>
      <p:ext uri="{BB962C8B-B14F-4D97-AF65-F5344CB8AC3E}">
        <p14:creationId xmlns:p14="http://schemas.microsoft.com/office/powerpoint/2010/main" val="298718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Naslov 1">
            <a:extLst>
              <a:ext uri="{FF2B5EF4-FFF2-40B4-BE49-F238E27FC236}">
                <a16:creationId xmlns:a16="http://schemas.microsoft.com/office/drawing/2014/main" id="{32ABDBC4-8A3C-4124-9702-24AA1A02F23C}"/>
              </a:ext>
            </a:extLst>
          </p:cNvPr>
          <p:cNvSpPr>
            <a:spLocks noGrp="1"/>
          </p:cNvSpPr>
          <p:nvPr>
            <p:ph type="title"/>
          </p:nvPr>
        </p:nvSpPr>
        <p:spPr>
          <a:xfrm>
            <a:off x="643467" y="321734"/>
            <a:ext cx="10905066" cy="1135737"/>
          </a:xfrm>
        </p:spPr>
        <p:txBody>
          <a:bodyPr>
            <a:normAutofit/>
          </a:bodyPr>
          <a:lstStyle/>
          <a:p>
            <a:r>
              <a:rPr lang="sr-Latn-RS" sz="3600">
                <a:latin typeface="Times New Roman"/>
                <a:cs typeface="Times New Roman"/>
              </a:rPr>
              <a:t>Skladištenje u Kubernetes-u</a:t>
            </a:r>
            <a:endParaRPr lang="sr-Latn-RS" sz="3600">
              <a:ea typeface="+mj-lt"/>
              <a:cs typeface="+mj-lt"/>
            </a:endParaRPr>
          </a:p>
          <a:p>
            <a:endParaRPr lang="sr-Latn-RS" sz="3600">
              <a:cs typeface="Calibri Light"/>
            </a:endParaRPr>
          </a:p>
        </p:txBody>
      </p:sp>
      <p:sp>
        <p:nvSpPr>
          <p:cNvPr id="3" name="Čuvar mesta za sadržaj 2">
            <a:extLst>
              <a:ext uri="{FF2B5EF4-FFF2-40B4-BE49-F238E27FC236}">
                <a16:creationId xmlns:a16="http://schemas.microsoft.com/office/drawing/2014/main" id="{FB3476F3-EC82-481D-8496-7B1491858067}"/>
              </a:ext>
            </a:extLst>
          </p:cNvPr>
          <p:cNvSpPr>
            <a:spLocks noGrp="1"/>
          </p:cNvSpPr>
          <p:nvPr>
            <p:ph idx="1"/>
          </p:nvPr>
        </p:nvSpPr>
        <p:spPr>
          <a:xfrm>
            <a:off x="643469" y="1782981"/>
            <a:ext cx="4008384" cy="4393982"/>
          </a:xfrm>
        </p:spPr>
        <p:txBody>
          <a:bodyPr vert="horz" lIns="91440" tIns="45720" rIns="91440" bIns="45720" rtlCol="0">
            <a:normAutofit/>
          </a:bodyPr>
          <a:lstStyle/>
          <a:p>
            <a:pPr>
              <a:spcBef>
                <a:spcPts val="800"/>
              </a:spcBef>
              <a:buFont typeface="Wingdings,Sans-Serif" panose="020B0604020202020204" pitchFamily="34" charset="0"/>
              <a:buChar char="§"/>
            </a:pPr>
            <a:r>
              <a:rPr lang="sr-Latn-RS" sz="1100" b="1">
                <a:latin typeface="Times New Roman"/>
                <a:cs typeface="Times New Roman"/>
              </a:rPr>
              <a:t>PersistentVolumes (PVs) </a:t>
            </a:r>
            <a:r>
              <a:rPr lang="sr-Latn-RS" sz="1100">
                <a:latin typeface="Times New Roman"/>
                <a:cs typeface="Times New Roman"/>
              </a:rPr>
              <a:t>se povezuju postojećim resursima u skladištu i njih uglavnom obezbeđuje administrator. Oni predstavljaju objekte klastera koji su povezani sa skladištem i preko njih se može pristupiti resursima sa kojima su povezani.</a:t>
            </a:r>
            <a:endParaRPr lang="sr-Latn-RS" sz="1100">
              <a:ea typeface="+mn-lt"/>
              <a:cs typeface="+mn-lt"/>
            </a:endParaRPr>
          </a:p>
          <a:p>
            <a:pPr>
              <a:spcBef>
                <a:spcPts val="800"/>
              </a:spcBef>
              <a:buFont typeface="Wingdings,Sans-Serif" panose="020B0604020202020204" pitchFamily="34" charset="0"/>
              <a:buChar char="§"/>
            </a:pPr>
            <a:endParaRPr lang="en-US" sz="1100">
              <a:ea typeface="+mn-lt"/>
              <a:cs typeface="+mn-lt"/>
            </a:endParaRPr>
          </a:p>
          <a:p>
            <a:pPr>
              <a:spcBef>
                <a:spcPts val="800"/>
              </a:spcBef>
              <a:buFont typeface="Wingdings,Sans-Serif" panose="020B0604020202020204" pitchFamily="34" charset="0"/>
              <a:buChar char="§"/>
            </a:pPr>
            <a:r>
              <a:rPr lang="sr-Latn-RS" sz="1100">
                <a:latin typeface="Times New Roman"/>
                <a:cs typeface="Times New Roman"/>
              </a:rPr>
              <a:t>Za svaku čauru, </a:t>
            </a:r>
            <a:r>
              <a:rPr lang="sr-Latn-RS" sz="1100" b="1">
                <a:latin typeface="Times New Roman"/>
                <a:cs typeface="Times New Roman"/>
              </a:rPr>
              <a:t>PersistentVolumeClaim</a:t>
            </a:r>
            <a:r>
              <a:rPr lang="sr-Latn-RS" sz="1100">
                <a:latin typeface="Times New Roman"/>
                <a:cs typeface="Times New Roman"/>
              </a:rPr>
              <a:t> kreira zahtev za korišćenje skladišta u okviru svog prostora imena i u zavisnosti od trenutnog stanja traženog PV-a može imati nekoliko različita stanja: </a:t>
            </a:r>
            <a:r>
              <a:rPr lang="sr-Latn-RS" sz="1100" b="1">
                <a:latin typeface="Times New Roman"/>
                <a:cs typeface="Times New Roman"/>
              </a:rPr>
              <a:t>slobodan</a:t>
            </a:r>
            <a:r>
              <a:rPr lang="sr-Latn-RS" sz="1100">
                <a:latin typeface="Times New Roman"/>
                <a:cs typeface="Times New Roman"/>
              </a:rPr>
              <a:t>, </a:t>
            </a:r>
            <a:r>
              <a:rPr lang="sr-Latn-RS" sz="1100" b="1">
                <a:latin typeface="Times New Roman"/>
                <a:cs typeface="Times New Roman"/>
              </a:rPr>
              <a:t>povezan</a:t>
            </a:r>
            <a:r>
              <a:rPr lang="sr-Latn-RS" sz="1100">
                <a:latin typeface="Times New Roman"/>
                <a:cs typeface="Times New Roman"/>
              </a:rPr>
              <a:t> (nedostupan za ostale), </a:t>
            </a:r>
            <a:r>
              <a:rPr lang="sr-Latn-RS" sz="1100" b="1">
                <a:latin typeface="Times New Roman"/>
                <a:cs typeface="Times New Roman"/>
              </a:rPr>
              <a:t>oslobođen </a:t>
            </a:r>
            <a:r>
              <a:rPr lang="sr-Latn-RS" sz="1100">
                <a:latin typeface="Times New Roman"/>
                <a:cs typeface="Times New Roman"/>
              </a:rPr>
              <a:t>(zahteva ručnu intervenciju) i </a:t>
            </a:r>
            <a:r>
              <a:rPr lang="sr-Latn-RS" sz="1100" b="1">
                <a:latin typeface="Times New Roman"/>
                <a:cs typeface="Times New Roman"/>
              </a:rPr>
              <a:t>neuspešan </a:t>
            </a:r>
            <a:r>
              <a:rPr lang="sr-Latn-RS" sz="1100">
                <a:latin typeface="Times New Roman"/>
                <a:cs typeface="Times New Roman"/>
              </a:rPr>
              <a:t>(Kubernetes nije u mogućnosti da se poveže sa željenim PV-om)</a:t>
            </a:r>
            <a:endParaRPr lang="en-US" sz="1100">
              <a:ea typeface="+mn-lt"/>
              <a:cs typeface="+mn-lt"/>
            </a:endParaRPr>
          </a:p>
          <a:p>
            <a:pPr>
              <a:spcBef>
                <a:spcPts val="800"/>
              </a:spcBef>
              <a:buFont typeface="Wingdings,Sans-Serif" panose="020B0604020202020204" pitchFamily="34" charset="0"/>
              <a:buChar char="§"/>
            </a:pPr>
            <a:endParaRPr lang="sr-Latn-RS" sz="1100">
              <a:ea typeface="+mn-lt"/>
              <a:cs typeface="+mn-lt"/>
            </a:endParaRPr>
          </a:p>
          <a:p>
            <a:pPr>
              <a:spcBef>
                <a:spcPts val="800"/>
              </a:spcBef>
              <a:buFont typeface="Wingdings,Sans-Serif" panose="020B0604020202020204" pitchFamily="34" charset="0"/>
              <a:buChar char="§"/>
            </a:pPr>
            <a:r>
              <a:rPr lang="sr-Latn-RS" sz="1100" b="1">
                <a:latin typeface="Times New Roman"/>
                <a:cs typeface="Times New Roman"/>
              </a:rPr>
              <a:t>StorageClasses</a:t>
            </a:r>
            <a:r>
              <a:rPr lang="sr-Latn-RS" sz="1100">
                <a:latin typeface="Times New Roman"/>
                <a:cs typeface="Times New Roman"/>
              </a:rPr>
              <a:t> predstavljaju abstraktni nivo koji razdvaja karakteristike poput performansi od samog skladišta. Operatori koriste ove klase kako bi skladište moglo da se koristi dinamički u zavisnosti od nadolazećih zahteva od strane čaura. Ovakav tip dinamičke dodele skladišta se najčešće koristi gde skladište predstavlja servis na nekom cloud provajderu (na primer CEPH).</a:t>
            </a:r>
            <a:endParaRPr lang="en-US" sz="1100">
              <a:ea typeface="+mn-lt"/>
              <a:cs typeface="+mn-lt"/>
            </a:endParaRPr>
          </a:p>
          <a:p>
            <a:endParaRPr lang="sr-Latn-RS" sz="1100">
              <a:cs typeface="Calibri"/>
            </a:endParaRP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Slika 4">
            <a:extLst>
              <a:ext uri="{FF2B5EF4-FFF2-40B4-BE49-F238E27FC236}">
                <a16:creationId xmlns:a16="http://schemas.microsoft.com/office/drawing/2014/main" id="{CB9EB4C3-4E41-4697-ACD9-214538B80958}"/>
              </a:ext>
            </a:extLst>
          </p:cNvPr>
          <p:cNvPicPr>
            <a:picLocks noChangeAspect="1"/>
          </p:cNvPicPr>
          <p:nvPr/>
        </p:nvPicPr>
        <p:blipFill>
          <a:blip r:embed="rId2"/>
          <a:stretch>
            <a:fillRect/>
          </a:stretch>
        </p:blipFill>
        <p:spPr>
          <a:xfrm>
            <a:off x="5295320" y="1900367"/>
            <a:ext cx="6253212" cy="4127119"/>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1398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93DF72B-A462-4750-BB0C-0350684CEDF8}"/>
              </a:ext>
            </a:extLst>
          </p:cNvPr>
          <p:cNvSpPr>
            <a:spLocks noGrp="1"/>
          </p:cNvSpPr>
          <p:nvPr>
            <p:ph type="title"/>
          </p:nvPr>
        </p:nvSpPr>
        <p:spPr/>
        <p:txBody>
          <a:bodyPr/>
          <a:lstStyle/>
          <a:p>
            <a:pPr algn="ctr"/>
            <a:r>
              <a:rPr lang="sr-Latn-RS">
                <a:solidFill>
                  <a:schemeClr val="tx2">
                    <a:lumMod val="10000"/>
                  </a:schemeClr>
                </a:solidFill>
                <a:latin typeface="Times New Roman"/>
                <a:cs typeface="Times New Roman"/>
              </a:rPr>
              <a:t>Prostori imena, labele i anotacije</a:t>
            </a:r>
            <a:endParaRPr lang="sr-Latn-RS">
              <a:ea typeface="+mj-lt"/>
              <a:cs typeface="+mj-lt"/>
            </a:endParaRPr>
          </a:p>
          <a:p>
            <a:endParaRPr lang="sr-Latn-RS" dirty="0">
              <a:cs typeface="Calibri Light"/>
            </a:endParaRPr>
          </a:p>
        </p:txBody>
      </p:sp>
      <p:sp>
        <p:nvSpPr>
          <p:cNvPr id="3" name="Čuvar mesta za sadržaj 2">
            <a:extLst>
              <a:ext uri="{FF2B5EF4-FFF2-40B4-BE49-F238E27FC236}">
                <a16:creationId xmlns:a16="http://schemas.microsoft.com/office/drawing/2014/main" id="{5741A49A-9BFE-4810-81E5-305BA36D0470}"/>
              </a:ext>
            </a:extLst>
          </p:cNvPr>
          <p:cNvSpPr>
            <a:spLocks noGrp="1"/>
          </p:cNvSpPr>
          <p:nvPr>
            <p:ph idx="1"/>
          </p:nvPr>
        </p:nvSpPr>
        <p:spPr/>
        <p:txBody>
          <a:bodyPr vert="horz" lIns="91440" tIns="45720" rIns="91440" bIns="45720" rtlCol="0" anchor="t">
            <a:normAutofit fontScale="70000" lnSpcReduction="20000"/>
          </a:bodyPr>
          <a:lstStyle/>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Prostori imena predstavljaju virtuelne klastere u okviru nekog fizičkog klastera i služe da različitim timovima ljudi, korisnicima i projektima pruže zasebno virtuelno okruženje za rad sprečavajući tako međusobno preplitavanje za vreme rada.</a:t>
            </a:r>
            <a:endParaRPr lang="en-US">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Labele služe da razlikuju resurse u okviru nekog prostora imena. One predstavljaju parove </a:t>
            </a:r>
            <a:r>
              <a:rPr lang="sr-Latn-RS" b="1">
                <a:solidFill>
                  <a:schemeClr val="tx2">
                    <a:lumMod val="10000"/>
                  </a:schemeClr>
                </a:solidFill>
                <a:latin typeface="Times New Roman"/>
                <a:cs typeface="Times New Roman"/>
              </a:rPr>
              <a:t>ključ-vrednost </a:t>
            </a:r>
            <a:r>
              <a:rPr lang="sr-Latn-RS">
                <a:solidFill>
                  <a:schemeClr val="tx2">
                    <a:lumMod val="10000"/>
                  </a:schemeClr>
                </a:solidFill>
                <a:latin typeface="Times New Roman"/>
                <a:cs typeface="Times New Roman"/>
              </a:rPr>
              <a:t>i koriste se i za organizaciju objekata. Često se labele koriste da opišu neko stanje (stabilno, nestabilno), okruženje (development, testiranje, produkcija), nivo aplikacije (frontend, backend) ili neku ručno kreiranu karakteristiku.</a:t>
            </a:r>
            <a:endParaRPr lang="en-US">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endParaRPr lang="sr-Latn-RS" dirty="0">
              <a:ea typeface="+mn-lt"/>
              <a:cs typeface="+mn-lt"/>
            </a:endParaRPr>
          </a:p>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Anotacije predstavljaju način da se objektima dodaju neidentifikujući metapodaci i često se koriste za konfigurisanje informacija o build-u, o objavljivanju i druge. Koriste se još i za dodelu informacija o ljudima odgovornim za zadate objekte.</a:t>
            </a:r>
            <a:endParaRPr lang="en-US">
              <a:ea typeface="+mn-lt"/>
              <a:cs typeface="+mn-lt"/>
            </a:endParaRPr>
          </a:p>
          <a:p>
            <a:endParaRPr lang="sr-Latn-RS" dirty="0">
              <a:cs typeface="Calibri"/>
            </a:endParaRPr>
          </a:p>
        </p:txBody>
      </p:sp>
    </p:spTree>
    <p:extLst>
      <p:ext uri="{BB962C8B-B14F-4D97-AF65-F5344CB8AC3E}">
        <p14:creationId xmlns:p14="http://schemas.microsoft.com/office/powerpoint/2010/main" val="3933991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9E2F5A3-37A1-44E5-A377-0E29608954FD}"/>
              </a:ext>
            </a:extLst>
          </p:cNvPr>
          <p:cNvSpPr>
            <a:spLocks noGrp="1"/>
          </p:cNvSpPr>
          <p:nvPr>
            <p:ph type="title"/>
          </p:nvPr>
        </p:nvSpPr>
        <p:spPr>
          <a:xfrm>
            <a:off x="2676150" y="953031"/>
            <a:ext cx="7127248" cy="538481"/>
          </a:xfrm>
        </p:spPr>
        <p:txBody>
          <a:bodyPr vert="horz" lIns="91440" tIns="45720" rIns="91440" bIns="45720" rtlCol="0" anchor="b">
            <a:normAutofit fontScale="90000"/>
          </a:bodyPr>
          <a:lstStyle/>
          <a:p>
            <a:pPr algn="ctr"/>
            <a:r>
              <a:rPr lang="en-US" sz="4800">
                <a:solidFill>
                  <a:schemeClr val="tx1">
                    <a:lumMod val="85000"/>
                    <a:lumOff val="15000"/>
                  </a:schemeClr>
                </a:solidFill>
                <a:cs typeface="Calibri Light"/>
              </a:rPr>
              <a:t>Kubernetes</a:t>
            </a:r>
          </a:p>
        </p:txBody>
      </p:sp>
      <p:sp>
        <p:nvSpPr>
          <p:cNvPr id="4" name="Okvir za tekst 3">
            <a:extLst>
              <a:ext uri="{FF2B5EF4-FFF2-40B4-BE49-F238E27FC236}">
                <a16:creationId xmlns:a16="http://schemas.microsoft.com/office/drawing/2014/main" id="{CEE1344B-6046-4D10-A16C-31D33132B7C4}"/>
              </a:ext>
            </a:extLst>
          </p:cNvPr>
          <p:cNvSpPr txBox="1"/>
          <p:nvPr/>
        </p:nvSpPr>
        <p:spPr>
          <a:xfrm>
            <a:off x="943155" y="1719532"/>
            <a:ext cx="925614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r-Latn-RS">
                <a:cs typeface="Calibri"/>
              </a:rPr>
              <a:t>Osnovna struktura </a:t>
            </a:r>
            <a:r>
              <a:rPr lang="sr-Latn-RS" err="1">
                <a:cs typeface="Calibri"/>
              </a:rPr>
              <a:t>Kuberenetes</a:t>
            </a:r>
            <a:r>
              <a:rPr lang="sr-Latn-RS">
                <a:cs typeface="Calibri"/>
              </a:rPr>
              <a:t>-a:</a:t>
            </a:r>
          </a:p>
          <a:p>
            <a:r>
              <a:rPr lang="sr-Latn-RS">
                <a:cs typeface="Calibri"/>
              </a:rPr>
              <a:t>1) Kontrolni Panel( </a:t>
            </a:r>
            <a:r>
              <a:rPr lang="sr-Latn-RS" err="1">
                <a:cs typeface="Calibri"/>
              </a:rPr>
              <a:t>Control</a:t>
            </a:r>
            <a:r>
              <a:rPr lang="sr-Latn-RS">
                <a:cs typeface="Calibri"/>
              </a:rPr>
              <a:t> Panel – Master Node)</a:t>
            </a:r>
          </a:p>
          <a:p>
            <a:r>
              <a:rPr lang="sr-Latn-RS">
                <a:cs typeface="Calibri"/>
              </a:rPr>
              <a:t>2) </a:t>
            </a:r>
            <a:r>
              <a:rPr lang="sr-Latn-RS" err="1">
                <a:cs typeface="Calibri"/>
              </a:rPr>
              <a:t>Distributet</a:t>
            </a:r>
            <a:r>
              <a:rPr lang="sr-Latn-RS">
                <a:cs typeface="Calibri"/>
              </a:rPr>
              <a:t> </a:t>
            </a:r>
            <a:r>
              <a:rPr lang="sr-Latn-RS" err="1">
                <a:cs typeface="Calibri"/>
              </a:rPr>
              <a:t>Storage</a:t>
            </a:r>
            <a:r>
              <a:rPr lang="sr-Latn-RS">
                <a:cs typeface="Calibri"/>
              </a:rPr>
              <a:t> System(etcd)</a:t>
            </a:r>
          </a:p>
          <a:p>
            <a:r>
              <a:rPr lang="sr-Latn-RS">
                <a:cs typeface="Calibri"/>
              </a:rPr>
              <a:t>3) Veliki broj </a:t>
            </a:r>
            <a:r>
              <a:rPr lang="sr-Latn-RS" err="1">
                <a:cs typeface="Calibri"/>
              </a:rPr>
              <a:t>Cluster</a:t>
            </a:r>
            <a:r>
              <a:rPr lang="sr-Latn-RS">
                <a:cs typeface="Calibri"/>
              </a:rPr>
              <a:t> čvorova(Kubelets)</a:t>
            </a:r>
          </a:p>
          <a:p>
            <a:endParaRPr lang="sr-Latn-RS">
              <a:cs typeface="Calibri"/>
            </a:endParaRPr>
          </a:p>
        </p:txBody>
      </p:sp>
    </p:spTree>
    <p:extLst>
      <p:ext uri="{BB962C8B-B14F-4D97-AF65-F5344CB8AC3E}">
        <p14:creationId xmlns:p14="http://schemas.microsoft.com/office/powerpoint/2010/main" val="65061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Naslov 1">
            <a:extLst>
              <a:ext uri="{FF2B5EF4-FFF2-40B4-BE49-F238E27FC236}">
                <a16:creationId xmlns:a16="http://schemas.microsoft.com/office/drawing/2014/main" id="{EEAC4C28-EDD4-4F50-AFD1-513E0F452101}"/>
              </a:ext>
            </a:extLst>
          </p:cNvPr>
          <p:cNvSpPr>
            <a:spLocks noGrp="1"/>
          </p:cNvSpPr>
          <p:nvPr>
            <p:ph type="title"/>
          </p:nvPr>
        </p:nvSpPr>
        <p:spPr>
          <a:xfrm>
            <a:off x="1301261" y="590062"/>
            <a:ext cx="5409655" cy="2838938"/>
          </a:xfrm>
        </p:spPr>
        <p:txBody>
          <a:bodyPr vert="horz" lIns="91440" tIns="45720" rIns="91440" bIns="45720" rtlCol="0" anchor="b">
            <a:normAutofit/>
          </a:bodyPr>
          <a:lstStyle/>
          <a:p>
            <a:r>
              <a:rPr lang="en-US" sz="5600" kern="1200">
                <a:solidFill>
                  <a:srgbClr val="FFFFFF"/>
                </a:solidFill>
                <a:latin typeface="+mj-lt"/>
                <a:ea typeface="+mj-ea"/>
                <a:cs typeface="+mj-cs"/>
              </a:rPr>
              <a:t>KRAJ</a:t>
            </a:r>
            <a:r>
              <a:rPr lang="en-US" sz="5600">
                <a:solidFill>
                  <a:srgbClr val="FFFFFF"/>
                </a:solidFill>
              </a:rPr>
              <a:t>! </a:t>
            </a:r>
            <a:endParaRPr lang="en-US" sz="5600" kern="120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76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9F267A21-550A-4826-B76D-42FC032C4424}"/>
              </a:ext>
            </a:extLst>
          </p:cNvPr>
          <p:cNvSpPr>
            <a:spLocks noGrp="1"/>
          </p:cNvSpPr>
          <p:nvPr>
            <p:ph type="title"/>
          </p:nvPr>
        </p:nvSpPr>
        <p:spPr>
          <a:xfrm>
            <a:off x="686834" y="1153572"/>
            <a:ext cx="3200400" cy="4461163"/>
          </a:xfrm>
        </p:spPr>
        <p:txBody>
          <a:bodyPr>
            <a:normAutofit/>
          </a:bodyPr>
          <a:lstStyle/>
          <a:p>
            <a:r>
              <a:rPr lang="sr-Latn-RS">
                <a:solidFill>
                  <a:srgbClr val="FFFFFF"/>
                </a:solidFill>
                <a:cs typeface="Calibri Light"/>
              </a:rPr>
              <a:t>Kubernetes</a:t>
            </a:r>
            <a:endParaRPr lang="sr-Latn-R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Čuvar mesta za sadržaj 2">
            <a:extLst>
              <a:ext uri="{FF2B5EF4-FFF2-40B4-BE49-F238E27FC236}">
                <a16:creationId xmlns:a16="http://schemas.microsoft.com/office/drawing/2014/main" id="{FD316511-1C94-4B73-8271-9A3659AC1FF1}"/>
              </a:ext>
            </a:extLst>
          </p:cNvPr>
          <p:cNvSpPr>
            <a:spLocks noGrp="1"/>
          </p:cNvSpPr>
          <p:nvPr>
            <p:ph idx="1"/>
          </p:nvPr>
        </p:nvSpPr>
        <p:spPr>
          <a:xfrm>
            <a:off x="4447308" y="591344"/>
            <a:ext cx="6906491" cy="5585619"/>
          </a:xfrm>
        </p:spPr>
        <p:txBody>
          <a:bodyPr vert="horz" lIns="91440" tIns="45720" rIns="91440" bIns="45720" rtlCol="0" anchor="ctr">
            <a:normAutofit/>
          </a:bodyPr>
          <a:lstStyle/>
          <a:p>
            <a:pPr>
              <a:spcBef>
                <a:spcPts val="800"/>
              </a:spcBef>
              <a:buFont typeface="Wingdings,Sans-Serif" panose="020B0604020202020204" pitchFamily="34" charset="0"/>
              <a:buChar char="§"/>
            </a:pPr>
            <a:r>
              <a:rPr lang="en-US" sz="2000" b="1" dirty="0">
                <a:latin typeface="Times New Roman"/>
                <a:cs typeface="Times New Roman"/>
              </a:rPr>
              <a:t>Kubernetes</a:t>
            </a:r>
            <a:r>
              <a:rPr lang="en-US" sz="2000" dirty="0">
                <a:latin typeface="Times New Roman"/>
                <a:cs typeface="Times New Roman"/>
              </a:rPr>
              <a:t> </a:t>
            </a:r>
            <a:r>
              <a:rPr lang="sr-Latn-RS" sz="2000" dirty="0">
                <a:latin typeface="Times New Roman"/>
                <a:cs typeface="Times New Roman"/>
              </a:rPr>
              <a:t>predstavlja orkestracioni alat za rad sa mikroservisima ili za kontejnerizaciju aplikacija preko distribuiranog klastera čvorova.</a:t>
            </a:r>
            <a:endParaRPr lang="en-US" sz="2000" dirty="0">
              <a:ea typeface="+mn-lt"/>
              <a:cs typeface="+mn-lt"/>
            </a:endParaRPr>
          </a:p>
          <a:p>
            <a:pPr marL="0" indent="0">
              <a:spcBef>
                <a:spcPts val="800"/>
              </a:spcBef>
              <a:buNone/>
            </a:pPr>
            <a:endParaRPr lang="en-US" sz="2000" dirty="0">
              <a:ea typeface="+mn-lt"/>
              <a:cs typeface="+mn-lt"/>
            </a:endParaRPr>
          </a:p>
          <a:p>
            <a:pPr marL="0" indent="0">
              <a:spcBef>
                <a:spcPts val="800"/>
              </a:spcBef>
              <a:buNone/>
            </a:pPr>
            <a:endParaRPr lang="sr-Latn-RS" sz="2000" dirty="0">
              <a:ea typeface="+mn-lt"/>
              <a:cs typeface="+mn-lt"/>
            </a:endParaRPr>
          </a:p>
          <a:p>
            <a:pPr>
              <a:spcBef>
                <a:spcPts val="800"/>
              </a:spcBef>
              <a:buFont typeface="Wingdings,Sans-Serif" panose="020B0604020202020204" pitchFamily="34" charset="0"/>
              <a:buChar char="§"/>
            </a:pPr>
            <a:r>
              <a:rPr lang="sr-Latn-RS" sz="2000" dirty="0">
                <a:latin typeface="Times New Roman"/>
                <a:cs typeface="Times New Roman"/>
              </a:rPr>
              <a:t>Kubernetes klaster se sastoji od skupa radnih čvorova koji pokreću kontejnerizovane aplikacije. Ovi čvorovi se sastoji iz više čaura (Pods) koje predstavljaju komponente radnog opterećenja aplikacije. Kubernenes takođe sadrži i kontrolnu ravan koja upravlja radnim čvorovima i čaurama u njima.</a:t>
            </a:r>
            <a:endParaRPr lang="sr-Latn-RS" sz="2000" dirty="0"/>
          </a:p>
        </p:txBody>
      </p:sp>
    </p:spTree>
    <p:extLst>
      <p:ext uri="{BB962C8B-B14F-4D97-AF65-F5344CB8AC3E}">
        <p14:creationId xmlns:p14="http://schemas.microsoft.com/office/powerpoint/2010/main" val="275549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110F96-E8FB-4091-8C1C-3D30186DCF1E}"/>
              </a:ext>
            </a:extLst>
          </p:cNvPr>
          <p:cNvSpPr>
            <a:spLocks noGrp="1"/>
          </p:cNvSpPr>
          <p:nvPr>
            <p:ph type="title"/>
          </p:nvPr>
        </p:nvSpPr>
        <p:spPr/>
        <p:txBody>
          <a:bodyPr/>
          <a:lstStyle/>
          <a:p>
            <a:r>
              <a:rPr lang="sr-Latn-RS">
                <a:cs typeface="Calibri Light"/>
              </a:rPr>
              <a:t>Kubernetes</a:t>
            </a:r>
            <a:endParaRPr lang="sr-Latn-RS"/>
          </a:p>
        </p:txBody>
      </p:sp>
      <p:sp>
        <p:nvSpPr>
          <p:cNvPr id="3" name="Čuvar mesta za sadržaj 2">
            <a:extLst>
              <a:ext uri="{FF2B5EF4-FFF2-40B4-BE49-F238E27FC236}">
                <a16:creationId xmlns:a16="http://schemas.microsoft.com/office/drawing/2014/main" id="{6260CD1B-EC3A-48DA-87CD-6A2EA9B061A8}"/>
              </a:ext>
            </a:extLst>
          </p:cNvPr>
          <p:cNvSpPr>
            <a:spLocks noGrp="1"/>
          </p:cNvSpPr>
          <p:nvPr>
            <p:ph idx="1"/>
          </p:nvPr>
        </p:nvSpPr>
        <p:spPr/>
        <p:txBody>
          <a:bodyPr vert="horz" lIns="91440" tIns="45720" rIns="91440" bIns="45720" rtlCol="0" anchor="t">
            <a:normAutofit fontScale="77500" lnSpcReduction="20000"/>
          </a:bodyPr>
          <a:lstStyle/>
          <a:p>
            <a:pPr>
              <a:lnSpc>
                <a:spcPct val="100000"/>
              </a:lnSpc>
              <a:spcBef>
                <a:spcPts val="800"/>
              </a:spcBef>
              <a:buFont typeface="Wingdings,Sans-Serif" panose="020B0604020202020204" pitchFamily="34" charset="0"/>
              <a:buChar char="§"/>
            </a:pPr>
            <a:r>
              <a:rPr lang="sr-Latn-RS">
                <a:solidFill>
                  <a:schemeClr val="tx2">
                    <a:lumMod val="10000"/>
                  </a:schemeClr>
                </a:solidFill>
                <a:latin typeface="Times New Roman"/>
                <a:cs typeface="Times New Roman"/>
              </a:rPr>
              <a:t>Kubernetes definišu 4 glavne osobine</a:t>
            </a:r>
            <a:r>
              <a:rPr lang="en-US">
                <a:solidFill>
                  <a:schemeClr val="tx2">
                    <a:lumMod val="10000"/>
                  </a:schemeClr>
                </a:solidFill>
                <a:latin typeface="Times New Roman"/>
                <a:cs typeface="Times New Roman"/>
              </a:rPr>
              <a:t>:</a:t>
            </a:r>
            <a:endParaRPr lang="en-US">
              <a:ea typeface="+mn-lt"/>
              <a:cs typeface="+mn-lt"/>
            </a:endParaRPr>
          </a:p>
          <a:p>
            <a:pPr marL="800100" lvl="1" indent="-342900">
              <a:lnSpc>
                <a:spcPct val="100000"/>
              </a:lnSpc>
              <a:spcBef>
                <a:spcPts val="0"/>
              </a:spcBef>
              <a:buAutoNum type="arabicParenR"/>
            </a:pPr>
            <a:endParaRPr lang="sr-Latn-RS" dirty="0">
              <a:ea typeface="+mn-lt"/>
              <a:cs typeface="+mn-lt"/>
            </a:endParaRPr>
          </a:p>
          <a:p>
            <a:pPr marL="800100" lvl="1" indent="-342900">
              <a:lnSpc>
                <a:spcPct val="100000"/>
              </a:lnSpc>
              <a:spcBef>
                <a:spcPts val="0"/>
              </a:spcBef>
              <a:buAutoNum type="arabicParenR"/>
            </a:pPr>
            <a:r>
              <a:rPr lang="sr-Latn-RS" b="1">
                <a:solidFill>
                  <a:schemeClr val="tx2">
                    <a:lumMod val="10000"/>
                  </a:schemeClr>
                </a:solidFill>
                <a:latin typeface="Times New Roman"/>
                <a:cs typeface="Times New Roman"/>
              </a:rPr>
              <a:t>Prilagodljivost (Scalability)</a:t>
            </a:r>
            <a:endParaRPr lang="sr-Latn-RS" dirty="0">
              <a:ea typeface="+mn-lt"/>
              <a:cs typeface="+mn-lt"/>
            </a:endParaRPr>
          </a:p>
          <a:p>
            <a:pPr lvl="1">
              <a:lnSpc>
                <a:spcPct val="100000"/>
              </a:lnSpc>
              <a:spcBef>
                <a:spcPts val="0"/>
              </a:spcBef>
            </a:pPr>
            <a:r>
              <a:rPr lang="sr-Latn-RS">
                <a:solidFill>
                  <a:schemeClr val="tx2">
                    <a:lumMod val="10000"/>
                  </a:schemeClr>
                </a:solidFill>
                <a:latin typeface="Times New Roman"/>
                <a:cs typeface="Times New Roman"/>
              </a:rPr>
              <a:t>Predstavlja skaliranje između čaura na osnovu korišćenja procesora. Na primer ako je granica postavljena na 70% a aplikacija poraste na 200%, kreiraće se 3 čaure da bi opterećenost svake bila ispod 70%.</a:t>
            </a:r>
            <a:endParaRPr lang="en-US">
              <a:ea typeface="+mn-lt"/>
              <a:cs typeface="+mn-lt"/>
            </a:endParaRPr>
          </a:p>
          <a:p>
            <a:pPr lvl="1">
              <a:lnSpc>
                <a:spcPct val="100000"/>
              </a:lnSpc>
              <a:spcBef>
                <a:spcPts val="0"/>
              </a:spcBef>
            </a:pPr>
            <a:endParaRPr lang="sr-Latn-RS" dirty="0">
              <a:ea typeface="+mn-lt"/>
              <a:cs typeface="+mn-lt"/>
            </a:endParaRPr>
          </a:p>
          <a:p>
            <a:pPr marL="1168400" lvl="1" indent="-457200">
              <a:lnSpc>
                <a:spcPct val="100000"/>
              </a:lnSpc>
              <a:spcBef>
                <a:spcPts val="0"/>
              </a:spcBef>
              <a:buAutoNum type="arabicParenR"/>
            </a:pPr>
            <a:r>
              <a:rPr lang="sr-Latn-RS" b="1">
                <a:solidFill>
                  <a:schemeClr val="tx2">
                    <a:lumMod val="10000"/>
                  </a:schemeClr>
                </a:solidFill>
                <a:latin typeface="Times New Roman"/>
                <a:cs typeface="Times New Roman"/>
              </a:rPr>
              <a:t>Visoka dostupnost (High Availability)</a:t>
            </a:r>
            <a:endParaRPr lang="en-US">
              <a:ea typeface="+mn-lt"/>
              <a:cs typeface="+mn-lt"/>
            </a:endParaRPr>
          </a:p>
          <a:p>
            <a:pPr lvl="1">
              <a:lnSpc>
                <a:spcPct val="100000"/>
              </a:lnSpc>
              <a:spcBef>
                <a:spcPts val="0"/>
              </a:spcBef>
            </a:pPr>
            <a:r>
              <a:rPr lang="sr-Latn-RS">
                <a:solidFill>
                  <a:schemeClr val="tx2">
                    <a:lumMod val="10000"/>
                  </a:schemeClr>
                </a:solidFill>
                <a:latin typeface="Times New Roman"/>
                <a:cs typeface="Times New Roman"/>
              </a:rPr>
              <a:t>Svaka čaura u radnom čvoru ima određeni broj replika da bi, u slučaju da neka otkaže, jedna od replika mogla da je zameni.</a:t>
            </a:r>
            <a:endParaRPr lang="en-US">
              <a:ea typeface="+mn-lt"/>
              <a:cs typeface="+mn-lt"/>
            </a:endParaRPr>
          </a:p>
          <a:p>
            <a:pPr lvl="1">
              <a:lnSpc>
                <a:spcPct val="100000"/>
              </a:lnSpc>
              <a:spcBef>
                <a:spcPts val="0"/>
              </a:spcBef>
            </a:pPr>
            <a:endParaRPr lang="sr-Latn-RS" dirty="0">
              <a:ea typeface="+mn-lt"/>
              <a:cs typeface="+mn-lt"/>
            </a:endParaRPr>
          </a:p>
          <a:p>
            <a:pPr marL="1168400" lvl="1" indent="-457200">
              <a:lnSpc>
                <a:spcPct val="100000"/>
              </a:lnSpc>
              <a:spcBef>
                <a:spcPts val="0"/>
              </a:spcBef>
              <a:buAutoNum type="arabicParenR"/>
            </a:pPr>
            <a:r>
              <a:rPr lang="sr-Latn-RS" b="1">
                <a:solidFill>
                  <a:schemeClr val="tx2">
                    <a:lumMod val="10000"/>
                  </a:schemeClr>
                </a:solidFill>
                <a:latin typeface="Times New Roman"/>
                <a:cs typeface="Times New Roman"/>
              </a:rPr>
              <a:t>Sigurnost (Security)</a:t>
            </a:r>
            <a:endParaRPr lang="en-US">
              <a:ea typeface="+mn-lt"/>
              <a:cs typeface="+mn-lt"/>
            </a:endParaRPr>
          </a:p>
          <a:p>
            <a:pPr lvl="1">
              <a:lnSpc>
                <a:spcPct val="100000"/>
              </a:lnSpc>
              <a:spcBef>
                <a:spcPts val="0"/>
              </a:spcBef>
            </a:pPr>
            <a:r>
              <a:rPr lang="sr-Latn-RS">
                <a:solidFill>
                  <a:schemeClr val="tx2">
                    <a:lumMod val="10000"/>
                  </a:schemeClr>
                </a:solidFill>
                <a:latin typeface="Times New Roman"/>
                <a:cs typeface="Times New Roman"/>
              </a:rPr>
              <a:t>Postoje sigurnosti različitih nivoa kao što su Sigurnost na nivou klastera, Sigurnost na nivou aplikacije i Sigurnost na nivou mreže.</a:t>
            </a:r>
            <a:endParaRPr lang="en-US">
              <a:ea typeface="+mn-lt"/>
              <a:cs typeface="+mn-lt"/>
            </a:endParaRPr>
          </a:p>
          <a:p>
            <a:pPr lvl="1">
              <a:lnSpc>
                <a:spcPct val="100000"/>
              </a:lnSpc>
              <a:spcBef>
                <a:spcPts val="0"/>
              </a:spcBef>
            </a:pPr>
            <a:endParaRPr lang="sr-Latn-RS" dirty="0">
              <a:ea typeface="+mn-lt"/>
              <a:cs typeface="+mn-lt"/>
            </a:endParaRPr>
          </a:p>
          <a:p>
            <a:pPr marL="1168400" lvl="1" indent="-457200">
              <a:lnSpc>
                <a:spcPct val="100000"/>
              </a:lnSpc>
              <a:spcBef>
                <a:spcPts val="0"/>
              </a:spcBef>
              <a:buAutoNum type="arabicParenR"/>
            </a:pPr>
            <a:r>
              <a:rPr lang="sr-Latn-RS" b="1">
                <a:solidFill>
                  <a:schemeClr val="tx2">
                    <a:lumMod val="10000"/>
                  </a:schemeClr>
                </a:solidFill>
                <a:latin typeface="Times New Roman"/>
                <a:cs typeface="Times New Roman"/>
              </a:rPr>
              <a:t>Prenosivost (Portability)</a:t>
            </a:r>
            <a:endParaRPr lang="en-US">
              <a:ea typeface="+mn-lt"/>
              <a:cs typeface="+mn-lt"/>
            </a:endParaRPr>
          </a:p>
          <a:p>
            <a:pPr lvl="1">
              <a:lnSpc>
                <a:spcPct val="100000"/>
              </a:lnSpc>
              <a:spcBef>
                <a:spcPts val="0"/>
              </a:spcBef>
            </a:pPr>
            <a:r>
              <a:rPr lang="sr-Latn-RS">
                <a:solidFill>
                  <a:schemeClr val="tx2">
                    <a:lumMod val="10000"/>
                  </a:schemeClr>
                </a:solidFill>
                <a:latin typeface="Times New Roman"/>
                <a:cs typeface="Times New Roman"/>
              </a:rPr>
              <a:t>Kubernetes klaster može da funkcioniše na različitim operativnim sistemima, različitim cloud provajderima, a takođe može da funkcioniše i na hibridnim ili multi-cloud okruženjima.</a:t>
            </a:r>
            <a:endParaRPr lang="sr-Latn-RS"/>
          </a:p>
        </p:txBody>
      </p:sp>
    </p:spTree>
    <p:extLst>
      <p:ext uri="{BB962C8B-B14F-4D97-AF65-F5344CB8AC3E}">
        <p14:creationId xmlns:p14="http://schemas.microsoft.com/office/powerpoint/2010/main" val="852335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ka 4">
            <a:extLst>
              <a:ext uri="{FF2B5EF4-FFF2-40B4-BE49-F238E27FC236}">
                <a16:creationId xmlns:a16="http://schemas.microsoft.com/office/drawing/2014/main" id="{47BD683E-829B-4D59-B48F-A6DE64EF7586}"/>
              </a:ext>
            </a:extLst>
          </p:cNvPr>
          <p:cNvPicPr>
            <a:picLocks noGrp="1" noChangeAspect="1"/>
          </p:cNvPicPr>
          <p:nvPr>
            <p:ph idx="1"/>
          </p:nvPr>
        </p:nvPicPr>
        <p:blipFill>
          <a:blip r:embed="rId2"/>
          <a:stretch>
            <a:fillRect/>
          </a:stretch>
        </p:blipFill>
        <p:spPr>
          <a:xfrm>
            <a:off x="2240592" y="643467"/>
            <a:ext cx="7710816"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258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35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BEE3BF62-115E-4664-BB98-E9F1F0C7B936}"/>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Kubernetes</a:t>
            </a:r>
          </a:p>
        </p:txBody>
      </p:sp>
      <p:pic>
        <p:nvPicPr>
          <p:cNvPr id="4" name="Slika 4">
            <a:extLst>
              <a:ext uri="{FF2B5EF4-FFF2-40B4-BE49-F238E27FC236}">
                <a16:creationId xmlns:a16="http://schemas.microsoft.com/office/drawing/2014/main" id="{95FA9CCA-D143-433F-874B-234543E8CDF3}"/>
              </a:ext>
            </a:extLst>
          </p:cNvPr>
          <p:cNvPicPr>
            <a:picLocks noGrp="1" noChangeAspect="1"/>
          </p:cNvPicPr>
          <p:nvPr>
            <p:ph idx="1"/>
          </p:nvPr>
        </p:nvPicPr>
        <p:blipFill>
          <a:blip r:embed="rId2"/>
          <a:stretch>
            <a:fillRect/>
          </a:stretch>
        </p:blipFill>
        <p:spPr>
          <a:xfrm>
            <a:off x="4305537" y="640080"/>
            <a:ext cx="7152328" cy="5578816"/>
          </a:xfrm>
          <a:prstGeom prst="rect">
            <a:avLst/>
          </a:prstGeom>
        </p:spPr>
      </p:pic>
    </p:spTree>
    <p:extLst>
      <p:ext uri="{BB962C8B-B14F-4D97-AF65-F5344CB8AC3E}">
        <p14:creationId xmlns:p14="http://schemas.microsoft.com/office/powerpoint/2010/main" val="80388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2E4FC8F-F15F-41A7-8A8D-4068E7B4622E}"/>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a:t>Kubernetes</a:t>
            </a:r>
          </a:p>
        </p:txBody>
      </p:sp>
      <p:sp>
        <p:nvSpPr>
          <p:cNvPr id="5" name="Okvir za tekst 4">
            <a:extLst>
              <a:ext uri="{FF2B5EF4-FFF2-40B4-BE49-F238E27FC236}">
                <a16:creationId xmlns:a16="http://schemas.microsoft.com/office/drawing/2014/main" id="{70FEC449-4AF5-4CF9-8E48-885ED4FFA4D6}"/>
              </a:ext>
            </a:extLst>
          </p:cNvPr>
          <p:cNvSpPr txBox="1"/>
          <p:nvPr/>
        </p:nvSpPr>
        <p:spPr>
          <a:xfrm>
            <a:off x="4965431" y="2438400"/>
            <a:ext cx="6586489"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Bef>
                <a:spcPts val="800"/>
              </a:spcBef>
              <a:buFont typeface="Arial" panose="020B0604020202020204" pitchFamily="34" charset="0"/>
              <a:buChar char="•"/>
            </a:pPr>
            <a:r>
              <a:rPr lang="en-US" sz="1600" b="1"/>
              <a:t>Kontrolni Panel</a:t>
            </a:r>
            <a:r>
              <a:rPr lang="en-US" sz="1600"/>
              <a:t> predstavlja sistem koji održava evidenciju svih Kubernetes objekata. U svakom trenutku on upravlja stanjima objekata, odgovara na promene u klasteru a takođe može i da promeni stanja tih objekata da bi oni bili u željenom stanju. Glavne komponente kontrolnog panela su:</a:t>
            </a:r>
          </a:p>
          <a:p>
            <a:pPr marL="285750" indent="-228600">
              <a:lnSpc>
                <a:spcPct val="90000"/>
              </a:lnSpc>
              <a:spcBef>
                <a:spcPts val="800"/>
              </a:spcBef>
              <a:buFont typeface="Arial" panose="020B0604020202020204" pitchFamily="34" charset="0"/>
              <a:buChar char="•"/>
            </a:pPr>
            <a:endParaRPr lang="en-US" sz="1600"/>
          </a:p>
          <a:p>
            <a:pPr marL="800100" lvl="1" indent="-228600">
              <a:lnSpc>
                <a:spcPct val="90000"/>
              </a:lnSpc>
              <a:buFont typeface="Arial" panose="020B0604020202020204" pitchFamily="34" charset="0"/>
              <a:buChar char="•"/>
            </a:pPr>
            <a:r>
              <a:rPr lang="en-US" sz="1600"/>
              <a:t>Kube-api server</a:t>
            </a:r>
          </a:p>
          <a:p>
            <a:pPr marL="800100" lvl="1" indent="-228600">
              <a:lnSpc>
                <a:spcPct val="90000"/>
              </a:lnSpc>
              <a:buFont typeface="Arial" panose="020B0604020202020204" pitchFamily="34" charset="0"/>
              <a:buChar char="•"/>
            </a:pPr>
            <a:endParaRPr lang="en-US" sz="1600"/>
          </a:p>
          <a:p>
            <a:pPr marL="800100" lvl="1" indent="-228600">
              <a:lnSpc>
                <a:spcPct val="90000"/>
              </a:lnSpc>
              <a:buFont typeface="Arial" panose="020B0604020202020204" pitchFamily="34" charset="0"/>
              <a:buChar char="•"/>
            </a:pPr>
            <a:r>
              <a:rPr lang="en-US" sz="1600"/>
              <a:t>kube-controll manager</a:t>
            </a:r>
          </a:p>
          <a:p>
            <a:pPr marL="800100" lvl="1" indent="-228600">
              <a:lnSpc>
                <a:spcPct val="90000"/>
              </a:lnSpc>
              <a:buFont typeface="Arial" panose="020B0604020202020204" pitchFamily="34" charset="0"/>
              <a:buChar char="•"/>
            </a:pPr>
            <a:endParaRPr lang="en-US" sz="1600"/>
          </a:p>
          <a:p>
            <a:pPr marL="800100" lvl="1" indent="-228600">
              <a:lnSpc>
                <a:spcPct val="90000"/>
              </a:lnSpc>
              <a:buFont typeface="Arial" panose="020B0604020202020204" pitchFamily="34" charset="0"/>
              <a:buChar char="•"/>
            </a:pPr>
            <a:r>
              <a:rPr lang="en-US" sz="1600"/>
              <a:t>kube-scheduler</a:t>
            </a:r>
          </a:p>
          <a:p>
            <a:pPr marL="800100" lvl="1" indent="-228600">
              <a:lnSpc>
                <a:spcPct val="90000"/>
              </a:lnSpc>
              <a:buFont typeface="Arial" panose="020B0604020202020204" pitchFamily="34" charset="0"/>
              <a:buChar char="•"/>
            </a:pPr>
            <a:endParaRPr lang="en-US" sz="1600"/>
          </a:p>
          <a:p>
            <a:pPr marL="285750" indent="-228600">
              <a:lnSpc>
                <a:spcPct val="90000"/>
              </a:lnSpc>
              <a:spcBef>
                <a:spcPts val="800"/>
              </a:spcBef>
              <a:buFont typeface="Arial" panose="020B0604020202020204" pitchFamily="34" charset="0"/>
              <a:buChar char="•"/>
            </a:pPr>
            <a:r>
              <a:rPr lang="en-US" sz="1600"/>
              <a:t>Sve ove komponente mogu da rade na jednom Master čvoru ali mogu da se repliciraju na više master čvorova radi veće efikasnosti i velike dostupnosti.</a:t>
            </a:r>
          </a:p>
          <a:p>
            <a:pPr marL="742950" lvl="1" indent="-228600">
              <a:lnSpc>
                <a:spcPct val="90000"/>
              </a:lnSpc>
              <a:buFont typeface="Arial" panose="020B0604020202020204" pitchFamily="34" charset="0"/>
              <a:buChar char="•"/>
            </a:pPr>
            <a:endParaRPr lang="en-US" sz="1600"/>
          </a:p>
          <a:p>
            <a:pPr marL="800100" lvl="1" indent="-228600">
              <a:lnSpc>
                <a:spcPct val="90000"/>
              </a:lnSpc>
              <a:buFont typeface="Arial" panose="020B0604020202020204" pitchFamily="34" charset="0"/>
              <a:buChar char="•"/>
            </a:pPr>
            <a:endParaRPr lang="en-US" sz="1600"/>
          </a:p>
          <a:p>
            <a:pPr marL="711200" lvl="1" indent="-228600">
              <a:lnSpc>
                <a:spcPct val="90000"/>
              </a:lnSpc>
              <a:buFont typeface="Arial" panose="020B0604020202020204" pitchFamily="34" charset="0"/>
              <a:buChar char="•"/>
            </a:pPr>
            <a:endParaRPr lang="en-US" sz="1600"/>
          </a:p>
          <a:p>
            <a:pPr indent="-228600">
              <a:lnSpc>
                <a:spcPct val="90000"/>
              </a:lnSpc>
              <a:buFont typeface="Arial" panose="020B0604020202020204" pitchFamily="34" charset="0"/>
              <a:buChar char="•"/>
            </a:pPr>
            <a:endParaRPr lang="en-US" sz="1600"/>
          </a:p>
        </p:txBody>
      </p:sp>
      <p:pic>
        <p:nvPicPr>
          <p:cNvPr id="4" name="Slika 4">
            <a:extLst>
              <a:ext uri="{FF2B5EF4-FFF2-40B4-BE49-F238E27FC236}">
                <a16:creationId xmlns:a16="http://schemas.microsoft.com/office/drawing/2014/main" id="{C7C2D272-C492-456B-B02F-32342C277946}"/>
              </a:ext>
            </a:extLst>
          </p:cNvPr>
          <p:cNvPicPr>
            <a:picLocks noGrp="1" noChangeAspect="1"/>
          </p:cNvPicPr>
          <p:nvPr>
            <p:ph idx="1"/>
          </p:nvPr>
        </p:nvPicPr>
        <p:blipFill rotWithShape="1">
          <a:blip r:embed="rId2"/>
          <a:srcRect t="1988" r="2" b="2"/>
          <a:stretch/>
        </p:blipFill>
        <p:spPr>
          <a:xfrm>
            <a:off x="1" y="10"/>
            <a:ext cx="4657344" cy="6857990"/>
          </a:xfrm>
          <a:prstGeom prst="rect">
            <a:avLst/>
          </a:prstGeom>
          <a:effectLst/>
        </p:spPr>
      </p:pic>
      <p:cxnSp>
        <p:nvCxnSpPr>
          <p:cNvPr id="17" name="Straight Connector 16">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AB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5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8EA4710-74FA-4DDF-9D6F-3C6E889772EC}"/>
              </a:ext>
            </a:extLst>
          </p:cNvPr>
          <p:cNvSpPr>
            <a:spLocks noGrp="1"/>
          </p:cNvSpPr>
          <p:nvPr>
            <p:ph type="title"/>
          </p:nvPr>
        </p:nvSpPr>
        <p:spPr>
          <a:xfrm>
            <a:off x="4965430" y="629268"/>
            <a:ext cx="6586491" cy="1286160"/>
          </a:xfrm>
        </p:spPr>
        <p:txBody>
          <a:bodyPr anchor="b">
            <a:normAutofit fontScale="90000"/>
          </a:bodyPr>
          <a:lstStyle/>
          <a:p>
            <a:pPr algn="ctr"/>
            <a:r>
              <a:rPr lang="sr-Latn-RS">
                <a:solidFill>
                  <a:schemeClr val="tx2">
                    <a:lumMod val="10000"/>
                  </a:schemeClr>
                </a:solidFill>
                <a:latin typeface="Times New Roman"/>
                <a:cs typeface="Times New Roman"/>
              </a:rPr>
              <a:t>Kontrolni Panel (Control Plane - Master Node)</a:t>
            </a:r>
            <a:endParaRPr lang="sr-Latn-RS">
              <a:ea typeface="+mj-lt"/>
              <a:cs typeface="+mj-lt"/>
            </a:endParaRPr>
          </a:p>
          <a:p>
            <a:endParaRPr lang="sr-Latn-RS" dirty="0">
              <a:cs typeface="Calibri Light"/>
            </a:endParaRPr>
          </a:p>
        </p:txBody>
      </p:sp>
      <p:sp>
        <p:nvSpPr>
          <p:cNvPr id="3" name="Čuvar mesta za sadržaj 2">
            <a:extLst>
              <a:ext uri="{FF2B5EF4-FFF2-40B4-BE49-F238E27FC236}">
                <a16:creationId xmlns:a16="http://schemas.microsoft.com/office/drawing/2014/main" id="{7EB91D22-3C6F-4352-B5B9-DDEED583FA9B}"/>
              </a:ext>
            </a:extLst>
          </p:cNvPr>
          <p:cNvSpPr>
            <a:spLocks noGrp="1"/>
          </p:cNvSpPr>
          <p:nvPr>
            <p:ph idx="1"/>
          </p:nvPr>
        </p:nvSpPr>
        <p:spPr>
          <a:xfrm>
            <a:off x="4965431" y="2438400"/>
            <a:ext cx="6586489" cy="3785419"/>
          </a:xfrm>
        </p:spPr>
        <p:txBody>
          <a:bodyPr vert="horz" lIns="91440" tIns="45720" rIns="91440" bIns="45720" rtlCol="0">
            <a:normAutofit/>
          </a:bodyPr>
          <a:lstStyle/>
          <a:p>
            <a:pPr>
              <a:spcBef>
                <a:spcPts val="800"/>
              </a:spcBef>
              <a:buFont typeface="Wingdings,Sans-Serif" panose="020B0604020202020204" pitchFamily="34" charset="0"/>
              <a:buChar char="§"/>
            </a:pPr>
            <a:r>
              <a:rPr lang="sr-Latn-RS" sz="1100" b="1">
                <a:latin typeface="Times New Roman"/>
                <a:cs typeface="Times New Roman"/>
              </a:rPr>
              <a:t>API Server</a:t>
            </a:r>
            <a:r>
              <a:rPr lang="sr-Latn-RS" sz="1100">
                <a:latin typeface="Times New Roman"/>
                <a:cs typeface="Times New Roman"/>
              </a:rPr>
              <a:t> pruža Api-je koji podržavaju orkestraciju različitih tipova aplikacije (skaliranje, ažuriranje i druge). On takođe predstavlja gateaway ka klasterima, pa je stoga neophodno da on bude dostupan klijentima izvan klastera. </a:t>
            </a:r>
            <a:endParaRPr lang="en-US" sz="1100">
              <a:ea typeface="+mn-lt"/>
              <a:cs typeface="+mn-lt"/>
            </a:endParaRPr>
          </a:p>
          <a:p>
            <a:pPr>
              <a:spcBef>
                <a:spcPts val="800"/>
              </a:spcBef>
              <a:buFont typeface="Wingdings,Sans-Serif" panose="020B0604020202020204" pitchFamily="34" charset="0"/>
              <a:buChar char="§"/>
            </a:pPr>
            <a:endParaRPr lang="sr-Latn-RS" sz="1100">
              <a:ea typeface="+mn-lt"/>
              <a:cs typeface="+mn-lt"/>
            </a:endParaRPr>
          </a:p>
          <a:p>
            <a:pPr>
              <a:spcBef>
                <a:spcPts val="800"/>
              </a:spcBef>
              <a:buFont typeface="Wingdings,Sans-Serif" panose="020B0604020202020204" pitchFamily="34" charset="0"/>
              <a:buChar char="§"/>
            </a:pPr>
            <a:r>
              <a:rPr lang="sr-Latn-RS" sz="1100">
                <a:latin typeface="Times New Roman"/>
                <a:cs typeface="Times New Roman"/>
              </a:rPr>
              <a:t>Kontrolni panel takođe sadrži i</a:t>
            </a:r>
            <a:r>
              <a:rPr lang="en-US" sz="1100">
                <a:latin typeface="Times New Roman"/>
                <a:cs typeface="Times New Roman"/>
              </a:rPr>
              <a:t> ra</a:t>
            </a:r>
            <a:r>
              <a:rPr lang="sr-Latn-RS" sz="1100">
                <a:latin typeface="Times New Roman"/>
                <a:cs typeface="Times New Roman"/>
              </a:rPr>
              <a:t>zne kontrolere koji se koriste kod čvorova, replikacija (skaliranje), krajnjih tačaka (servisi i čaure (Pods)) i računskih servisa i tokena (prostori imena - Namespaces).</a:t>
            </a:r>
            <a:endParaRPr lang="en-US" sz="1100">
              <a:ea typeface="+mn-lt"/>
              <a:cs typeface="+mn-lt"/>
            </a:endParaRPr>
          </a:p>
          <a:p>
            <a:pPr>
              <a:spcBef>
                <a:spcPts val="800"/>
              </a:spcBef>
              <a:buFont typeface="Wingdings,Sans-Serif" panose="020B0604020202020204" pitchFamily="34" charset="0"/>
              <a:buChar char="§"/>
            </a:pPr>
            <a:endParaRPr lang="sr-Latn-RS" sz="1100">
              <a:ea typeface="+mn-lt"/>
              <a:cs typeface="+mn-lt"/>
            </a:endParaRPr>
          </a:p>
          <a:p>
            <a:pPr>
              <a:spcBef>
                <a:spcPts val="800"/>
              </a:spcBef>
              <a:buFont typeface="Wingdings,Sans-Serif" panose="020B0604020202020204" pitchFamily="34" charset="0"/>
              <a:buChar char="§"/>
            </a:pPr>
            <a:r>
              <a:rPr lang="sr-Latn-RS" sz="1100" b="1">
                <a:latin typeface="Times New Roman"/>
                <a:cs typeface="Times New Roman"/>
              </a:rPr>
              <a:t>Controller Manager</a:t>
            </a:r>
            <a:r>
              <a:rPr lang="sr-Latn-RS" sz="1100">
                <a:latin typeface="Times New Roman"/>
                <a:cs typeface="Times New Roman"/>
              </a:rPr>
              <a:t> predstavlja daemon koji poreće kontrolne petlje jezgra, nadgleda stanje klastera i vrši izmene da bi klaster iz trenutnog stigao u željeno stanje.</a:t>
            </a:r>
            <a:endParaRPr lang="en-US" sz="1100">
              <a:ea typeface="+mn-lt"/>
              <a:cs typeface="+mn-lt"/>
            </a:endParaRPr>
          </a:p>
          <a:p>
            <a:pPr>
              <a:spcBef>
                <a:spcPts val="800"/>
              </a:spcBef>
              <a:buFont typeface="Wingdings,Sans-Serif" panose="020B0604020202020204" pitchFamily="34" charset="0"/>
              <a:buChar char="§"/>
            </a:pPr>
            <a:endParaRPr lang="sr-Latn-RS" sz="1100">
              <a:ea typeface="+mn-lt"/>
              <a:cs typeface="+mn-lt"/>
            </a:endParaRPr>
          </a:p>
          <a:p>
            <a:pPr>
              <a:spcBef>
                <a:spcPts val="800"/>
              </a:spcBef>
              <a:buFont typeface="Wingdings,Sans-Serif" panose="020B0604020202020204" pitchFamily="34" charset="0"/>
              <a:buChar char="§"/>
            </a:pPr>
            <a:r>
              <a:rPr lang="sr-Latn-RS" sz="1100">
                <a:latin typeface="Times New Roman"/>
                <a:cs typeface="Times New Roman"/>
              </a:rPr>
              <a:t>Cloud Controller Manager izvršava integraciju ka svim javnim oblacima (Cloud-ima) i ka instancama virtuelnih mašina, kao i servise mreže za DNS, rutiranje i Load balancing.</a:t>
            </a:r>
            <a:endParaRPr lang="en-US" sz="1100">
              <a:ea typeface="+mn-lt"/>
              <a:cs typeface="+mn-lt"/>
            </a:endParaRPr>
          </a:p>
          <a:p>
            <a:pPr>
              <a:spcBef>
                <a:spcPts val="800"/>
              </a:spcBef>
              <a:buFont typeface="Wingdings,Sans-Serif" panose="020B0604020202020204" pitchFamily="34" charset="0"/>
              <a:buChar char="§"/>
            </a:pPr>
            <a:endParaRPr lang="sr-Latn-RS" sz="1100">
              <a:ea typeface="+mn-lt"/>
              <a:cs typeface="+mn-lt"/>
            </a:endParaRPr>
          </a:p>
          <a:p>
            <a:pPr>
              <a:spcBef>
                <a:spcPts val="800"/>
              </a:spcBef>
              <a:buFont typeface="Wingdings,Sans-Serif" panose="020B0604020202020204" pitchFamily="34" charset="0"/>
              <a:buChar char="§"/>
            </a:pPr>
            <a:r>
              <a:rPr lang="sr-Latn-RS" sz="1100" b="1">
                <a:latin typeface="Times New Roman"/>
                <a:cs typeface="Times New Roman"/>
              </a:rPr>
              <a:t>Scheduler </a:t>
            </a:r>
            <a:r>
              <a:rPr lang="sr-Latn-RS" sz="1100">
                <a:latin typeface="Times New Roman"/>
                <a:cs typeface="Times New Roman"/>
              </a:rPr>
              <a:t>je odgovoran za raspoređivanje kontejnera na čvorove u klasteru i u tom procesu vodi računa o raznim ograničenjima čvorova kao što je limitacija resursa raspoloženih za zadati čvor.</a:t>
            </a:r>
            <a:endParaRPr lang="en-US" sz="1100">
              <a:ea typeface="+mn-lt"/>
              <a:cs typeface="+mn-lt"/>
            </a:endParaRPr>
          </a:p>
          <a:p>
            <a:endParaRPr lang="sr-Latn-RS" sz="1100">
              <a:cs typeface="Calibri"/>
            </a:endParaRPr>
          </a:p>
        </p:txBody>
      </p:sp>
      <p:pic>
        <p:nvPicPr>
          <p:cNvPr id="5" name="Slika 5">
            <a:extLst>
              <a:ext uri="{FF2B5EF4-FFF2-40B4-BE49-F238E27FC236}">
                <a16:creationId xmlns:a16="http://schemas.microsoft.com/office/drawing/2014/main" id="{846406A1-C4A7-40E7-94E8-6F95D43C9A8D}"/>
              </a:ext>
            </a:extLst>
          </p:cNvPr>
          <p:cNvPicPr>
            <a:picLocks noChangeAspect="1"/>
          </p:cNvPicPr>
          <p:nvPr/>
        </p:nvPicPr>
        <p:blipFill rotWithShape="1">
          <a:blip r:embed="rId2"/>
          <a:srcRect t="1988" r="2" b="2"/>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AB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024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96A3707-4F7B-4941-BAD1-3833D8D7857F}"/>
              </a:ext>
            </a:extLst>
          </p:cNvPr>
          <p:cNvSpPr>
            <a:spLocks noGrp="1"/>
          </p:cNvSpPr>
          <p:nvPr>
            <p:ph type="title"/>
          </p:nvPr>
        </p:nvSpPr>
        <p:spPr>
          <a:xfrm>
            <a:off x="4965430" y="629268"/>
            <a:ext cx="6586491" cy="1286160"/>
          </a:xfrm>
        </p:spPr>
        <p:txBody>
          <a:bodyPr anchor="b">
            <a:normAutofit/>
          </a:bodyPr>
          <a:lstStyle/>
          <a:p>
            <a:r>
              <a:rPr lang="en-US">
                <a:latin typeface="Times New Roman"/>
                <a:cs typeface="Times New Roman"/>
              </a:rPr>
              <a:t>Klaster </a:t>
            </a:r>
            <a:r>
              <a:rPr lang="sr-Latn-RS">
                <a:latin typeface="Times New Roman"/>
                <a:cs typeface="Times New Roman"/>
              </a:rPr>
              <a:t>Čvor (Cluster Node)</a:t>
            </a:r>
            <a:endParaRPr lang="sr-Latn-RS">
              <a:ea typeface="+mj-lt"/>
              <a:cs typeface="+mj-lt"/>
            </a:endParaRPr>
          </a:p>
          <a:p>
            <a:endParaRPr lang="sr-Latn-RS" dirty="0">
              <a:cs typeface="Calibri Light"/>
            </a:endParaRPr>
          </a:p>
        </p:txBody>
      </p:sp>
      <p:sp>
        <p:nvSpPr>
          <p:cNvPr id="3" name="Čuvar mesta za sadržaj 2">
            <a:extLst>
              <a:ext uri="{FF2B5EF4-FFF2-40B4-BE49-F238E27FC236}">
                <a16:creationId xmlns:a16="http://schemas.microsoft.com/office/drawing/2014/main" id="{F0950DE2-0E86-4B94-A4C7-16AA593ADE20}"/>
              </a:ext>
            </a:extLst>
          </p:cNvPr>
          <p:cNvSpPr>
            <a:spLocks noGrp="1"/>
          </p:cNvSpPr>
          <p:nvPr>
            <p:ph idx="1"/>
          </p:nvPr>
        </p:nvSpPr>
        <p:spPr>
          <a:xfrm>
            <a:off x="4965431" y="2438400"/>
            <a:ext cx="6586489" cy="3785419"/>
          </a:xfrm>
        </p:spPr>
        <p:txBody>
          <a:bodyPr vert="horz" lIns="91440" tIns="45720" rIns="91440" bIns="45720" rtlCol="0">
            <a:normAutofit/>
          </a:bodyPr>
          <a:lstStyle/>
          <a:p>
            <a:pPr>
              <a:spcBef>
                <a:spcPts val="800"/>
              </a:spcBef>
              <a:buFont typeface="Wingdings,Sans-Serif" panose="020B0604020202020204" pitchFamily="34" charset="0"/>
              <a:buChar char="§"/>
            </a:pPr>
            <a:r>
              <a:rPr lang="sr-Latn-RS" sz="2000" b="1">
                <a:latin typeface="Times New Roman"/>
                <a:cs typeface="Times New Roman"/>
              </a:rPr>
              <a:t>Klaster čvorovi</a:t>
            </a:r>
            <a:r>
              <a:rPr lang="sr-Latn-RS" sz="2000">
                <a:latin typeface="Times New Roman"/>
                <a:cs typeface="Times New Roman"/>
              </a:rPr>
              <a:t> predstavljaju mašine koje izvršavaju kontejnere i koji su kontrolisani od strane kontrolnog panela. U okviru čvora nalaze se</a:t>
            </a:r>
            <a:r>
              <a:rPr lang="sr-Latn-RS" sz="2000" b="1">
                <a:latin typeface="Times New Roman"/>
                <a:cs typeface="Times New Roman"/>
              </a:rPr>
              <a:t> čaure</a:t>
            </a:r>
            <a:r>
              <a:rPr lang="sr-Latn-RS" sz="2000">
                <a:latin typeface="Times New Roman"/>
                <a:cs typeface="Times New Roman"/>
              </a:rPr>
              <a:t>, </a:t>
            </a:r>
            <a:r>
              <a:rPr lang="sr-Latn-RS" sz="2000" b="1">
                <a:latin typeface="Times New Roman"/>
                <a:cs typeface="Times New Roman"/>
              </a:rPr>
              <a:t>kube-proxy</a:t>
            </a:r>
            <a:r>
              <a:rPr lang="sr-Latn-RS" sz="2000">
                <a:latin typeface="Times New Roman"/>
                <a:cs typeface="Times New Roman"/>
              </a:rPr>
              <a:t> koji je odgovoran za osnovne protokole kao što su TCP, UDP, SCTP i drugi, </a:t>
            </a:r>
            <a:r>
              <a:rPr lang="sr-Latn-RS" sz="2000" b="1">
                <a:latin typeface="Times New Roman"/>
                <a:cs typeface="Times New Roman"/>
              </a:rPr>
              <a:t>Container Runtime-a</a:t>
            </a:r>
            <a:r>
              <a:rPr lang="sr-Latn-RS" sz="2000">
                <a:latin typeface="Times New Roman"/>
                <a:cs typeface="Times New Roman"/>
              </a:rPr>
              <a:t> i </a:t>
            </a:r>
            <a:r>
              <a:rPr lang="sr-Latn-RS" sz="2000" b="1">
                <a:latin typeface="Times New Roman"/>
                <a:cs typeface="Times New Roman"/>
              </a:rPr>
              <a:t>kubelet-a</a:t>
            </a:r>
            <a:r>
              <a:rPr lang="sr-Latn-RS" sz="2000">
                <a:latin typeface="Times New Roman"/>
                <a:cs typeface="Times New Roman"/>
              </a:rPr>
              <a:t>. </a:t>
            </a:r>
            <a:r>
              <a:rPr lang="sr-Latn-RS" sz="2000" b="1">
                <a:latin typeface="Times New Roman"/>
                <a:cs typeface="Times New Roman"/>
              </a:rPr>
              <a:t>Kubelet</a:t>
            </a:r>
            <a:r>
              <a:rPr lang="sr-Latn-RS" sz="2000">
                <a:latin typeface="Times New Roman"/>
                <a:cs typeface="Times New Roman"/>
              </a:rPr>
              <a:t> predstavlja primarni i najznačajniji kontroler u klaster čvoru (i uopšte u kubernetes-u). On je odgovoran za pokretanje izvršnog nivoa kontejnera.</a:t>
            </a:r>
            <a:endParaRPr lang="en-US" sz="2000">
              <a:ea typeface="+mn-lt"/>
              <a:cs typeface="+mn-lt"/>
            </a:endParaRPr>
          </a:p>
          <a:p>
            <a:endParaRPr lang="sr-Latn-RS" sz="2000">
              <a:cs typeface="Calibri"/>
            </a:endParaRPr>
          </a:p>
        </p:txBody>
      </p:sp>
      <p:pic>
        <p:nvPicPr>
          <p:cNvPr id="4" name="Slika 4">
            <a:extLst>
              <a:ext uri="{FF2B5EF4-FFF2-40B4-BE49-F238E27FC236}">
                <a16:creationId xmlns:a16="http://schemas.microsoft.com/office/drawing/2014/main" id="{F5A6800D-B73B-4206-9D16-B62AD9E40699}"/>
              </a:ext>
            </a:extLst>
          </p:cNvPr>
          <p:cNvPicPr>
            <a:picLocks noChangeAspect="1"/>
          </p:cNvPicPr>
          <p:nvPr/>
        </p:nvPicPr>
        <p:blipFill rotWithShape="1">
          <a:blip r:embed="rId2"/>
          <a:srcRect l="9247" r="9069"/>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B13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85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slov 1">
            <a:extLst>
              <a:ext uri="{FF2B5EF4-FFF2-40B4-BE49-F238E27FC236}">
                <a16:creationId xmlns:a16="http://schemas.microsoft.com/office/drawing/2014/main" id="{300E1965-E629-4466-9FC0-31D8A186463B}"/>
              </a:ext>
            </a:extLst>
          </p:cNvPr>
          <p:cNvSpPr>
            <a:spLocks noGrp="1"/>
          </p:cNvSpPr>
          <p:nvPr>
            <p:ph type="title"/>
          </p:nvPr>
        </p:nvSpPr>
        <p:spPr>
          <a:xfrm>
            <a:off x="589560" y="856180"/>
            <a:ext cx="4560584" cy="1128068"/>
          </a:xfrm>
        </p:spPr>
        <p:txBody>
          <a:bodyPr anchor="ctr">
            <a:normAutofit/>
          </a:bodyPr>
          <a:lstStyle/>
          <a:p>
            <a:r>
              <a:rPr lang="sr-Latn-RS" sz="4000">
                <a:latin typeface="Times New Roman"/>
                <a:cs typeface="Times New Roman"/>
              </a:rPr>
              <a:t>Čaure (Pods)</a:t>
            </a:r>
            <a:endParaRPr lang="sr-Latn-RS" sz="4000">
              <a:ea typeface="+mj-lt"/>
              <a:cs typeface="+mj-lt"/>
            </a:endParaRPr>
          </a:p>
          <a:p>
            <a:endParaRPr lang="sr-Latn-RS" sz="4000">
              <a:cs typeface="Calibri Light"/>
            </a:endParaRP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Čuvar mesta za sadržaj 2">
            <a:extLst>
              <a:ext uri="{FF2B5EF4-FFF2-40B4-BE49-F238E27FC236}">
                <a16:creationId xmlns:a16="http://schemas.microsoft.com/office/drawing/2014/main" id="{BED13D8F-643A-4D37-97BC-A341C71B0B0E}"/>
              </a:ext>
            </a:extLst>
          </p:cNvPr>
          <p:cNvSpPr>
            <a:spLocks noGrp="1"/>
          </p:cNvSpPr>
          <p:nvPr>
            <p:ph idx="1"/>
          </p:nvPr>
        </p:nvSpPr>
        <p:spPr>
          <a:xfrm>
            <a:off x="590719" y="2330505"/>
            <a:ext cx="4559425" cy="3979585"/>
          </a:xfrm>
        </p:spPr>
        <p:txBody>
          <a:bodyPr vert="horz" lIns="91440" tIns="45720" rIns="91440" bIns="45720" rtlCol="0" anchor="ctr">
            <a:normAutofit/>
          </a:bodyPr>
          <a:lstStyle/>
          <a:p>
            <a:pPr>
              <a:spcBef>
                <a:spcPts val="800"/>
              </a:spcBef>
              <a:buFont typeface="Wingdings,Sans-Serif" panose="020B0604020202020204" pitchFamily="34" charset="0"/>
              <a:buChar char="§"/>
            </a:pPr>
            <a:r>
              <a:rPr lang="sr-Latn-RS" sz="1400" b="1">
                <a:latin typeface="Times New Roman"/>
                <a:cs typeface="Times New Roman"/>
              </a:rPr>
              <a:t>Čaure</a:t>
            </a:r>
            <a:r>
              <a:rPr lang="sr-Latn-RS" sz="1400">
                <a:latin typeface="Times New Roman"/>
                <a:cs typeface="Times New Roman"/>
              </a:rPr>
              <a:t> predstavljaju izvršni proces na klasteru i predstavljaju jednu od glavnih komponenti Kubernetes-a jer korisnici prvenstveno interaguju sa njima. Logički se sastoje od jedne aplikacije koja može da se sastoji iz više kontejnera (ponekad sa dodatnim pomoćnim programima u dodatnim kontejnerima).</a:t>
            </a:r>
            <a:endParaRPr lang="en-US" sz="1400">
              <a:ea typeface="+mn-lt"/>
              <a:cs typeface="+mn-lt"/>
            </a:endParaRPr>
          </a:p>
          <a:p>
            <a:pPr>
              <a:spcBef>
                <a:spcPts val="800"/>
              </a:spcBef>
              <a:buFont typeface="Wingdings,Sans-Serif" panose="020B0604020202020204" pitchFamily="34" charset="0"/>
              <a:buChar char="§"/>
            </a:pPr>
            <a:endParaRPr lang="sr-Latn-RS" sz="1400">
              <a:ea typeface="+mn-lt"/>
              <a:cs typeface="+mn-lt"/>
            </a:endParaRPr>
          </a:p>
          <a:p>
            <a:pPr>
              <a:spcBef>
                <a:spcPts val="800"/>
              </a:spcBef>
              <a:buFont typeface="Wingdings,Sans-Serif" panose="020B0604020202020204" pitchFamily="34" charset="0"/>
              <a:buChar char="§"/>
            </a:pPr>
            <a:r>
              <a:rPr lang="sr-Latn-RS" sz="1400">
                <a:latin typeface="Times New Roman"/>
                <a:cs typeface="Times New Roman"/>
              </a:rPr>
              <a:t>Čaure se mogu takođe koristiti za hosting integrisanih stekova aplikacija kao što je </a:t>
            </a:r>
            <a:r>
              <a:rPr lang="sr-Latn-RS" sz="1400" b="1">
                <a:latin typeface="Times New Roman"/>
                <a:cs typeface="Times New Roman"/>
              </a:rPr>
              <a:t>WordPress LAMP</a:t>
            </a:r>
            <a:r>
              <a:rPr lang="sr-Latn-RS" sz="1400">
                <a:latin typeface="Times New Roman"/>
                <a:cs typeface="Times New Roman"/>
              </a:rPr>
              <a:t> (Linux, Apache, MySQL i PHP).</a:t>
            </a:r>
            <a:endParaRPr lang="en-US" sz="1400">
              <a:ea typeface="+mn-lt"/>
              <a:cs typeface="+mn-lt"/>
            </a:endParaRPr>
          </a:p>
          <a:p>
            <a:pPr>
              <a:spcBef>
                <a:spcPts val="800"/>
              </a:spcBef>
              <a:buFont typeface="Wingdings,Sans-Serif" panose="020B0604020202020204" pitchFamily="34" charset="0"/>
              <a:buChar char="§"/>
            </a:pPr>
            <a:endParaRPr lang="sr-Latn-RS" sz="1400">
              <a:ea typeface="+mn-lt"/>
              <a:cs typeface="+mn-lt"/>
            </a:endParaRPr>
          </a:p>
          <a:p>
            <a:pPr>
              <a:spcBef>
                <a:spcPts val="800"/>
              </a:spcBef>
              <a:buFont typeface="Wingdings,Sans-Serif" panose="020B0604020202020204" pitchFamily="34" charset="0"/>
              <a:buChar char="§"/>
            </a:pPr>
            <a:r>
              <a:rPr lang="sr-Latn-RS" sz="1400">
                <a:latin typeface="Times New Roman"/>
                <a:cs typeface="Times New Roman"/>
              </a:rPr>
              <a:t>Čaure međutim imaju ograničen životni vek i na primer, pri ažuriranju one polako umiru a zamenjuje ih nova čaura. Pored toga one poseduju i takozvani </a:t>
            </a:r>
            <a:r>
              <a:rPr lang="sr-Latn-RS" sz="1400" b="1">
                <a:latin typeface="Times New Roman"/>
                <a:cs typeface="Times New Roman"/>
              </a:rPr>
              <a:t>horizontal autoscaling </a:t>
            </a:r>
            <a:r>
              <a:rPr lang="sr-Latn-RS" sz="1400">
                <a:latin typeface="Times New Roman"/>
                <a:cs typeface="Times New Roman"/>
              </a:rPr>
              <a:t>što označava da one mogu da menjaju broj instanci (replika).</a:t>
            </a:r>
            <a:endParaRPr lang="en-US" sz="1400">
              <a:ea typeface="+mn-lt"/>
              <a:cs typeface="+mn-lt"/>
            </a:endParaRPr>
          </a:p>
          <a:p>
            <a:endParaRPr lang="sr-Latn-RS" sz="1400">
              <a:cs typeface="Calibri"/>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lika 4">
            <a:extLst>
              <a:ext uri="{FF2B5EF4-FFF2-40B4-BE49-F238E27FC236}">
                <a16:creationId xmlns:a16="http://schemas.microsoft.com/office/drawing/2014/main" id="{B76716B4-6D84-4AF1-8E63-7F04F6AD7A05}"/>
              </a:ext>
            </a:extLst>
          </p:cNvPr>
          <p:cNvPicPr>
            <a:picLocks noChangeAspect="1"/>
          </p:cNvPicPr>
          <p:nvPr/>
        </p:nvPicPr>
        <p:blipFill rotWithShape="1">
          <a:blip r:embed="rId2"/>
          <a:srcRect t="5332" r="-1" b="6212"/>
          <a:stretch/>
        </p:blipFill>
        <p:spPr>
          <a:xfrm>
            <a:off x="5977788" y="799352"/>
            <a:ext cx="5425410" cy="5259296"/>
          </a:xfrm>
          <a:prstGeom prst="rect">
            <a:avLst/>
          </a:prstGeom>
        </p:spPr>
      </p:pic>
    </p:spTree>
    <p:extLst>
      <p:ext uri="{BB962C8B-B14F-4D97-AF65-F5344CB8AC3E}">
        <p14:creationId xmlns:p14="http://schemas.microsoft.com/office/powerpoint/2010/main" val="39748542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1612</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Helvetica Neue Medium</vt:lpstr>
      <vt:lpstr>Times New Roman</vt:lpstr>
      <vt:lpstr>Wingdings,Sans-Serif</vt:lpstr>
      <vt:lpstr>Office Theme</vt:lpstr>
      <vt:lpstr>K3s</vt:lpstr>
      <vt:lpstr>Kubernetes</vt:lpstr>
      <vt:lpstr>Kubernetes</vt:lpstr>
      <vt:lpstr>PowerPoint Presentation</vt:lpstr>
      <vt:lpstr>Kubernetes</vt:lpstr>
      <vt:lpstr>Kubernetes</vt:lpstr>
      <vt:lpstr>Kontrolni Panel (Control Plane - Master Node) </vt:lpstr>
      <vt:lpstr>Klaster Čvor (Cluster Node) </vt:lpstr>
      <vt:lpstr>Čaure (Pods) </vt:lpstr>
      <vt:lpstr>Čaure (Pods) </vt:lpstr>
      <vt:lpstr>Kubernetes Servisi </vt:lpstr>
      <vt:lpstr>Kubernetes Servisi </vt:lpstr>
      <vt:lpstr>Kubernetes mreža </vt:lpstr>
      <vt:lpstr>Skladištenje u Kubernetes-u </vt:lpstr>
      <vt:lpstr>Skladištenje u Kubernetes-u </vt:lpstr>
      <vt:lpstr>Prostori imena, labele i anotacije </vt:lpstr>
      <vt:lpstr>Kubernetes</vt:lpstr>
      <vt:lpstr>KRAJ!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Jovana</dc:creator>
  <cp:lastModifiedBy>Jovana Jovic</cp:lastModifiedBy>
  <cp:revision>73</cp:revision>
  <dcterms:created xsi:type="dcterms:W3CDTF">2021-05-12T14:34:55Z</dcterms:created>
  <dcterms:modified xsi:type="dcterms:W3CDTF">2021-05-13T17:58:26Z</dcterms:modified>
</cp:coreProperties>
</file>