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78fac8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78fac8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78fac8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78fac8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778fac8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778fac8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00" y="0"/>
            <a:ext cx="92201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60950" y="2079625"/>
            <a:ext cx="6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PROPOSTA DE VALOR</a:t>
            </a:r>
            <a:endParaRPr sz="4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52950" y="3508875"/>
            <a:ext cx="483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Aluno: Jovêncio Neto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Escola:EEEP Deputado Roberto Mesquita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Docente: Everson Sousa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Série: 2º DS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25" y="0"/>
            <a:ext cx="9508925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44025" y="1986150"/>
            <a:ext cx="450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EMPRESA DE NOTEBOOKS</a:t>
            </a:r>
            <a:endParaRPr sz="37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74463" y="1986150"/>
            <a:ext cx="450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EMPRESA DE NOTEBOOKS</a:t>
            </a:r>
            <a:endParaRPr sz="37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06300" y="0"/>
            <a:ext cx="588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PRODUTO</a:t>
            </a:r>
            <a:endParaRPr sz="39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1616600" y="708000"/>
            <a:ext cx="7348700" cy="3900000"/>
            <a:chOff x="621800" y="716700"/>
            <a:chExt cx="7348700" cy="3900000"/>
          </a:xfrm>
        </p:grpSpPr>
        <p:sp>
          <p:nvSpPr>
            <p:cNvPr id="70" name="Google Shape;70;p15"/>
            <p:cNvSpPr/>
            <p:nvPr/>
          </p:nvSpPr>
          <p:spPr>
            <a:xfrm>
              <a:off x="621800" y="716700"/>
              <a:ext cx="5618400" cy="39000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Google Shape;71;p15"/>
            <p:cNvCxnSpPr/>
            <p:nvPr/>
          </p:nvCxnSpPr>
          <p:spPr>
            <a:xfrm>
              <a:off x="631950" y="723150"/>
              <a:ext cx="2767200" cy="20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 flipH="1" rot="10800000">
              <a:off x="657925" y="2728600"/>
              <a:ext cx="2735400" cy="187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5"/>
            <p:cNvCxnSpPr>
              <a:endCxn id="70" idx="3"/>
            </p:cNvCxnSpPr>
            <p:nvPr/>
          </p:nvCxnSpPr>
          <p:spPr>
            <a:xfrm flipH="1" rot="10800000">
              <a:off x="3380000" y="2666700"/>
              <a:ext cx="2860200" cy="6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5"/>
            <p:cNvSpPr txBox="1"/>
            <p:nvPr/>
          </p:nvSpPr>
          <p:spPr>
            <a:xfrm>
              <a:off x="3071800" y="3436150"/>
              <a:ext cx="489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2"/>
                  </a:solidFill>
                </a:rPr>
                <a:t>Notebooks</a:t>
              </a:r>
              <a:endParaRPr b="1" sz="18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1719575" y="3800725"/>
              <a:ext cx="457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>
                  <a:solidFill>
                    <a:srgbClr val="FF0000"/>
                  </a:solidFill>
                </a:rPr>
                <a:t>Vendas online</a:t>
              </a:r>
              <a:endParaRPr sz="1500">
                <a:solidFill>
                  <a:srgbClr val="FF0000"/>
                </a:solidFill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272400" y="4153575"/>
              <a:ext cx="489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2950350" y="2989750"/>
              <a:ext cx="3000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>
                  <a:solidFill>
                    <a:srgbClr val="FF0000"/>
                  </a:solidFill>
                </a:rPr>
                <a:t>Produtos custo benefício</a:t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113375" y="4176675"/>
              <a:ext cx="4539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Parcerias com técnicos especializados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380000" y="3800725"/>
              <a:ext cx="448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0000"/>
                  </a:solidFill>
                </a:rPr>
                <a:t>Designers inovadores e atrativos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716075" y="2482200"/>
              <a:ext cx="4898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</a:rPr>
                <a:t>Produtos e serviços</a:t>
              </a:r>
              <a:endParaRPr b="1" sz="1600">
                <a:solidFill>
                  <a:schemeClr val="dk2"/>
                </a:solidFill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172900" y="2115738"/>
              <a:ext cx="1962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Frete grátis</a:t>
              </a:r>
              <a:endParaRPr sz="1500">
                <a:solidFill>
                  <a:srgbClr val="FF0000"/>
                </a:solidFill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716075" y="2824738"/>
              <a:ext cx="13080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Vendas separadas de peças</a:t>
              </a:r>
              <a:endParaRPr sz="1500">
                <a:solidFill>
                  <a:srgbClr val="FF0000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621800" y="1238550"/>
              <a:ext cx="13080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Garantia para produtos</a:t>
              </a:r>
              <a:endParaRPr sz="1500">
                <a:solidFill>
                  <a:srgbClr val="FF0000"/>
                </a:solidFill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906200" y="1528250"/>
              <a:ext cx="2860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</a:rPr>
                <a:t>Criadores de ganhos</a:t>
              </a:r>
              <a:endParaRPr b="1" sz="1600"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024075" y="716700"/>
              <a:ext cx="2056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Parcerias com empresas de escoamento de produtos</a:t>
              </a:r>
              <a:endParaRPr sz="1500">
                <a:solidFill>
                  <a:srgbClr val="FF0000"/>
                </a:solidFill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3522525" y="1922550"/>
              <a:ext cx="2328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Parcerias com empresas de venda de peças</a:t>
              </a:r>
              <a:endParaRPr sz="1500">
                <a:solidFill>
                  <a:srgbClr val="FF0000"/>
                </a:solidFill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7017875" y="1959350"/>
              <a:ext cx="8400" cy="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3582050" y="855350"/>
              <a:ext cx="245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0000"/>
                  </a:solidFill>
                </a:rPr>
                <a:t>Patrocinadores para futuros produtos</a:t>
              </a:r>
              <a:endParaRPr sz="15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218300" y="0"/>
            <a:ext cx="325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CLIENTE</a:t>
            </a:r>
            <a:endParaRPr sz="32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260975" y="3150050"/>
            <a:ext cx="28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2480150" y="562500"/>
            <a:ext cx="4728300" cy="4581000"/>
            <a:chOff x="727975" y="281250"/>
            <a:chExt cx="4728300" cy="4581000"/>
          </a:xfrm>
        </p:grpSpPr>
        <p:sp>
          <p:nvSpPr>
            <p:cNvPr id="96" name="Google Shape;96;p16"/>
            <p:cNvSpPr/>
            <p:nvPr/>
          </p:nvSpPr>
          <p:spPr>
            <a:xfrm>
              <a:off x="727975" y="281250"/>
              <a:ext cx="4728300" cy="458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 rot="10800000">
              <a:off x="909400" y="2499050"/>
              <a:ext cx="2211300" cy="10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3118775" y="2502675"/>
              <a:ext cx="1843500" cy="14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3092125" y="281250"/>
              <a:ext cx="28500" cy="22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6"/>
            <p:cNvSpPr txBox="1"/>
            <p:nvPr/>
          </p:nvSpPr>
          <p:spPr>
            <a:xfrm>
              <a:off x="1028925" y="1463350"/>
              <a:ext cx="1289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2"/>
                  </a:solidFill>
                </a:rPr>
                <a:t>Ganhos de cliente</a:t>
              </a:r>
              <a:endParaRPr b="1"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3441000" y="1764450"/>
              <a:ext cx="1065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2"/>
                  </a:solidFill>
                </a:rPr>
                <a:t>Tarefas do cliente</a:t>
              </a:r>
              <a:endParaRPr b="1" sz="1800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2630525" y="3362700"/>
              <a:ext cx="1289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2"/>
                  </a:solidFill>
                </a:rPr>
                <a:t>Dores do cliente</a:t>
              </a:r>
              <a:endParaRPr b="1" sz="1800">
                <a:solidFill>
                  <a:schemeClr val="dk2"/>
                </a:solidFill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2318325" y="4101600"/>
              <a:ext cx="177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Travamento com uso de outros notebooks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2360725" y="2737588"/>
              <a:ext cx="146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Dificuldade em encontrar serviços de conserto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1236850" y="3331950"/>
              <a:ext cx="1462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Problemas para encontrar lugares para a troca de peças e futuras melhorias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196975" y="524625"/>
              <a:ext cx="1065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Trabalhos domésticos e estudos.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754250" y="1107025"/>
              <a:ext cx="11205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Jogar e transmitir lives de suas gameplays.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310400" y="2275900"/>
              <a:ext cx="947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Assistir filmes, séries e reunir pessoas para transmitir essas obras.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068675" y="355150"/>
              <a:ext cx="947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Local de retorno para situações e problemas com notebooks.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853025" y="2378525"/>
              <a:ext cx="1777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Facilidade de acesso e contato aos nossos serviços.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2171675" y="1581000"/>
              <a:ext cx="9471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0000"/>
                  </a:solidFill>
                </a:rPr>
                <a:t>Variedade na customização de seus dispositivos.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