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82" r:id="rId3"/>
    <p:sldId id="583" r:id="rId4"/>
    <p:sldId id="511" r:id="rId5"/>
    <p:sldId id="585" r:id="rId6"/>
    <p:sldId id="52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5C3C4-E75F-440F-9FE0-EF3E3C2E8309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E87C-491D-424D-89F8-55F107870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1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553E3-DD3F-4F94-8493-D9B2334F3DD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553E3-DD3F-4F94-8493-D9B2334F3DD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80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5"/>
          </p:nvPr>
        </p:nvSpPr>
        <p:spPr>
          <a:xfrm>
            <a:off x="3850284" y="9430121"/>
            <a:ext cx="2945768" cy="496492"/>
          </a:xfrm>
        </p:spPr>
        <p:txBody>
          <a:bodyPr/>
          <a:lstStyle/>
          <a:p>
            <a:pPr>
              <a:defRPr/>
            </a:pPr>
            <a:fld id="{6F0553E3-DD3F-4F94-8493-D9B2334F3DD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19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553E3-DD3F-4F94-8493-D9B2334F3DD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0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7288" cy="3724275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70" tIns="45985" rIns="91970" bIns="45985"/>
          <a:lstStyle/>
          <a:p>
            <a:pPr eaLnBrk="1" hangingPunct="1"/>
            <a:endParaRPr lang="en-US" altLang="zh-TW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5"/>
          </p:nvPr>
        </p:nvSpPr>
        <p:spPr>
          <a:xfrm>
            <a:off x="3850284" y="9430121"/>
            <a:ext cx="2945768" cy="496492"/>
          </a:xfrm>
        </p:spPr>
        <p:txBody>
          <a:bodyPr/>
          <a:lstStyle/>
          <a:p>
            <a:pPr>
              <a:defRPr/>
            </a:pPr>
            <a:fld id="{6F0553E3-DD3F-4F94-8493-D9B2334F3DD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0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B4C59-7DB2-4F33-9542-4C205D76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94E134-5BBD-4052-BA57-116B0D0B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82D464-6D34-42D9-BD22-E457298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C9407-1FE8-4FDB-A164-EFD514A9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C95F7-A8FD-43DA-B188-0D6CFD6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13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2EBD3-8652-4021-9828-583D35AB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BD14B5-2F2E-47A7-9D3E-F42B7EC7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B7979-7E83-437C-946B-1C9B0342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06D4-8D68-4CF0-ADEB-7AFD343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F4919-5E68-41F1-AD0A-F862E80F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6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8D655E-AFF8-4A28-986B-88AF58C2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F98FD0-B701-4D94-84D4-CDEABF89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EFC4D-FF56-4723-9A04-819FD8C9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1BFF7-7EC6-4EA8-9CFE-D81CED03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0721C0-BA58-4297-A4C9-7F934E12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0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1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 hasCustomPrompt="1"/>
          </p:nvPr>
        </p:nvSpPr>
        <p:spPr>
          <a:xfrm>
            <a:off x="719403" y="1080000"/>
            <a:ext cx="10761600" cy="5230800"/>
          </a:xfrm>
        </p:spPr>
        <p:txBody>
          <a:bodyPr/>
          <a:lstStyle>
            <a:lvl3pP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層</a:t>
            </a:r>
          </a:p>
          <a:p>
            <a:pPr lvl="1"/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層</a:t>
            </a:r>
          </a:p>
          <a:p>
            <a:pPr lvl="2"/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層</a:t>
            </a:r>
          </a:p>
          <a:p>
            <a:pPr lvl="3"/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層</a:t>
            </a:r>
          </a:p>
          <a:p>
            <a:pPr lvl="4"/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層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0672794" y="6567156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zh-TW" altLang="en-US" sz="1000" i="0" kern="12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資通系統風險管理</a:t>
            </a:r>
            <a:r>
              <a:rPr kumimoji="1" lang="en-US" altLang="zh-TW" sz="1000" i="0" kern="12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1-</a:t>
            </a:r>
            <a:fld id="{EDBEF0A2-D711-4ABF-BE5C-26CCF5F27F7E}" type="slidenum">
              <a:rPr kumimoji="1" lang="en-US" altLang="zh-TW" sz="1000" i="0" kern="120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pPr algn="r">
                <a:defRPr/>
              </a:pPr>
              <a:t>‹#›</a:t>
            </a:fld>
            <a:endParaRPr kumimoji="1" lang="en-US" altLang="zh-TW" sz="1000" i="0" kern="12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7C28F8-B25E-4511-BDB6-1F2E74554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1498" y="131120"/>
            <a:ext cx="10381100" cy="7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4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間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F50E57-53B0-4ADC-A3BB-6A0EDC5586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348880"/>
            <a:ext cx="10363200" cy="1224136"/>
          </a:xfrm>
        </p:spPr>
        <p:txBody>
          <a:bodyPr anchor="ctr"/>
          <a:lstStyle>
            <a:lvl1pPr algn="ctr">
              <a:defRPr sz="4400" smtClean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7BD83-71DA-4986-B480-09E955457FEA}"/>
              </a:ext>
            </a:extLst>
          </p:cNvPr>
          <p:cNvSpPr/>
          <p:nvPr userDrawn="1"/>
        </p:nvSpPr>
        <p:spPr>
          <a:xfrm>
            <a:off x="4101932" y="3293292"/>
            <a:ext cx="3988136" cy="108000"/>
          </a:xfrm>
          <a:prstGeom prst="rect">
            <a:avLst/>
          </a:prstGeom>
          <a:solidFill>
            <a:srgbClr val="D6E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18638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80B5-7CEE-496A-8855-4B4907C7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E92E8-A97D-4B26-BD20-1AAB503F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C67FA-0C46-4FD1-8881-9D6DEBE0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11FDD-DCB7-4727-9DB3-58E3B62D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C74B4-DC34-4B4F-AF63-D3A95427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F5D36-1261-43C0-881A-A07B9256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01FF09-E05B-4392-AE3D-489DF85D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2A595-991A-4030-8B58-B57FA66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8B3E6-AEB3-4670-9FF4-EB09F452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29C0A-1173-4ED7-A92C-1A1BF2B7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97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D786E-B608-4FE2-AF13-EACE4096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C9411-56C2-4CFD-9937-19C07A4D4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961B16-AA8B-4128-8ED1-75FB44D11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E30CE-A6E9-4824-814E-F0320FC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0643F-14BE-4ED3-B8C8-8D39B34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1FCAE-A3B4-4CAC-9100-1CEAE5D4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0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622A0-7AF5-4CE2-8D99-A64E4B19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980847-5259-4A62-BD3A-3C0DE036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78E762-551C-4115-8255-6B306171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E229F-5D14-4537-A071-E6659559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EA1630-ECD6-49C7-BD8B-261E30740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E9E6DD-6FC2-4B36-B492-94E349EC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0908C-0351-4579-8A86-6B99212B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440706-8071-40F4-8CEE-C744006A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8AF64-14A0-43E5-9A58-C61E61C4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AB397B-F6C8-4C8B-9FEB-D270FEA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545135-B46A-41ED-8DD9-4560D736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A4AD85-4A05-4458-A7CF-1202533C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14D98D-BE3C-4FB8-B768-FE78FCEC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F49578-D9F3-49FB-BCF7-657B213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8F3AC5-C7FA-4D0F-8B35-CAEB7CE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9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7F15B-4E16-4538-8962-84F1B0D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4A1E7-B0BF-49C8-8084-AFF3D1B5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D1FA90-0269-4674-A280-C102F688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34D691-7C78-4E68-8D43-2F175B0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FDA3E-4F3D-470E-8E3F-B33851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42506-4037-4C4B-8235-32EB320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5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7B710-E36B-4274-8665-88266A95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E9F743-FA59-450D-BE40-C8CE2A7E0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E3FD6-CC3A-4529-8DA4-19CB5DEB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3C65EF-3820-4F0F-9220-8560DE57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4F731D-570B-41B8-A2FB-AFD11FD3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B83E2-8AE3-40BB-9811-8F77C910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1275B4-3F95-45C1-923E-7A0325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1A569-447E-4E9A-A026-DB4EDF2B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75699-27A7-4FCE-B688-D72E26021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BAF5-B7B5-4761-857A-9CBEF4C5914B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3E0FC-8CA2-4E15-8D5D-D928C080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4DCF6D-AB8C-48A5-83CC-26AEFE56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990F-4292-4564-AEAA-DB567ED15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D8041-847D-4CCE-9521-284F11AFB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小組討論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FE3688-66F2-44F2-AD29-CEB0C223A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132856"/>
            <a:ext cx="7772400" cy="1224136"/>
          </a:xfrm>
        </p:spPr>
        <p:txBody>
          <a:bodyPr/>
          <a:lstStyle/>
          <a:p>
            <a:r>
              <a:rPr lang="zh-TW" altLang="en-US" sz="4000" dirty="0"/>
              <a:t>第</a:t>
            </a:r>
            <a:r>
              <a:rPr lang="en-US" altLang="zh-TW" sz="4000" dirty="0"/>
              <a:t>1</a:t>
            </a:r>
            <a:r>
              <a:rPr lang="zh-TW" altLang="en-US" sz="4000" dirty="0"/>
              <a:t>單元</a:t>
            </a:r>
            <a:br>
              <a:rPr lang="en-US" altLang="zh-TW" sz="4000" dirty="0"/>
            </a:br>
            <a:r>
              <a:rPr lang="zh-TW" altLang="en-US" sz="4000" dirty="0"/>
              <a:t>風險管理概論</a:t>
            </a:r>
          </a:p>
        </p:txBody>
      </p:sp>
    </p:spTree>
    <p:extLst>
      <p:ext uri="{BB962C8B-B14F-4D97-AF65-F5344CB8AC3E}">
        <p14:creationId xmlns:p14="http://schemas.microsoft.com/office/powerpoint/2010/main" val="168135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132856"/>
            <a:ext cx="7772400" cy="1224136"/>
          </a:xfrm>
        </p:spPr>
        <p:txBody>
          <a:bodyPr/>
          <a:lstStyle/>
          <a:p>
            <a:r>
              <a:rPr lang="zh-TW" altLang="en-US" sz="4000" dirty="0"/>
              <a:t>第</a:t>
            </a:r>
            <a:r>
              <a:rPr lang="en-US" altLang="zh-TW" sz="4000" dirty="0"/>
              <a:t>2</a:t>
            </a:r>
            <a:r>
              <a:rPr lang="zh-TW" altLang="en-US" sz="4000" dirty="0"/>
              <a:t>單元</a:t>
            </a:r>
            <a:br>
              <a:rPr lang="en-US" altLang="zh-TW" sz="4000" dirty="0"/>
            </a:br>
            <a:r>
              <a:rPr lang="zh-TW" altLang="en-US" sz="4000" dirty="0"/>
              <a:t>風險管理架構</a:t>
            </a:r>
          </a:p>
        </p:txBody>
      </p:sp>
    </p:spTree>
    <p:extLst>
      <p:ext uri="{BB962C8B-B14F-4D97-AF65-F5344CB8AC3E}">
        <p14:creationId xmlns:p14="http://schemas.microsoft.com/office/powerpoint/2010/main" val="38694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cs typeface="微軟正黑體" panose="020B0604030504040204" pitchFamily="34" charset="-120"/>
              </a:rPr>
              <a:t>一份完善的</a:t>
            </a:r>
            <a:r>
              <a:rPr lang="zh-CN" altLang="en-US" dirty="0">
                <a:solidFill>
                  <a:srgbClr val="FF0000"/>
                </a:solidFill>
                <a:cs typeface="微軟正黑體" panose="020B0604030504040204" pitchFamily="34" charset="-120"/>
              </a:rPr>
              <a:t>風險管理溝通與諮詢計畫</a:t>
            </a:r>
            <a:r>
              <a:rPr lang="zh-TW" altLang="en-US" dirty="0">
                <a:cs typeface="微軟正黑體" panose="020B0604030504040204" pitchFamily="34" charset="-120"/>
              </a:rPr>
              <a:t>，</a:t>
            </a:r>
            <a:r>
              <a:rPr lang="zh-CN" altLang="en-US" dirty="0">
                <a:cs typeface="微軟正黑體" panose="020B0604030504040204" pitchFamily="34" charset="-120"/>
              </a:rPr>
              <a:t>應包含那些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微軟正黑體" panose="020B0604030504040204" pitchFamily="34" charset="-120"/>
              </a:rPr>
              <a:t>重點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微軟正黑體" panose="020B0604030504040204" pitchFamily="34" charset="-120"/>
            </a:endParaRPr>
          </a:p>
          <a:p>
            <a:r>
              <a:rPr lang="zh-CN" altLang="en-US" dirty="0">
                <a:cs typeface="微軟正黑體" panose="020B0604030504040204" pitchFamily="34" charset="-120"/>
              </a:rPr>
              <a:t>擬定至少</a:t>
            </a:r>
            <a:r>
              <a:rPr lang="en-US" altLang="zh-CN" dirty="0">
                <a:cs typeface="微軟正黑體" panose="020B0604030504040204" pitchFamily="34" charset="-120"/>
              </a:rPr>
              <a:t>4</a:t>
            </a:r>
            <a:r>
              <a:rPr lang="zh-CN" altLang="en-US" dirty="0">
                <a:cs typeface="微軟正黑體" panose="020B0604030504040204" pitchFamily="34" charset="-120"/>
              </a:rPr>
              <a:t>類</a:t>
            </a:r>
            <a:r>
              <a:rPr lang="zh-CN" altLang="en-US" dirty="0">
                <a:solidFill>
                  <a:srgbClr val="FF0000"/>
                </a:solidFill>
                <a:cs typeface="微軟正黑體" panose="020B0604030504040204" pitchFamily="34" charset="-120"/>
              </a:rPr>
              <a:t>內</a:t>
            </a:r>
            <a:r>
              <a:rPr lang="zh-CN" altLang="en-US" dirty="0">
                <a:cs typeface="微軟正黑體" panose="020B0604030504040204" pitchFamily="34" charset="-120"/>
              </a:rPr>
              <a:t>或外部利益關係人</a:t>
            </a:r>
            <a:r>
              <a:rPr lang="zh-TW" altLang="en-US" dirty="0">
                <a:cs typeface="微軟正黑體" panose="020B0604030504040204" pitchFamily="34" charset="-120"/>
              </a:rPr>
              <a:t>，</a:t>
            </a:r>
            <a:r>
              <a:rPr lang="zh-CN" altLang="en-US" dirty="0">
                <a:cs typeface="微軟正黑體" panose="020B0604030504040204" pitchFamily="34" charset="-120"/>
              </a:rPr>
              <a:t>溝通內容、方式</a:t>
            </a:r>
            <a:r>
              <a:rPr lang="zh-TW" altLang="en-US" dirty="0">
                <a:cs typeface="微軟正黑體" panose="020B0604030504040204" pitchFamily="34" charset="-120"/>
              </a:rPr>
              <a:t>及</a:t>
            </a:r>
            <a:r>
              <a:rPr lang="zh-CN" altLang="en-US" dirty="0">
                <a:cs typeface="微軟正黑體" panose="020B0604030504040204" pitchFamily="34" charset="-120"/>
              </a:rPr>
              <a:t>頻率</a:t>
            </a:r>
            <a:endParaRPr lang="en-US" altLang="zh-CN" dirty="0">
              <a:cs typeface="微軟正黑體" panose="020B0604030504040204" pitchFamily="34" charset="-120"/>
            </a:endParaRPr>
          </a:p>
          <a:p>
            <a:endParaRPr lang="en-US" altLang="zh-TW" dirty="0">
              <a:cs typeface="微軟正黑體" panose="020B0604030504040204" pitchFamily="34" charset="-120"/>
            </a:endParaRPr>
          </a:p>
        </p:txBody>
      </p:sp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546214" y="188212"/>
            <a:ext cx="10381100" cy="777600"/>
          </a:xfrm>
        </p:spPr>
        <p:txBody>
          <a:bodyPr/>
          <a:lstStyle/>
          <a:p>
            <a:r>
              <a:rPr lang="zh-CN" altLang="en-US" dirty="0"/>
              <a:t>小組討論</a:t>
            </a:r>
            <a:r>
              <a:rPr lang="en-US" altLang="zh-CN" dirty="0"/>
              <a:t>2</a:t>
            </a:r>
            <a:endParaRPr lang="en-US" altLang="zh-TW" dirty="0"/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4800601" y="5084763"/>
            <a:ext cx="5794375" cy="1352550"/>
            <a:chOff x="3275856" y="5085184"/>
            <a:chExt cx="5795814" cy="1352550"/>
          </a:xfrm>
        </p:grpSpPr>
        <p:pic>
          <p:nvPicPr>
            <p:cNvPr id="10959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085184"/>
              <a:ext cx="4211638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596" name="Rectangle 6"/>
            <p:cNvSpPr>
              <a:spLocks noChangeArrowheads="1"/>
            </p:cNvSpPr>
            <p:nvPr/>
          </p:nvSpPr>
          <p:spPr bwMode="auto">
            <a:xfrm>
              <a:off x="3275856" y="5589240"/>
              <a:ext cx="2160240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r>
                <a:rPr lang="zh-CN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分鐘</a:t>
              </a:r>
              <a:r>
                <a:rPr lang="en-US" altLang="zh-CN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6084"/>
              </p:ext>
            </p:extLst>
          </p:nvPr>
        </p:nvGraphicFramePr>
        <p:xfrm>
          <a:off x="1150554" y="2506763"/>
          <a:ext cx="9872578" cy="1932587"/>
        </p:xfrm>
        <a:graphic>
          <a:graphicData uri="http://schemas.openxmlformats.org/drawingml/2006/table">
            <a:tbl>
              <a:tblPr/>
              <a:tblGrid>
                <a:gridCol w="27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外部利益關係人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75" marR="685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溝通資訊概述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75" marR="685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溝通管道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方式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75" marR="685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溝通頻率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75" marR="685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27528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7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132856"/>
            <a:ext cx="7772400" cy="1224136"/>
          </a:xfrm>
        </p:spPr>
        <p:txBody>
          <a:bodyPr/>
          <a:lstStyle/>
          <a:p>
            <a:r>
              <a:rPr lang="zh-TW" altLang="en-US" sz="4000" dirty="0"/>
              <a:t>第</a:t>
            </a:r>
            <a:r>
              <a:rPr lang="en-US" altLang="zh-TW" sz="4000" dirty="0"/>
              <a:t>4</a:t>
            </a:r>
            <a:r>
              <a:rPr lang="zh-TW" altLang="en-US" sz="4000" dirty="0"/>
              <a:t>單元</a:t>
            </a:r>
            <a:br>
              <a:rPr lang="en-US" altLang="zh-TW" sz="4000" dirty="0"/>
            </a:br>
            <a:r>
              <a:rPr lang="zh-TW" altLang="en-US" sz="4000" dirty="0"/>
              <a:t>建立風險全景</a:t>
            </a:r>
          </a:p>
        </p:txBody>
      </p:sp>
    </p:spTree>
    <p:extLst>
      <p:ext uri="{BB962C8B-B14F-4D97-AF65-F5344CB8AC3E}">
        <p14:creationId xmlns:p14="http://schemas.microsoft.com/office/powerpoint/2010/main" val="35140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>
                <a:cs typeface="微軟正黑體" panose="020B0604030504040204" pitchFamily="34" charset="-120"/>
              </a:rPr>
              <a:t>挑選一項關鍵業務，識別業務所有資通系統與施政業務關聯，說明建議使用何種風險評鑑作法，理由為何</a:t>
            </a:r>
          </a:p>
          <a:p>
            <a:endParaRPr lang="en-US" altLang="zh-TW" dirty="0">
              <a:cs typeface="微軟正黑體" panose="020B0604030504040204" pitchFamily="34" charset="-120"/>
            </a:endParaRPr>
          </a:p>
        </p:txBody>
      </p:sp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CN" altLang="en-US" dirty="0"/>
              <a:t>組</a:t>
            </a:r>
            <a:r>
              <a:rPr lang="zh-TW" altLang="en-US" dirty="0"/>
              <a:t>討論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pSp>
        <p:nvGrpSpPr>
          <p:cNvPr id="140292" name="Group 3"/>
          <p:cNvGrpSpPr>
            <a:grpSpLocks/>
          </p:cNvGrpSpPr>
          <p:nvPr/>
        </p:nvGrpSpPr>
        <p:grpSpPr bwMode="auto">
          <a:xfrm>
            <a:off x="4800601" y="5084763"/>
            <a:ext cx="5794375" cy="1352550"/>
            <a:chOff x="3275856" y="5085184"/>
            <a:chExt cx="5795814" cy="1352550"/>
          </a:xfrm>
        </p:grpSpPr>
        <p:pic>
          <p:nvPicPr>
            <p:cNvPr id="14033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085184"/>
              <a:ext cx="4211638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333" name="Rectangle 5"/>
            <p:cNvSpPr>
              <a:spLocks noChangeArrowheads="1"/>
            </p:cNvSpPr>
            <p:nvPr/>
          </p:nvSpPr>
          <p:spPr bwMode="auto">
            <a:xfrm>
              <a:off x="3275856" y="5589240"/>
              <a:ext cx="2160240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r>
                <a:rPr lang="zh-CN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分鐘</a:t>
              </a:r>
              <a:r>
                <a:rPr lang="en-US" altLang="zh-CN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95551" y="3357564"/>
          <a:ext cx="7129463" cy="1223963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序號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業務流程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資通系統名稱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風險管理作法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400">
                          <a:solidFill>
                            <a:srgbClr val="3333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Times New Roman" panose="02020603050405020304" pitchFamily="18" charset="0"/>
                        <a:defRPr kumimoji="1" sz="20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微軟正黑體" panose="020B0604030504040204" pitchFamily="34" charset="-12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Dotum" panose="020B0600000101010101" pitchFamily="34" charset="-127"/>
                        <a:defRPr kumimoji="1" sz="16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Pct val="10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2" marR="360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68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寬螢幕</PresentationFormat>
  <Paragraphs>24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小組討論</vt:lpstr>
      <vt:lpstr>第1單元 風險管理概論</vt:lpstr>
      <vt:lpstr>第2單元 風險管理架構</vt:lpstr>
      <vt:lpstr>小組討論2</vt:lpstr>
      <vt:lpstr>第4單元 建立風險全景</vt:lpstr>
      <vt:lpstr>小組討論3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小組討論</dc:title>
  <dc:creator>User</dc:creator>
  <cp:lastModifiedBy>User</cp:lastModifiedBy>
  <cp:revision>2</cp:revision>
  <dcterms:created xsi:type="dcterms:W3CDTF">2023-05-25T06:14:30Z</dcterms:created>
  <dcterms:modified xsi:type="dcterms:W3CDTF">2023-05-25T06:17:10Z</dcterms:modified>
</cp:coreProperties>
</file>