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9"/>
  </p:notesMasterIdLst>
  <p:handoutMasterIdLst>
    <p:handoutMasterId r:id="rId30"/>
  </p:handoutMasterIdLst>
  <p:sldIdLst>
    <p:sldId id="256" r:id="rId2"/>
    <p:sldId id="366" r:id="rId3"/>
    <p:sldId id="375" r:id="rId4"/>
    <p:sldId id="306" r:id="rId5"/>
    <p:sldId id="449" r:id="rId6"/>
    <p:sldId id="367" r:id="rId7"/>
    <p:sldId id="447" r:id="rId8"/>
    <p:sldId id="450" r:id="rId9"/>
    <p:sldId id="440" r:id="rId10"/>
    <p:sldId id="445" r:id="rId11"/>
    <p:sldId id="446" r:id="rId12"/>
    <p:sldId id="442" r:id="rId13"/>
    <p:sldId id="425" r:id="rId14"/>
    <p:sldId id="451" r:id="rId15"/>
    <p:sldId id="459" r:id="rId16"/>
    <p:sldId id="452" r:id="rId17"/>
    <p:sldId id="453" r:id="rId18"/>
    <p:sldId id="454" r:id="rId19"/>
    <p:sldId id="455" r:id="rId20"/>
    <p:sldId id="427" r:id="rId21"/>
    <p:sldId id="407" r:id="rId22"/>
    <p:sldId id="460" r:id="rId23"/>
    <p:sldId id="461" r:id="rId24"/>
    <p:sldId id="462" r:id="rId25"/>
    <p:sldId id="463" r:id="rId26"/>
    <p:sldId id="353" r:id="rId27"/>
    <p:sldId id="44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userDrawn="1">
          <p15:clr>
            <a:srgbClr val="A4A3A4"/>
          </p15:clr>
        </p15:guide>
        <p15:guide id="2" pos="338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4E1A5B-7D4A-8038-3400-99338BF4070E}" name="Jovi Fez Bartolata" initials="JFB" userId="Jovi Fez Bartolat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a:srgbClr val="FF0000"/>
    <a:srgbClr val="4271C3"/>
    <a:srgbClr val="797979"/>
    <a:srgbClr val="6CAA42"/>
    <a:srgbClr val="EC792B"/>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F5285-AE87-492B-B0E7-A64549ED65B7}" v="3755" dt="2023-04-15T05:09:14.941"/>
    <p1510:client id="{34905A4C-D429-E6D2-8A53-3883ACFE5A86}" v="2" dt="2023-04-15T03:07:45.159"/>
    <p1510:client id="{AD4CAC19-BAA3-B673-D009-99721193A430}" v="8" dt="2023-04-14T16:51:45.804"/>
    <p1510:client id="{BBFF18D3-AB2C-173B-7FDA-91C3E9E97FD2}" v="19" dt="2023-04-15T12:55:44.809"/>
    <p1510:client id="{F1782F94-3422-4CCC-B4EC-4CDCB90972EB}" v="1" dt="2023-04-15T13:50:05.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37" autoAdjust="0"/>
  </p:normalViewPr>
  <p:slideViewPr>
    <p:cSldViewPr snapToGrid="0">
      <p:cViewPr varScale="1">
        <p:scale>
          <a:sx n="52" d="100"/>
          <a:sy n="52" d="100"/>
        </p:scale>
        <p:origin x="1136" y="44"/>
      </p:cViewPr>
      <p:guideLst>
        <p:guide orient="horz" pos="4247"/>
        <p:guide pos="338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86991A-2254-43C3-B570-80E298BD5283}" type="doc">
      <dgm:prSet loTypeId="urn:microsoft.com/office/officeart/2005/8/layout/hProcess9" loCatId="process" qsTypeId="urn:microsoft.com/office/officeart/2005/8/quickstyle/simple1" qsCatId="simple" csTypeId="urn:microsoft.com/office/officeart/2005/8/colors/accent1_2" csCatId="accent1" phldr="1"/>
      <dgm:spPr/>
    </dgm:pt>
    <dgm:pt modelId="{EAB12C2C-E092-49AA-B098-3C9C9303B637}">
      <dgm:prSet phldrT="[Text]" custT="1"/>
      <dgm:spPr/>
      <dgm:t>
        <a:bodyPr/>
        <a:lstStyle/>
        <a:p>
          <a:r>
            <a:rPr lang="en-CA" sz="2000" b="1" dirty="0">
              <a:latin typeface="Calibri" panose="020F0502020204030204" pitchFamily="34" charset="0"/>
              <a:ea typeface="Calibri" panose="020F0502020204030204" pitchFamily="34" charset="0"/>
              <a:cs typeface="Calibri" panose="020F0502020204030204" pitchFamily="34" charset="0"/>
            </a:rPr>
            <a:t>Data Gathering</a:t>
          </a:r>
        </a:p>
      </dgm:t>
    </dgm:pt>
    <dgm:pt modelId="{9B26E918-A26E-459E-9CF0-6558318FE7AA}" type="parTrans" cxnId="{FFF077D3-D60D-405A-9D8A-1EB502C41C28}">
      <dgm:prSet/>
      <dgm:spPr/>
      <dgm:t>
        <a:bodyPr/>
        <a:lstStyle/>
        <a:p>
          <a:endParaRPr lang="en-CA" b="1">
            <a:latin typeface="Calibri" panose="020F0502020204030204" pitchFamily="34" charset="0"/>
            <a:ea typeface="Calibri" panose="020F0502020204030204" pitchFamily="34" charset="0"/>
            <a:cs typeface="Calibri" panose="020F0502020204030204" pitchFamily="34" charset="0"/>
          </a:endParaRPr>
        </a:p>
      </dgm:t>
    </dgm:pt>
    <dgm:pt modelId="{A521607A-0D4F-4F8D-8263-299EC90EE871}" type="sibTrans" cxnId="{FFF077D3-D60D-405A-9D8A-1EB502C41C28}">
      <dgm:prSet/>
      <dgm:spPr/>
      <dgm:t>
        <a:bodyPr/>
        <a:lstStyle/>
        <a:p>
          <a:endParaRPr lang="en-CA" b="1">
            <a:latin typeface="Calibri" panose="020F0502020204030204" pitchFamily="34" charset="0"/>
            <a:ea typeface="Calibri" panose="020F0502020204030204" pitchFamily="34" charset="0"/>
            <a:cs typeface="Calibri" panose="020F0502020204030204" pitchFamily="34" charset="0"/>
          </a:endParaRPr>
        </a:p>
      </dgm:t>
    </dgm:pt>
    <dgm:pt modelId="{524297D8-C22B-4180-A81D-FA4E46943599}">
      <dgm:prSet phldrT="[Text]" custT="1"/>
      <dgm:spPr/>
      <dgm:t>
        <a:bodyPr/>
        <a:lstStyle/>
        <a:p>
          <a:r>
            <a:rPr lang="en-CA" sz="2000" b="1" dirty="0">
              <a:latin typeface="Calibri" panose="020F0502020204030204" pitchFamily="34" charset="0"/>
              <a:ea typeface="Calibri" panose="020F0502020204030204" pitchFamily="34" charset="0"/>
              <a:cs typeface="Calibri" panose="020F0502020204030204" pitchFamily="34" charset="0"/>
            </a:rPr>
            <a:t>Data Pre-Processing</a:t>
          </a:r>
        </a:p>
      </dgm:t>
    </dgm:pt>
    <dgm:pt modelId="{DE1867A0-8E13-40B5-AC0E-34E6C718AFF6}" type="parTrans" cxnId="{74BF1FE9-5313-4765-90ED-140AB8565F8B}">
      <dgm:prSet/>
      <dgm:spPr/>
      <dgm:t>
        <a:bodyPr/>
        <a:lstStyle/>
        <a:p>
          <a:endParaRPr lang="en-CA" b="1">
            <a:latin typeface="Calibri" panose="020F0502020204030204" pitchFamily="34" charset="0"/>
            <a:ea typeface="Calibri" panose="020F0502020204030204" pitchFamily="34" charset="0"/>
            <a:cs typeface="Calibri" panose="020F0502020204030204" pitchFamily="34" charset="0"/>
          </a:endParaRPr>
        </a:p>
      </dgm:t>
    </dgm:pt>
    <dgm:pt modelId="{D09C5D81-3E1C-4991-AF06-71F74091D40B}" type="sibTrans" cxnId="{74BF1FE9-5313-4765-90ED-140AB8565F8B}">
      <dgm:prSet/>
      <dgm:spPr/>
      <dgm:t>
        <a:bodyPr/>
        <a:lstStyle/>
        <a:p>
          <a:endParaRPr lang="en-CA" b="1">
            <a:latin typeface="Calibri" panose="020F0502020204030204" pitchFamily="34" charset="0"/>
            <a:ea typeface="Calibri" panose="020F0502020204030204" pitchFamily="34" charset="0"/>
            <a:cs typeface="Calibri" panose="020F0502020204030204" pitchFamily="34" charset="0"/>
          </a:endParaRPr>
        </a:p>
      </dgm:t>
    </dgm:pt>
    <dgm:pt modelId="{66749F3F-89A9-4A98-A8D2-E8232CC2FB50}">
      <dgm:prSet phldrT="[Text]" custT="1"/>
      <dgm:spPr/>
      <dgm:t>
        <a:bodyPr/>
        <a:lstStyle/>
        <a:p>
          <a:r>
            <a:rPr lang="en-CA" sz="2000" b="1" dirty="0" err="1">
              <a:latin typeface="Calibri" panose="020F0502020204030204" pitchFamily="34" charset="0"/>
              <a:ea typeface="Calibri" panose="020F0502020204030204" pitchFamily="34" charset="0"/>
              <a:cs typeface="Calibri" panose="020F0502020204030204" pitchFamily="34" charset="0"/>
            </a:rPr>
            <a:t>Reco</a:t>
          </a:r>
          <a:r>
            <a:rPr lang="en-CA" sz="2000" b="1" dirty="0">
              <a:latin typeface="Calibri" panose="020F0502020204030204" pitchFamily="34" charset="0"/>
              <a:ea typeface="Calibri" panose="020F0502020204030204" pitchFamily="34" charset="0"/>
              <a:cs typeface="Calibri" panose="020F0502020204030204" pitchFamily="34" charset="0"/>
            </a:rPr>
            <a:t> Engine Creation</a:t>
          </a:r>
        </a:p>
      </dgm:t>
    </dgm:pt>
    <dgm:pt modelId="{E37F5E59-C60B-467F-B4ED-33356FFDE5F6}" type="parTrans" cxnId="{94F349FB-CBCA-48F5-B1F1-1C6A044AAF7D}">
      <dgm:prSet/>
      <dgm:spPr/>
      <dgm:t>
        <a:bodyPr/>
        <a:lstStyle/>
        <a:p>
          <a:endParaRPr lang="en-CA" b="1">
            <a:latin typeface="Calibri" panose="020F0502020204030204" pitchFamily="34" charset="0"/>
            <a:ea typeface="Calibri" panose="020F0502020204030204" pitchFamily="34" charset="0"/>
            <a:cs typeface="Calibri" panose="020F0502020204030204" pitchFamily="34" charset="0"/>
          </a:endParaRPr>
        </a:p>
      </dgm:t>
    </dgm:pt>
    <dgm:pt modelId="{3596DD63-A3D1-4C8B-934B-45243D02A1AC}" type="sibTrans" cxnId="{94F349FB-CBCA-48F5-B1F1-1C6A044AAF7D}">
      <dgm:prSet/>
      <dgm:spPr/>
      <dgm:t>
        <a:bodyPr/>
        <a:lstStyle/>
        <a:p>
          <a:endParaRPr lang="en-CA" b="1">
            <a:latin typeface="Calibri" panose="020F0502020204030204" pitchFamily="34" charset="0"/>
            <a:ea typeface="Calibri" panose="020F0502020204030204" pitchFamily="34" charset="0"/>
            <a:cs typeface="Calibri" panose="020F0502020204030204" pitchFamily="34" charset="0"/>
          </a:endParaRPr>
        </a:p>
      </dgm:t>
    </dgm:pt>
    <dgm:pt modelId="{B8A9F0DA-96D1-4B11-A97D-E84733075414}">
      <dgm:prSet phldrT="[Text]" custT="1"/>
      <dgm:spPr/>
      <dgm:t>
        <a:bodyPr/>
        <a:lstStyle/>
        <a:p>
          <a:r>
            <a:rPr lang="en-CA" sz="2000" b="1" dirty="0">
              <a:latin typeface="Calibri" panose="020F0502020204030204" pitchFamily="34" charset="0"/>
              <a:ea typeface="Calibri" panose="020F0502020204030204" pitchFamily="34" charset="0"/>
              <a:cs typeface="Calibri" panose="020F0502020204030204" pitchFamily="34" charset="0"/>
            </a:rPr>
            <a:t>Exploratory Data Analysis</a:t>
          </a:r>
        </a:p>
      </dgm:t>
    </dgm:pt>
    <dgm:pt modelId="{6E39B663-A9AE-49E5-884A-BFAB1FDD1169}" type="parTrans" cxnId="{F32F8AC6-FDEF-467B-84AF-6C733004DE6E}">
      <dgm:prSet/>
      <dgm:spPr/>
      <dgm:t>
        <a:bodyPr/>
        <a:lstStyle/>
        <a:p>
          <a:endParaRPr lang="en-CA"/>
        </a:p>
      </dgm:t>
    </dgm:pt>
    <dgm:pt modelId="{5F2A97E9-277C-4F14-A94A-4B1DD75320A1}" type="sibTrans" cxnId="{F32F8AC6-FDEF-467B-84AF-6C733004DE6E}">
      <dgm:prSet/>
      <dgm:spPr/>
      <dgm:t>
        <a:bodyPr/>
        <a:lstStyle/>
        <a:p>
          <a:endParaRPr lang="en-CA"/>
        </a:p>
      </dgm:t>
    </dgm:pt>
    <dgm:pt modelId="{117AEE88-1B69-4C4C-BEB4-8A35C2CAD25D}" type="pres">
      <dgm:prSet presAssocID="{4F86991A-2254-43C3-B570-80E298BD5283}" presName="CompostProcess" presStyleCnt="0">
        <dgm:presLayoutVars>
          <dgm:dir/>
          <dgm:resizeHandles val="exact"/>
        </dgm:presLayoutVars>
      </dgm:prSet>
      <dgm:spPr/>
    </dgm:pt>
    <dgm:pt modelId="{DC5D53F0-90A3-49F4-8B1A-21953D3972B9}" type="pres">
      <dgm:prSet presAssocID="{4F86991A-2254-43C3-B570-80E298BD5283}" presName="arrow" presStyleLbl="bgShp" presStyleIdx="0" presStyleCnt="1"/>
      <dgm:spPr/>
    </dgm:pt>
    <dgm:pt modelId="{0773093C-A155-4BA0-AB00-3EC1DC9147E7}" type="pres">
      <dgm:prSet presAssocID="{4F86991A-2254-43C3-B570-80E298BD5283}" presName="linearProcess" presStyleCnt="0"/>
      <dgm:spPr/>
    </dgm:pt>
    <dgm:pt modelId="{8B32AC81-EEA1-448B-B0BC-0AD74676FB4D}" type="pres">
      <dgm:prSet presAssocID="{EAB12C2C-E092-49AA-B098-3C9C9303B637}" presName="textNode" presStyleLbl="node1" presStyleIdx="0" presStyleCnt="4">
        <dgm:presLayoutVars>
          <dgm:bulletEnabled val="1"/>
        </dgm:presLayoutVars>
      </dgm:prSet>
      <dgm:spPr/>
    </dgm:pt>
    <dgm:pt modelId="{FE0822BA-3E01-48FD-A83F-F678193989DE}" type="pres">
      <dgm:prSet presAssocID="{A521607A-0D4F-4F8D-8263-299EC90EE871}" presName="sibTrans" presStyleCnt="0"/>
      <dgm:spPr/>
    </dgm:pt>
    <dgm:pt modelId="{9BE9A80A-3229-4E8C-B933-78DD4DDF514D}" type="pres">
      <dgm:prSet presAssocID="{524297D8-C22B-4180-A81D-FA4E46943599}" presName="textNode" presStyleLbl="node1" presStyleIdx="1" presStyleCnt="4">
        <dgm:presLayoutVars>
          <dgm:bulletEnabled val="1"/>
        </dgm:presLayoutVars>
      </dgm:prSet>
      <dgm:spPr/>
    </dgm:pt>
    <dgm:pt modelId="{ED09FADB-F94B-42B4-859F-9F19CDD92A30}" type="pres">
      <dgm:prSet presAssocID="{D09C5D81-3E1C-4991-AF06-71F74091D40B}" presName="sibTrans" presStyleCnt="0"/>
      <dgm:spPr/>
    </dgm:pt>
    <dgm:pt modelId="{336E393E-D3E1-4456-80BD-D36D50FCB383}" type="pres">
      <dgm:prSet presAssocID="{B8A9F0DA-96D1-4B11-A97D-E84733075414}" presName="textNode" presStyleLbl="node1" presStyleIdx="2" presStyleCnt="4">
        <dgm:presLayoutVars>
          <dgm:bulletEnabled val="1"/>
        </dgm:presLayoutVars>
      </dgm:prSet>
      <dgm:spPr/>
    </dgm:pt>
    <dgm:pt modelId="{8463A3DF-610D-467D-81BE-4249C362926F}" type="pres">
      <dgm:prSet presAssocID="{5F2A97E9-277C-4F14-A94A-4B1DD75320A1}" presName="sibTrans" presStyleCnt="0"/>
      <dgm:spPr/>
    </dgm:pt>
    <dgm:pt modelId="{BB2B795C-DEA4-44BE-B518-D326BDA06CE0}" type="pres">
      <dgm:prSet presAssocID="{66749F3F-89A9-4A98-A8D2-E8232CC2FB50}" presName="textNode" presStyleLbl="node1" presStyleIdx="3" presStyleCnt="4">
        <dgm:presLayoutVars>
          <dgm:bulletEnabled val="1"/>
        </dgm:presLayoutVars>
      </dgm:prSet>
      <dgm:spPr/>
    </dgm:pt>
  </dgm:ptLst>
  <dgm:cxnLst>
    <dgm:cxn modelId="{06441D3F-A34A-488B-8258-166D1C1AA4BB}" type="presOf" srcId="{66749F3F-89A9-4A98-A8D2-E8232CC2FB50}" destId="{BB2B795C-DEA4-44BE-B518-D326BDA06CE0}" srcOrd="0" destOrd="0" presId="urn:microsoft.com/office/officeart/2005/8/layout/hProcess9"/>
    <dgm:cxn modelId="{92160D47-D5BD-49FC-B535-AB23EF7BCC4C}" type="presOf" srcId="{4F86991A-2254-43C3-B570-80E298BD5283}" destId="{117AEE88-1B69-4C4C-BEB4-8A35C2CAD25D}" srcOrd="0" destOrd="0" presId="urn:microsoft.com/office/officeart/2005/8/layout/hProcess9"/>
    <dgm:cxn modelId="{B3F12F77-262D-4536-A23A-BDA547A867CB}" type="presOf" srcId="{524297D8-C22B-4180-A81D-FA4E46943599}" destId="{9BE9A80A-3229-4E8C-B933-78DD4DDF514D}" srcOrd="0" destOrd="0" presId="urn:microsoft.com/office/officeart/2005/8/layout/hProcess9"/>
    <dgm:cxn modelId="{F32F8AC6-FDEF-467B-84AF-6C733004DE6E}" srcId="{4F86991A-2254-43C3-B570-80E298BD5283}" destId="{B8A9F0DA-96D1-4B11-A97D-E84733075414}" srcOrd="2" destOrd="0" parTransId="{6E39B663-A9AE-49E5-884A-BFAB1FDD1169}" sibTransId="{5F2A97E9-277C-4F14-A94A-4B1DD75320A1}"/>
    <dgm:cxn modelId="{A57CB1D1-0942-4168-AEDC-1CC17DE82186}" type="presOf" srcId="{B8A9F0DA-96D1-4B11-A97D-E84733075414}" destId="{336E393E-D3E1-4456-80BD-D36D50FCB383}" srcOrd="0" destOrd="0" presId="urn:microsoft.com/office/officeart/2005/8/layout/hProcess9"/>
    <dgm:cxn modelId="{FFF077D3-D60D-405A-9D8A-1EB502C41C28}" srcId="{4F86991A-2254-43C3-B570-80E298BD5283}" destId="{EAB12C2C-E092-49AA-B098-3C9C9303B637}" srcOrd="0" destOrd="0" parTransId="{9B26E918-A26E-459E-9CF0-6558318FE7AA}" sibTransId="{A521607A-0D4F-4F8D-8263-299EC90EE871}"/>
    <dgm:cxn modelId="{74BF1FE9-5313-4765-90ED-140AB8565F8B}" srcId="{4F86991A-2254-43C3-B570-80E298BD5283}" destId="{524297D8-C22B-4180-A81D-FA4E46943599}" srcOrd="1" destOrd="0" parTransId="{DE1867A0-8E13-40B5-AC0E-34E6C718AFF6}" sibTransId="{D09C5D81-3E1C-4991-AF06-71F74091D40B}"/>
    <dgm:cxn modelId="{0EA623F8-0EFF-491D-A2DB-973DCE343739}" type="presOf" srcId="{EAB12C2C-E092-49AA-B098-3C9C9303B637}" destId="{8B32AC81-EEA1-448B-B0BC-0AD74676FB4D}" srcOrd="0" destOrd="0" presId="urn:microsoft.com/office/officeart/2005/8/layout/hProcess9"/>
    <dgm:cxn modelId="{94F349FB-CBCA-48F5-B1F1-1C6A044AAF7D}" srcId="{4F86991A-2254-43C3-B570-80E298BD5283}" destId="{66749F3F-89A9-4A98-A8D2-E8232CC2FB50}" srcOrd="3" destOrd="0" parTransId="{E37F5E59-C60B-467F-B4ED-33356FFDE5F6}" sibTransId="{3596DD63-A3D1-4C8B-934B-45243D02A1AC}"/>
    <dgm:cxn modelId="{38C41186-8644-4240-8406-1A2F8E9F411C}" type="presParOf" srcId="{117AEE88-1B69-4C4C-BEB4-8A35C2CAD25D}" destId="{DC5D53F0-90A3-49F4-8B1A-21953D3972B9}" srcOrd="0" destOrd="0" presId="urn:microsoft.com/office/officeart/2005/8/layout/hProcess9"/>
    <dgm:cxn modelId="{DDEBADFF-A119-4750-9124-997A0D6B9243}" type="presParOf" srcId="{117AEE88-1B69-4C4C-BEB4-8A35C2CAD25D}" destId="{0773093C-A155-4BA0-AB00-3EC1DC9147E7}" srcOrd="1" destOrd="0" presId="urn:microsoft.com/office/officeart/2005/8/layout/hProcess9"/>
    <dgm:cxn modelId="{414F7655-F2C6-4BCA-BA11-64AE11DDFABC}" type="presParOf" srcId="{0773093C-A155-4BA0-AB00-3EC1DC9147E7}" destId="{8B32AC81-EEA1-448B-B0BC-0AD74676FB4D}" srcOrd="0" destOrd="0" presId="urn:microsoft.com/office/officeart/2005/8/layout/hProcess9"/>
    <dgm:cxn modelId="{14735F4D-8F4F-41FB-B177-0044B74FE697}" type="presParOf" srcId="{0773093C-A155-4BA0-AB00-3EC1DC9147E7}" destId="{FE0822BA-3E01-48FD-A83F-F678193989DE}" srcOrd="1" destOrd="0" presId="urn:microsoft.com/office/officeart/2005/8/layout/hProcess9"/>
    <dgm:cxn modelId="{63E83ED3-47D9-49F6-BA13-0D8985DC676A}" type="presParOf" srcId="{0773093C-A155-4BA0-AB00-3EC1DC9147E7}" destId="{9BE9A80A-3229-4E8C-B933-78DD4DDF514D}" srcOrd="2" destOrd="0" presId="urn:microsoft.com/office/officeart/2005/8/layout/hProcess9"/>
    <dgm:cxn modelId="{F8183105-30C7-461A-A34E-609B39231F99}" type="presParOf" srcId="{0773093C-A155-4BA0-AB00-3EC1DC9147E7}" destId="{ED09FADB-F94B-42B4-859F-9F19CDD92A30}" srcOrd="3" destOrd="0" presId="urn:microsoft.com/office/officeart/2005/8/layout/hProcess9"/>
    <dgm:cxn modelId="{378238DD-FCEC-4699-A254-479F9FD2B3D9}" type="presParOf" srcId="{0773093C-A155-4BA0-AB00-3EC1DC9147E7}" destId="{336E393E-D3E1-4456-80BD-D36D50FCB383}" srcOrd="4" destOrd="0" presId="urn:microsoft.com/office/officeart/2005/8/layout/hProcess9"/>
    <dgm:cxn modelId="{C5038806-9A35-475A-946A-6D1DC17A3491}" type="presParOf" srcId="{0773093C-A155-4BA0-AB00-3EC1DC9147E7}" destId="{8463A3DF-610D-467D-81BE-4249C362926F}" srcOrd="5" destOrd="0" presId="urn:microsoft.com/office/officeart/2005/8/layout/hProcess9"/>
    <dgm:cxn modelId="{A6974E1E-273A-4BA1-B635-D66042828D85}" type="presParOf" srcId="{0773093C-A155-4BA0-AB00-3EC1DC9147E7}" destId="{BB2B795C-DEA4-44BE-B518-D326BDA06CE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D53F0-90A3-49F4-8B1A-21953D3972B9}">
      <dsp:nvSpPr>
        <dsp:cNvPr id="0" name=""/>
        <dsp:cNvSpPr/>
      </dsp:nvSpPr>
      <dsp:spPr>
        <a:xfrm>
          <a:off x="599920" y="0"/>
          <a:ext cx="6799097" cy="342419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2AC81-EEA1-448B-B0BC-0AD74676FB4D}">
      <dsp:nvSpPr>
        <dsp:cNvPr id="0" name=""/>
        <dsp:cNvSpPr/>
      </dsp:nvSpPr>
      <dsp:spPr>
        <a:xfrm>
          <a:off x="2734" y="1027258"/>
          <a:ext cx="1776326" cy="13696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b="1" kern="1200" dirty="0">
              <a:latin typeface="Calibri" panose="020F0502020204030204" pitchFamily="34" charset="0"/>
              <a:ea typeface="Calibri" panose="020F0502020204030204" pitchFamily="34" charset="0"/>
              <a:cs typeface="Calibri" panose="020F0502020204030204" pitchFamily="34" charset="0"/>
            </a:rPr>
            <a:t>Data Gathering</a:t>
          </a:r>
        </a:p>
      </dsp:txBody>
      <dsp:txXfrm>
        <a:off x="69596" y="1094120"/>
        <a:ext cx="1642602" cy="1235953"/>
      </dsp:txXfrm>
    </dsp:sp>
    <dsp:sp modelId="{9BE9A80A-3229-4E8C-B933-78DD4DDF514D}">
      <dsp:nvSpPr>
        <dsp:cNvPr id="0" name=""/>
        <dsp:cNvSpPr/>
      </dsp:nvSpPr>
      <dsp:spPr>
        <a:xfrm>
          <a:off x="2075115" y="1027258"/>
          <a:ext cx="1776326" cy="13696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b="1" kern="1200" dirty="0">
              <a:latin typeface="Calibri" panose="020F0502020204030204" pitchFamily="34" charset="0"/>
              <a:ea typeface="Calibri" panose="020F0502020204030204" pitchFamily="34" charset="0"/>
              <a:cs typeface="Calibri" panose="020F0502020204030204" pitchFamily="34" charset="0"/>
            </a:rPr>
            <a:t>Data Pre-Processing</a:t>
          </a:r>
        </a:p>
      </dsp:txBody>
      <dsp:txXfrm>
        <a:off x="2141977" y="1094120"/>
        <a:ext cx="1642602" cy="1235953"/>
      </dsp:txXfrm>
    </dsp:sp>
    <dsp:sp modelId="{336E393E-D3E1-4456-80BD-D36D50FCB383}">
      <dsp:nvSpPr>
        <dsp:cNvPr id="0" name=""/>
        <dsp:cNvSpPr/>
      </dsp:nvSpPr>
      <dsp:spPr>
        <a:xfrm>
          <a:off x="4147496" y="1027258"/>
          <a:ext cx="1776326" cy="13696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b="1" kern="1200" dirty="0">
              <a:latin typeface="Calibri" panose="020F0502020204030204" pitchFamily="34" charset="0"/>
              <a:ea typeface="Calibri" panose="020F0502020204030204" pitchFamily="34" charset="0"/>
              <a:cs typeface="Calibri" panose="020F0502020204030204" pitchFamily="34" charset="0"/>
            </a:rPr>
            <a:t>Exploratory Data Analysis</a:t>
          </a:r>
        </a:p>
      </dsp:txBody>
      <dsp:txXfrm>
        <a:off x="4214358" y="1094120"/>
        <a:ext cx="1642602" cy="1235953"/>
      </dsp:txXfrm>
    </dsp:sp>
    <dsp:sp modelId="{BB2B795C-DEA4-44BE-B518-D326BDA06CE0}">
      <dsp:nvSpPr>
        <dsp:cNvPr id="0" name=""/>
        <dsp:cNvSpPr/>
      </dsp:nvSpPr>
      <dsp:spPr>
        <a:xfrm>
          <a:off x="6219877" y="1027258"/>
          <a:ext cx="1776326" cy="13696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b="1" kern="1200" dirty="0" err="1">
              <a:latin typeface="Calibri" panose="020F0502020204030204" pitchFamily="34" charset="0"/>
              <a:ea typeface="Calibri" panose="020F0502020204030204" pitchFamily="34" charset="0"/>
              <a:cs typeface="Calibri" panose="020F0502020204030204" pitchFamily="34" charset="0"/>
            </a:rPr>
            <a:t>Reco</a:t>
          </a:r>
          <a:r>
            <a:rPr lang="en-CA" sz="2000" b="1" kern="1200" dirty="0">
              <a:latin typeface="Calibri" panose="020F0502020204030204" pitchFamily="34" charset="0"/>
              <a:ea typeface="Calibri" panose="020F0502020204030204" pitchFamily="34" charset="0"/>
              <a:cs typeface="Calibri" panose="020F0502020204030204" pitchFamily="34" charset="0"/>
            </a:rPr>
            <a:t> Engine Creation</a:t>
          </a:r>
        </a:p>
      </dsp:txBody>
      <dsp:txXfrm>
        <a:off x="6286739" y="1094120"/>
        <a:ext cx="1642602" cy="123595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659BE4-1182-CE0C-C93A-5C7C88DF12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3177E943-75C1-2D6F-B106-6FA915DBCD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852B58-653C-4D6A-870A-B5CAB85E60BD}" type="datetimeFigureOut">
              <a:rPr lang="en-CA" smtClean="0"/>
              <a:t>2023-04-26</a:t>
            </a:fld>
            <a:endParaRPr lang="en-CA"/>
          </a:p>
        </p:txBody>
      </p:sp>
      <p:sp>
        <p:nvSpPr>
          <p:cNvPr id="4" name="Footer Placeholder 3">
            <a:extLst>
              <a:ext uri="{FF2B5EF4-FFF2-40B4-BE49-F238E27FC236}">
                <a16:creationId xmlns:a16="http://schemas.microsoft.com/office/drawing/2014/main" id="{96BCE0CA-3D30-FD09-0A3D-3B14D09EA1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ED9268-DF8C-728B-9363-CCF68B0BB1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304909-8785-4CE7-9BEF-6884FE0EB9E0}" type="slidenum">
              <a:rPr lang="en-CA" smtClean="0"/>
              <a:t>‹#›</a:t>
            </a:fld>
            <a:endParaRPr lang="en-CA"/>
          </a:p>
        </p:txBody>
      </p:sp>
    </p:spTree>
    <p:extLst>
      <p:ext uri="{BB962C8B-B14F-4D97-AF65-F5344CB8AC3E}">
        <p14:creationId xmlns:p14="http://schemas.microsoft.com/office/powerpoint/2010/main" val="1764977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B9523-E306-4825-B975-AFC0DB1D5AAB}" type="datetimeFigureOut">
              <a:rPr lang="en-CA" smtClean="0"/>
              <a:t>2023-04-26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F6888-F498-4D62-AFEC-EAB11BC0F115}" type="slidenum">
              <a:rPr lang="en-CA" smtClean="0"/>
              <a:t>‹#›</a:t>
            </a:fld>
            <a:endParaRPr lang="en-CA"/>
          </a:p>
        </p:txBody>
      </p:sp>
    </p:spTree>
    <p:extLst>
      <p:ext uri="{BB962C8B-B14F-4D97-AF65-F5344CB8AC3E}">
        <p14:creationId xmlns:p14="http://schemas.microsoft.com/office/powerpoint/2010/main" val="39318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1</a:t>
            </a:fld>
            <a:endParaRPr lang="en-CA"/>
          </a:p>
        </p:txBody>
      </p:sp>
    </p:spTree>
    <p:extLst>
      <p:ext uri="{BB962C8B-B14F-4D97-AF65-F5344CB8AC3E}">
        <p14:creationId xmlns:p14="http://schemas.microsoft.com/office/powerpoint/2010/main" val="1983811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F5F6888-F498-4D62-AFEC-EAB11BC0F115}" type="slidenum">
              <a:rPr lang="en-CA" smtClean="0"/>
              <a:t>11</a:t>
            </a:fld>
            <a:endParaRPr lang="en-CA"/>
          </a:p>
        </p:txBody>
      </p:sp>
    </p:spTree>
    <p:extLst>
      <p:ext uri="{BB962C8B-B14F-4D97-AF65-F5344CB8AC3E}">
        <p14:creationId xmlns:p14="http://schemas.microsoft.com/office/powerpoint/2010/main" val="142952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12</a:t>
            </a:fld>
            <a:endParaRPr lang="en-CA"/>
          </a:p>
        </p:txBody>
      </p:sp>
    </p:spTree>
    <p:extLst>
      <p:ext uri="{BB962C8B-B14F-4D97-AF65-F5344CB8AC3E}">
        <p14:creationId xmlns:p14="http://schemas.microsoft.com/office/powerpoint/2010/main" val="237188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14</a:t>
            </a:fld>
            <a:endParaRPr lang="en-CA"/>
          </a:p>
        </p:txBody>
      </p:sp>
    </p:spTree>
    <p:extLst>
      <p:ext uri="{BB962C8B-B14F-4D97-AF65-F5344CB8AC3E}">
        <p14:creationId xmlns:p14="http://schemas.microsoft.com/office/powerpoint/2010/main" val="429230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15</a:t>
            </a:fld>
            <a:endParaRPr lang="en-CA"/>
          </a:p>
        </p:txBody>
      </p:sp>
    </p:spTree>
    <p:extLst>
      <p:ext uri="{BB962C8B-B14F-4D97-AF65-F5344CB8AC3E}">
        <p14:creationId xmlns:p14="http://schemas.microsoft.com/office/powerpoint/2010/main" val="3503089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F5F6888-F498-4D62-AFEC-EAB11BC0F115}" type="slidenum">
              <a:rPr lang="en-CA" smtClean="0"/>
              <a:t>17</a:t>
            </a:fld>
            <a:endParaRPr lang="en-CA"/>
          </a:p>
        </p:txBody>
      </p:sp>
    </p:spTree>
    <p:extLst>
      <p:ext uri="{BB962C8B-B14F-4D97-AF65-F5344CB8AC3E}">
        <p14:creationId xmlns:p14="http://schemas.microsoft.com/office/powerpoint/2010/main" val="4243789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F5F6888-F498-4D62-AFEC-EAB11BC0F115}" type="slidenum">
              <a:rPr lang="en-CA" smtClean="0"/>
              <a:t>19</a:t>
            </a:fld>
            <a:endParaRPr lang="en-CA"/>
          </a:p>
        </p:txBody>
      </p:sp>
    </p:spTree>
    <p:extLst>
      <p:ext uri="{BB962C8B-B14F-4D97-AF65-F5344CB8AC3E}">
        <p14:creationId xmlns:p14="http://schemas.microsoft.com/office/powerpoint/2010/main" val="2375755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21</a:t>
            </a:fld>
            <a:endParaRPr lang="en-CA"/>
          </a:p>
        </p:txBody>
      </p:sp>
    </p:spTree>
    <p:extLst>
      <p:ext uri="{BB962C8B-B14F-4D97-AF65-F5344CB8AC3E}">
        <p14:creationId xmlns:p14="http://schemas.microsoft.com/office/powerpoint/2010/main" val="2780703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22</a:t>
            </a:fld>
            <a:endParaRPr lang="en-CA"/>
          </a:p>
        </p:txBody>
      </p:sp>
    </p:spTree>
    <p:extLst>
      <p:ext uri="{BB962C8B-B14F-4D97-AF65-F5344CB8AC3E}">
        <p14:creationId xmlns:p14="http://schemas.microsoft.com/office/powerpoint/2010/main" val="3223655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23</a:t>
            </a:fld>
            <a:endParaRPr lang="en-CA"/>
          </a:p>
        </p:txBody>
      </p:sp>
    </p:spTree>
    <p:extLst>
      <p:ext uri="{BB962C8B-B14F-4D97-AF65-F5344CB8AC3E}">
        <p14:creationId xmlns:p14="http://schemas.microsoft.com/office/powerpoint/2010/main" val="384471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24</a:t>
            </a:fld>
            <a:endParaRPr lang="en-CA"/>
          </a:p>
        </p:txBody>
      </p:sp>
    </p:spTree>
    <p:extLst>
      <p:ext uri="{BB962C8B-B14F-4D97-AF65-F5344CB8AC3E}">
        <p14:creationId xmlns:p14="http://schemas.microsoft.com/office/powerpoint/2010/main" val="247322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2</a:t>
            </a:fld>
            <a:endParaRPr lang="en-CA"/>
          </a:p>
        </p:txBody>
      </p:sp>
    </p:spTree>
    <p:extLst>
      <p:ext uri="{BB962C8B-B14F-4D97-AF65-F5344CB8AC3E}">
        <p14:creationId xmlns:p14="http://schemas.microsoft.com/office/powerpoint/2010/main" val="607463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25</a:t>
            </a:fld>
            <a:endParaRPr lang="en-CA"/>
          </a:p>
        </p:txBody>
      </p:sp>
    </p:spTree>
    <p:extLst>
      <p:ext uri="{BB962C8B-B14F-4D97-AF65-F5344CB8AC3E}">
        <p14:creationId xmlns:p14="http://schemas.microsoft.com/office/powerpoint/2010/main" val="75678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3</a:t>
            </a:fld>
            <a:endParaRPr lang="en-CA"/>
          </a:p>
        </p:txBody>
      </p:sp>
    </p:spTree>
    <p:extLst>
      <p:ext uri="{BB962C8B-B14F-4D97-AF65-F5344CB8AC3E}">
        <p14:creationId xmlns:p14="http://schemas.microsoft.com/office/powerpoint/2010/main" val="192463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5</a:t>
            </a:fld>
            <a:endParaRPr lang="en-CA"/>
          </a:p>
        </p:txBody>
      </p:sp>
    </p:spTree>
    <p:extLst>
      <p:ext uri="{BB962C8B-B14F-4D97-AF65-F5344CB8AC3E}">
        <p14:creationId xmlns:p14="http://schemas.microsoft.com/office/powerpoint/2010/main" val="2896224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6</a:t>
            </a:fld>
            <a:endParaRPr lang="en-CA"/>
          </a:p>
        </p:txBody>
      </p:sp>
    </p:spTree>
    <p:extLst>
      <p:ext uri="{BB962C8B-B14F-4D97-AF65-F5344CB8AC3E}">
        <p14:creationId xmlns:p14="http://schemas.microsoft.com/office/powerpoint/2010/main" val="248999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7</a:t>
            </a:fld>
            <a:endParaRPr lang="en-CA"/>
          </a:p>
        </p:txBody>
      </p:sp>
    </p:spTree>
    <p:extLst>
      <p:ext uri="{BB962C8B-B14F-4D97-AF65-F5344CB8AC3E}">
        <p14:creationId xmlns:p14="http://schemas.microsoft.com/office/powerpoint/2010/main" val="336854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8</a:t>
            </a:fld>
            <a:endParaRPr lang="en-CA"/>
          </a:p>
        </p:txBody>
      </p:sp>
    </p:spTree>
    <p:extLst>
      <p:ext uri="{BB962C8B-B14F-4D97-AF65-F5344CB8AC3E}">
        <p14:creationId xmlns:p14="http://schemas.microsoft.com/office/powerpoint/2010/main" val="854297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F5F6888-F498-4D62-AFEC-EAB11BC0F115}" type="slidenum">
              <a:rPr lang="en-CA" smtClean="0"/>
              <a:t>9</a:t>
            </a:fld>
            <a:endParaRPr lang="en-CA"/>
          </a:p>
        </p:txBody>
      </p:sp>
    </p:spTree>
    <p:extLst>
      <p:ext uri="{BB962C8B-B14F-4D97-AF65-F5344CB8AC3E}">
        <p14:creationId xmlns:p14="http://schemas.microsoft.com/office/powerpoint/2010/main" val="2756938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F5F6888-F498-4D62-AFEC-EAB11BC0F115}" type="slidenum">
              <a:rPr lang="en-CA" smtClean="0"/>
              <a:t>10</a:t>
            </a:fld>
            <a:endParaRPr lang="en-CA"/>
          </a:p>
        </p:txBody>
      </p:sp>
    </p:spTree>
    <p:extLst>
      <p:ext uri="{BB962C8B-B14F-4D97-AF65-F5344CB8AC3E}">
        <p14:creationId xmlns:p14="http://schemas.microsoft.com/office/powerpoint/2010/main" val="278136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C764DE79-268F-4C1A-8933-263129D2AF90}" type="datetimeFigureOut">
              <a:rPr lang="en-US" smtClean="0"/>
              <a:t>4/26/2023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8887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94470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a:t>
            </a:r>
            <a:endParaRPr lang="en-US">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145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265858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45910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latin typeface="Calibri" panose="020F0502020204030204" pitchFamily="34" charset="0"/>
                <a:ea typeface="Calibri" panose="020F0502020204030204" pitchFamily="34" charset="0"/>
                <a:cs typeface="Calibri" panose="020F050202020403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862258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818181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1409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837332" cy="662152"/>
          </a:xfrm>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77334" y="1482291"/>
            <a:ext cx="10837332" cy="4858874"/>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15755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79640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402156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atin typeface="Calibri" panose="020F0502020204030204" pitchFamily="34" charset="0"/>
                <a:ea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atin typeface="Calibri" panose="020F0502020204030204" pitchFamily="34" charset="0"/>
                <a:ea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9" name="Slide Number Placeholder 8"/>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7755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Date Placeholder 2"/>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17864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056306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atin typeface="Calibri" panose="020F0502020204030204" pitchFamily="34" charset="0"/>
                <a:ea typeface="Calibri" panose="020F0502020204030204" pitchFamily="34" charset="0"/>
                <a:cs typeface="Calibri" panose="020F0502020204030204" pitchFamily="34" charset="0"/>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232125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atin typeface="Calibri" panose="020F0502020204030204" pitchFamily="34" charset="0"/>
                <a:ea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atin typeface="Calibri" panose="020F0502020204030204" pitchFamily="34" charset="0"/>
                <a:ea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C764DE79-268F-4C1A-8933-263129D2AF90}" type="datetimeFigureOut">
              <a:rPr lang="en-US" smtClean="0"/>
              <a:pPr/>
              <a:t>4/26/2023</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88849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10837332" cy="651641"/>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1482291"/>
            <a:ext cx="10837332" cy="48389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D4495CFE-4068-9C35-A8EE-4248C7D6A234}"/>
              </a:ext>
            </a:extLst>
          </p:cNvPr>
          <p:cNvGrpSpPr/>
          <p:nvPr userDrawn="1"/>
        </p:nvGrpSpPr>
        <p:grpSpPr>
          <a:xfrm>
            <a:off x="0" y="0"/>
            <a:ext cx="12192000" cy="6858000"/>
            <a:chOff x="0" y="0"/>
            <a:chExt cx="12192000" cy="6858000"/>
          </a:xfrm>
        </p:grpSpPr>
        <p:sp>
          <p:nvSpPr>
            <p:cNvPr id="29" name="Isosceles Triangle 28"/>
            <p:cNvSpPr/>
            <p:nvPr userDrawn="1"/>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a:extLst>
                <a:ext uri="{FF2B5EF4-FFF2-40B4-BE49-F238E27FC236}">
                  <a16:creationId xmlns:a16="http://schemas.microsoft.com/office/drawing/2014/main" id="{279883E4-A402-9B31-8118-6F787BC8E04C}"/>
                </a:ext>
              </a:extLst>
            </p:cNvPr>
            <p:cNvSpPr/>
            <p:nvPr userDrawn="1"/>
          </p:nvSpPr>
          <p:spPr>
            <a:xfrm rot="10800000">
              <a:off x="11743267"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34469786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txStyles>
    <p:titleStyle>
      <a:lvl1pPr algn="l" defTabSz="457200" rtl="0" eaLnBrk="1" latinLnBrk="0" hangingPunct="1">
        <a:spcBef>
          <a:spcPct val="0"/>
        </a:spcBef>
        <a:buNone/>
        <a:defRPr sz="3600" kern="1200">
          <a:solidFill>
            <a:schemeClr val="accent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emf"/><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medium.com/@luigi.fiori.lf0303/distance-metrics-and-k-nearest-neighbor-knn-1b840969c0f4" TargetMode="External"/><Relationship Id="rId2" Type="http://schemas.openxmlformats.org/officeDocument/2006/relationships/hyperlink" Target="https://www.ibm.com/topics/knn" TargetMode="External"/><Relationship Id="rId1" Type="http://schemas.openxmlformats.org/officeDocument/2006/relationships/slideLayout" Target="../slideLayouts/slideLayout2.xml"/><Relationship Id="rId5" Type="http://schemas.openxmlformats.org/officeDocument/2006/relationships/hyperlink" Target="https://www.kdnuggets.com/2020/11/most-popular-distance-metrics-knn.html" TargetMode="External"/><Relationship Id="rId4" Type="http://schemas.openxmlformats.org/officeDocument/2006/relationships/hyperlink" Target="https://medium.com/@anuuz.soni/advantages-and-disadvantages-of-knn-ee06599b933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bahramjannesarr/goodreads-book-datasets-10m/code?select=user_rating_6000_to_11000.cs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010834"/>
            <a:ext cx="7766936" cy="1646302"/>
          </a:xfrm>
        </p:spPr>
        <p:txBody>
          <a:bodyPr/>
          <a:lstStyle/>
          <a:p>
            <a:pPr algn="l"/>
            <a:r>
              <a:rPr lang="en-US" sz="5800" dirty="0">
                <a:latin typeface="Calibri"/>
                <a:cs typeface="Calibri"/>
              </a:rPr>
              <a:t>BDM 3014 Project</a:t>
            </a:r>
            <a:br>
              <a:rPr lang="en-US" sz="4000" dirty="0">
                <a:latin typeface="Calibri"/>
                <a:cs typeface="Calibri"/>
              </a:rPr>
            </a:br>
            <a:r>
              <a:rPr lang="en-US" sz="2800" dirty="0">
                <a:latin typeface="Calibri"/>
                <a:cs typeface="Calibri"/>
              </a:rPr>
              <a:t>Book Recommendation Engine</a:t>
            </a:r>
            <a:endParaRPr lang="en-US" sz="2800" dirty="0"/>
          </a:p>
        </p:txBody>
      </p:sp>
      <p:sp>
        <p:nvSpPr>
          <p:cNvPr id="3" name="Subtitle 2"/>
          <p:cNvSpPr>
            <a:spLocks noGrp="1"/>
          </p:cNvSpPr>
          <p:nvPr>
            <p:ph type="subTitle" idx="1"/>
          </p:nvPr>
        </p:nvSpPr>
        <p:spPr>
          <a:xfrm>
            <a:off x="1507067" y="4050833"/>
            <a:ext cx="7766936" cy="2286467"/>
          </a:xfrm>
        </p:spPr>
        <p:txBody>
          <a:bodyPr>
            <a:normAutofit/>
          </a:bodyPr>
          <a:lstStyle/>
          <a:p>
            <a:pPr algn="l"/>
            <a:r>
              <a:rPr lang="en-US" sz="1600" dirty="0"/>
              <a:t>Presented by:</a:t>
            </a:r>
          </a:p>
          <a:p>
            <a:pPr algn="l"/>
            <a:r>
              <a:rPr lang="en-US" sz="1600" dirty="0" err="1"/>
              <a:t>Jefford</a:t>
            </a:r>
            <a:r>
              <a:rPr lang="en-US" sz="1600" dirty="0"/>
              <a:t> </a:t>
            </a:r>
            <a:r>
              <a:rPr lang="en-US" sz="1600" dirty="0" err="1"/>
              <a:t>Secondes</a:t>
            </a:r>
            <a:endParaRPr lang="en-US" sz="1600" dirty="0"/>
          </a:p>
          <a:p>
            <a:pPr algn="l"/>
            <a:r>
              <a:rPr lang="en-US" sz="1600" dirty="0"/>
              <a:t>Jovi Fez Bartolata</a:t>
            </a:r>
          </a:p>
          <a:p>
            <a:pPr algn="l"/>
            <a:r>
              <a:rPr lang="en-US" sz="1600" dirty="0" err="1"/>
              <a:t>Maricris</a:t>
            </a:r>
            <a:r>
              <a:rPr lang="en-US" sz="1600" dirty="0"/>
              <a:t> </a:t>
            </a:r>
            <a:r>
              <a:rPr lang="en-US" sz="1600" dirty="0" err="1"/>
              <a:t>Resma</a:t>
            </a:r>
            <a:endParaRPr lang="en-US" sz="1600" dirty="0"/>
          </a:p>
          <a:p>
            <a:pPr algn="l"/>
            <a:r>
              <a:rPr lang="en-US" sz="1600" dirty="0"/>
              <a:t>Luz </a:t>
            </a:r>
            <a:r>
              <a:rPr lang="en-US" sz="1600" dirty="0" err="1"/>
              <a:t>Zapanta</a:t>
            </a:r>
            <a:endParaRPr lang="en-US" sz="16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CD93-D768-2408-EE01-B8550F2A84D1}"/>
              </a:ext>
            </a:extLst>
          </p:cNvPr>
          <p:cNvSpPr>
            <a:spLocks noGrp="1"/>
          </p:cNvSpPr>
          <p:nvPr>
            <p:ph type="title"/>
          </p:nvPr>
        </p:nvSpPr>
        <p:spPr/>
        <p:txBody>
          <a:bodyPr/>
          <a:lstStyle/>
          <a:p>
            <a:r>
              <a:rPr lang="en-US" dirty="0"/>
              <a:t>K-Nearest Neighbors (KNN) </a:t>
            </a:r>
            <a:endParaRPr lang="en-CA" dirty="0"/>
          </a:p>
        </p:txBody>
      </p:sp>
      <p:sp>
        <p:nvSpPr>
          <p:cNvPr id="3" name="Content Placeholder 2">
            <a:extLst>
              <a:ext uri="{FF2B5EF4-FFF2-40B4-BE49-F238E27FC236}">
                <a16:creationId xmlns:a16="http://schemas.microsoft.com/office/drawing/2014/main" id="{D5B4846A-A464-CF89-09EF-04683E05D11C}"/>
              </a:ext>
            </a:extLst>
          </p:cNvPr>
          <p:cNvSpPr>
            <a:spLocks noGrp="1"/>
          </p:cNvSpPr>
          <p:nvPr>
            <p:ph idx="1"/>
          </p:nvPr>
        </p:nvSpPr>
        <p:spPr>
          <a:xfrm>
            <a:off x="677334" y="1482291"/>
            <a:ext cx="10837332" cy="4896974"/>
          </a:xfrm>
        </p:spPr>
        <p:txBody>
          <a:bodyPr vert="horz" lIns="91440" tIns="45720" rIns="91440" bIns="45720" rtlCol="0" anchor="t">
            <a:normAutofit/>
          </a:bodyPr>
          <a:lstStyle/>
          <a:p>
            <a:r>
              <a:rPr lang="en-US" b="1" dirty="0">
                <a:latin typeface="Calibri"/>
                <a:cs typeface="Calibri"/>
              </a:rPr>
              <a:t>Euclidean Distance:</a:t>
            </a:r>
            <a:r>
              <a:rPr lang="en-US" dirty="0">
                <a:latin typeface="Calibri"/>
                <a:cs typeface="Calibri"/>
              </a:rPr>
              <a:t> One of the commonly used distance measures. It measures a straight line between the query point and the other point being measured.</a:t>
            </a:r>
          </a:p>
          <a:p>
            <a:r>
              <a:rPr lang="en-US" dirty="0">
                <a:latin typeface="Calibri"/>
                <a:cs typeface="Calibri"/>
              </a:rPr>
              <a:t>Formula:</a:t>
            </a: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p:txBody>
      </p:sp>
      <p:cxnSp>
        <p:nvCxnSpPr>
          <p:cNvPr id="10" name="Straight Connector 9">
            <a:extLst>
              <a:ext uri="{FF2B5EF4-FFF2-40B4-BE49-F238E27FC236}">
                <a16:creationId xmlns:a16="http://schemas.microsoft.com/office/drawing/2014/main" id="{44D2BFBF-442F-92CC-CE8C-4FD7D9F3895A}"/>
              </a:ext>
            </a:extLst>
          </p:cNvPr>
          <p:cNvCxnSpPr>
            <a:cxnSpLocks/>
          </p:cNvCxnSpPr>
          <p:nvPr/>
        </p:nvCxnSpPr>
        <p:spPr>
          <a:xfrm>
            <a:off x="6096001" y="2005389"/>
            <a:ext cx="0" cy="46602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8741D34-CD5D-C94A-6DCD-526FA3224AE4}"/>
              </a:ext>
            </a:extLst>
          </p:cNvPr>
          <p:cNvGrpSpPr/>
          <p:nvPr/>
        </p:nvGrpSpPr>
        <p:grpSpPr>
          <a:xfrm>
            <a:off x="4253070" y="3249077"/>
            <a:ext cx="3403598" cy="2418782"/>
            <a:chOff x="4394201" y="2374331"/>
            <a:chExt cx="3403598" cy="2418782"/>
          </a:xfrm>
        </p:grpSpPr>
        <p:pic>
          <p:nvPicPr>
            <p:cNvPr id="5" name="Picture 4">
              <a:extLst>
                <a:ext uri="{FF2B5EF4-FFF2-40B4-BE49-F238E27FC236}">
                  <a16:creationId xmlns:a16="http://schemas.microsoft.com/office/drawing/2014/main" id="{E60DC4AE-56F7-8A06-28F2-6037E9601EC0}"/>
                </a:ext>
              </a:extLst>
            </p:cNvPr>
            <p:cNvPicPr>
              <a:picLocks noChangeAspect="1"/>
            </p:cNvPicPr>
            <p:nvPr/>
          </p:nvPicPr>
          <p:blipFill rotWithShape="1">
            <a:blip r:embed="rId3"/>
            <a:srcRect l="18247" r="18247"/>
            <a:stretch/>
          </p:blipFill>
          <p:spPr>
            <a:xfrm>
              <a:off x="4394201" y="2374331"/>
              <a:ext cx="3403598" cy="2109338"/>
            </a:xfrm>
            <a:prstGeom prst="rect">
              <a:avLst/>
            </a:prstGeom>
          </p:spPr>
        </p:pic>
        <p:sp>
          <p:nvSpPr>
            <p:cNvPr id="6" name="TextBox 5">
              <a:extLst>
                <a:ext uri="{FF2B5EF4-FFF2-40B4-BE49-F238E27FC236}">
                  <a16:creationId xmlns:a16="http://schemas.microsoft.com/office/drawing/2014/main" id="{E6AE535F-0D58-E8E8-3111-8F4904485FF8}"/>
                </a:ext>
              </a:extLst>
            </p:cNvPr>
            <p:cNvSpPr txBox="1"/>
            <p:nvPr/>
          </p:nvSpPr>
          <p:spPr>
            <a:xfrm>
              <a:off x="4394201" y="4593058"/>
              <a:ext cx="3124573" cy="200055"/>
            </a:xfrm>
            <a:prstGeom prst="rect">
              <a:avLst/>
            </a:prstGeom>
            <a:noFill/>
          </p:spPr>
          <p:txBody>
            <a:bodyPr wrap="none" rtlCol="0">
              <a:spAutoFit/>
            </a:bodyPr>
            <a:lstStyle/>
            <a:p>
              <a:r>
                <a:rPr lang="en-CA" sz="700" i="1" dirty="0">
                  <a:latin typeface="Calibri" panose="020F0502020204030204" pitchFamily="34" charset="0"/>
                  <a:ea typeface="Calibri" panose="020F0502020204030204" pitchFamily="34" charset="0"/>
                  <a:cs typeface="Calibri" panose="020F0502020204030204" pitchFamily="34" charset="0"/>
                </a:rPr>
                <a:t>https://miro.medium.com/v2/resize:fit:2678/1*yjxwoNqIwb1fXW26HvK_Kw.png</a:t>
              </a:r>
            </a:p>
          </p:txBody>
        </p:sp>
      </p:grpSp>
      <p:pic>
        <p:nvPicPr>
          <p:cNvPr id="9" name="Picture 8">
            <a:extLst>
              <a:ext uri="{FF2B5EF4-FFF2-40B4-BE49-F238E27FC236}">
                <a16:creationId xmlns:a16="http://schemas.microsoft.com/office/drawing/2014/main" id="{37D59918-0DBF-5D04-969A-BAE1EE05CE14}"/>
              </a:ext>
            </a:extLst>
          </p:cNvPr>
          <p:cNvPicPr>
            <a:picLocks noChangeAspect="1"/>
          </p:cNvPicPr>
          <p:nvPr/>
        </p:nvPicPr>
        <p:blipFill>
          <a:blip r:embed="rId4"/>
          <a:stretch>
            <a:fillRect/>
          </a:stretch>
        </p:blipFill>
        <p:spPr>
          <a:xfrm>
            <a:off x="2073656" y="2228227"/>
            <a:ext cx="2179414" cy="869702"/>
          </a:xfrm>
          <a:prstGeom prst="rect">
            <a:avLst/>
          </a:prstGeom>
        </p:spPr>
      </p:pic>
    </p:spTree>
    <p:extLst>
      <p:ext uri="{BB962C8B-B14F-4D97-AF65-F5344CB8AC3E}">
        <p14:creationId xmlns:p14="http://schemas.microsoft.com/office/powerpoint/2010/main" val="367553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D89F-0CA0-2505-0F52-BCAF280AFDA5}"/>
              </a:ext>
            </a:extLst>
          </p:cNvPr>
          <p:cNvSpPr>
            <a:spLocks noGrp="1"/>
          </p:cNvSpPr>
          <p:nvPr>
            <p:ph type="title"/>
          </p:nvPr>
        </p:nvSpPr>
        <p:spPr/>
        <p:txBody>
          <a:bodyPr/>
          <a:lstStyle/>
          <a:p>
            <a:r>
              <a:rPr lang="en-US" dirty="0"/>
              <a:t>K-Nearest Neighbors (KNN) </a:t>
            </a:r>
            <a:endParaRPr lang="en-CA" dirty="0"/>
          </a:p>
        </p:txBody>
      </p:sp>
      <p:sp>
        <p:nvSpPr>
          <p:cNvPr id="3" name="Content Placeholder 2">
            <a:extLst>
              <a:ext uri="{FF2B5EF4-FFF2-40B4-BE49-F238E27FC236}">
                <a16:creationId xmlns:a16="http://schemas.microsoft.com/office/drawing/2014/main" id="{D122FC71-5AD1-A70A-351F-220B80B0A49B}"/>
              </a:ext>
            </a:extLst>
          </p:cNvPr>
          <p:cNvSpPr>
            <a:spLocks noGrp="1"/>
          </p:cNvSpPr>
          <p:nvPr>
            <p:ph idx="1"/>
          </p:nvPr>
        </p:nvSpPr>
        <p:spPr/>
        <p:txBody>
          <a:bodyPr/>
          <a:lstStyle/>
          <a:p>
            <a:r>
              <a:rPr lang="en-CA" dirty="0"/>
              <a:t>Illustration: Suppose we want 1 nearest neighbor from the Red point, we will get Green point.</a:t>
            </a:r>
          </a:p>
          <a:p>
            <a:pPr marL="0" indent="0">
              <a:buNone/>
            </a:pP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5" name="Picture 14">
            <a:extLst>
              <a:ext uri="{FF2B5EF4-FFF2-40B4-BE49-F238E27FC236}">
                <a16:creationId xmlns:a16="http://schemas.microsoft.com/office/drawing/2014/main" id="{E973BD7C-F7D9-7D14-D111-C29132A39C8E}"/>
              </a:ext>
            </a:extLst>
          </p:cNvPr>
          <p:cNvPicPr>
            <a:picLocks noChangeAspect="1"/>
          </p:cNvPicPr>
          <p:nvPr/>
        </p:nvPicPr>
        <p:blipFill>
          <a:blip r:embed="rId3"/>
          <a:stretch>
            <a:fillRect/>
          </a:stretch>
        </p:blipFill>
        <p:spPr>
          <a:xfrm>
            <a:off x="2000422" y="2547036"/>
            <a:ext cx="3251200" cy="3695700"/>
          </a:xfrm>
          <a:prstGeom prst="rect">
            <a:avLst/>
          </a:prstGeom>
        </p:spPr>
      </p:pic>
      <p:sp>
        <p:nvSpPr>
          <p:cNvPr id="17" name="Oval 16">
            <a:extLst>
              <a:ext uri="{FF2B5EF4-FFF2-40B4-BE49-F238E27FC236}">
                <a16:creationId xmlns:a16="http://schemas.microsoft.com/office/drawing/2014/main" id="{D2BE9996-C2B9-B449-7EB0-A72D4E2B67E5}"/>
              </a:ext>
            </a:extLst>
          </p:cNvPr>
          <p:cNvSpPr/>
          <p:nvPr/>
        </p:nvSpPr>
        <p:spPr>
          <a:xfrm>
            <a:off x="1949622" y="3747186"/>
            <a:ext cx="2387600" cy="2387600"/>
          </a:xfrm>
          <a:prstGeom prst="ellipse">
            <a:avLst/>
          </a:prstGeom>
          <a:solidFill>
            <a:srgbClr val="FF0000">
              <a:alpha val="10196"/>
            </a:srgbClr>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lumMod val="75000"/>
                  <a:lumOff val="25000"/>
                </a:schemeClr>
              </a:solidFill>
            </a:endParaRPr>
          </a:p>
        </p:txBody>
      </p:sp>
      <p:cxnSp>
        <p:nvCxnSpPr>
          <p:cNvPr id="19" name="Straight Connector 18">
            <a:extLst>
              <a:ext uri="{FF2B5EF4-FFF2-40B4-BE49-F238E27FC236}">
                <a16:creationId xmlns:a16="http://schemas.microsoft.com/office/drawing/2014/main" id="{C4ACF2D4-2A8F-F45B-D1E1-067CEBA21F0C}"/>
              </a:ext>
            </a:extLst>
          </p:cNvPr>
          <p:cNvCxnSpPr>
            <a:cxnSpLocks/>
          </p:cNvCxnSpPr>
          <p:nvPr/>
        </p:nvCxnSpPr>
        <p:spPr>
          <a:xfrm flipV="1">
            <a:off x="2694689" y="5174160"/>
            <a:ext cx="260178" cy="279059"/>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B38EDFFF-5BEB-E67A-D9F0-4AA901612FF3}"/>
              </a:ext>
            </a:extLst>
          </p:cNvPr>
          <p:cNvSpPr txBox="1">
            <a:spLocks/>
          </p:cNvSpPr>
          <p:nvPr/>
        </p:nvSpPr>
        <p:spPr>
          <a:xfrm>
            <a:off x="6096000" y="2063064"/>
            <a:ext cx="5571066" cy="42781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CA" dirty="0"/>
          </a:p>
          <a:p>
            <a:pPr marL="0" indent="0">
              <a:buNone/>
            </a:pPr>
            <a:r>
              <a:rPr lang="en-CA" b="1" dirty="0"/>
              <a:t>Given: </a:t>
            </a:r>
            <a:r>
              <a:rPr lang="en-CA" dirty="0"/>
              <a:t>Red point in (3,3) and Green point in (1,1)</a:t>
            </a:r>
          </a:p>
          <a:p>
            <a:pPr marL="0" indent="0">
              <a:buNone/>
            </a:pPr>
            <a:r>
              <a:rPr lang="en-CA" b="1" dirty="0"/>
              <a:t>Formula:</a:t>
            </a:r>
          </a:p>
          <a:p>
            <a:pPr marL="0" indent="0">
              <a:buNone/>
            </a:pPr>
            <a:endParaRPr lang="en-CA" dirty="0"/>
          </a:p>
          <a:p>
            <a:pPr marL="0" indent="0">
              <a:buNone/>
            </a:pPr>
            <a:endParaRPr lang="en-CA" dirty="0"/>
          </a:p>
          <a:p>
            <a:pPr marL="0" indent="0">
              <a:buNone/>
            </a:pPr>
            <a:r>
              <a:rPr lang="en-CA" b="1" dirty="0"/>
              <a:t>Distance</a:t>
            </a:r>
            <a:r>
              <a:rPr lang="en-CA" dirty="0"/>
              <a:t>  = </a:t>
            </a:r>
          </a:p>
          <a:p>
            <a:pPr marL="0" indent="0">
              <a:buNone/>
            </a:pPr>
            <a:r>
              <a:rPr lang="en-CA" dirty="0"/>
              <a:t>		=</a:t>
            </a:r>
          </a:p>
          <a:p>
            <a:pPr marL="0" indent="0">
              <a:buNone/>
            </a:pPr>
            <a:r>
              <a:rPr lang="en-CA" dirty="0"/>
              <a:t>		=</a:t>
            </a:r>
          </a:p>
          <a:p>
            <a:pPr marL="0" indent="0">
              <a:buNone/>
            </a:pPr>
            <a:r>
              <a:rPr lang="en-CA" dirty="0"/>
              <a:t>		=</a:t>
            </a:r>
          </a:p>
          <a:p>
            <a:pPr marL="0" indent="0">
              <a:buNone/>
            </a:pPr>
            <a:r>
              <a:rPr lang="en-CA" dirty="0"/>
              <a:t>		=</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CCFFBBB-8DA3-6CE0-1FB9-0C35F888C233}"/>
                  </a:ext>
                </a:extLst>
              </p:cNvPr>
              <p:cNvSpPr txBox="1"/>
              <p:nvPr/>
            </p:nvSpPr>
            <p:spPr>
              <a:xfrm>
                <a:off x="7337635" y="4076721"/>
                <a:ext cx="2162323"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CA" i="1" smtClean="0">
                              <a:solidFill>
                                <a:schemeClr val="tx1">
                                  <a:lumMod val="75000"/>
                                  <a:lumOff val="25000"/>
                                </a:schemeClr>
                              </a:solidFill>
                              <a:latin typeface="Cambria Math" panose="02040503050406030204" pitchFamily="18" charset="0"/>
                            </a:rPr>
                          </m:ctrlPr>
                        </m:radPr>
                        <m:deg/>
                        <m:e>
                          <m:sSup>
                            <m:sSupPr>
                              <m:ctrlPr>
                                <a:rPr lang="en-CA" i="1">
                                  <a:solidFill>
                                    <a:schemeClr val="tx1">
                                      <a:lumMod val="75000"/>
                                      <a:lumOff val="25000"/>
                                    </a:schemeClr>
                                  </a:solidFill>
                                  <a:latin typeface="Cambria Math" panose="02040503050406030204" pitchFamily="18" charset="0"/>
                                </a:rPr>
                              </m:ctrlPr>
                            </m:sSupPr>
                            <m:e>
                              <m:d>
                                <m:dPr>
                                  <m:ctrlPr>
                                    <a:rPr lang="en-CA" i="1">
                                      <a:solidFill>
                                        <a:schemeClr val="tx1">
                                          <a:lumMod val="75000"/>
                                          <a:lumOff val="25000"/>
                                        </a:schemeClr>
                                      </a:solidFill>
                                      <a:latin typeface="Cambria Math" panose="02040503050406030204" pitchFamily="18" charset="0"/>
                                    </a:rPr>
                                  </m:ctrlPr>
                                </m:dPr>
                                <m:e>
                                  <m:r>
                                    <a:rPr lang="en-CA">
                                      <a:solidFill>
                                        <a:schemeClr val="tx1">
                                          <a:lumMod val="75000"/>
                                          <a:lumOff val="25000"/>
                                        </a:schemeClr>
                                      </a:solidFill>
                                      <a:latin typeface="Cambria Math" panose="02040503050406030204" pitchFamily="18" charset="0"/>
                                    </a:rPr>
                                    <m:t>3</m:t>
                                  </m:r>
                                  <m:r>
                                    <a:rPr lang="en-CA" i="0">
                                      <a:solidFill>
                                        <a:schemeClr val="tx1">
                                          <a:lumMod val="75000"/>
                                          <a:lumOff val="25000"/>
                                        </a:schemeClr>
                                      </a:solidFill>
                                      <a:latin typeface="Cambria Math" panose="02040503050406030204" pitchFamily="18" charset="0"/>
                                    </a:rPr>
                                    <m:t>−1</m:t>
                                  </m:r>
                                </m:e>
                              </m:d>
                            </m:e>
                            <m:sup>
                              <m:r>
                                <a:rPr lang="en-CA" i="0">
                                  <a:solidFill>
                                    <a:schemeClr val="tx1">
                                      <a:lumMod val="75000"/>
                                      <a:lumOff val="25000"/>
                                    </a:schemeClr>
                                  </a:solidFill>
                                  <a:latin typeface="Cambria Math" panose="02040503050406030204" pitchFamily="18" charset="0"/>
                                </a:rPr>
                                <m:t>2</m:t>
                              </m:r>
                            </m:sup>
                          </m:sSup>
                          <m:r>
                            <a:rPr lang="en-CA" b="0" i="0" smtClean="0">
                              <a:solidFill>
                                <a:schemeClr val="tx1">
                                  <a:lumMod val="75000"/>
                                  <a:lumOff val="25000"/>
                                </a:schemeClr>
                              </a:solidFill>
                              <a:latin typeface="Cambria Math" panose="02040503050406030204" pitchFamily="18" charset="0"/>
                            </a:rPr>
                            <m:t>+</m:t>
                          </m:r>
                          <m:sSup>
                            <m:sSupPr>
                              <m:ctrlPr>
                                <a:rPr lang="en-CA" i="1">
                                  <a:solidFill>
                                    <a:schemeClr val="tx1">
                                      <a:lumMod val="75000"/>
                                      <a:lumOff val="25000"/>
                                    </a:schemeClr>
                                  </a:solidFill>
                                  <a:latin typeface="Cambria Math" panose="02040503050406030204" pitchFamily="18" charset="0"/>
                                </a:rPr>
                              </m:ctrlPr>
                            </m:sSupPr>
                            <m:e>
                              <m:d>
                                <m:dPr>
                                  <m:ctrlPr>
                                    <a:rPr lang="en-CA" i="1">
                                      <a:solidFill>
                                        <a:schemeClr val="tx1">
                                          <a:lumMod val="75000"/>
                                          <a:lumOff val="25000"/>
                                        </a:schemeClr>
                                      </a:solidFill>
                                      <a:latin typeface="Cambria Math" panose="02040503050406030204" pitchFamily="18" charset="0"/>
                                    </a:rPr>
                                  </m:ctrlPr>
                                </m:dPr>
                                <m:e>
                                  <m:r>
                                    <a:rPr lang="en-CA" i="0">
                                      <a:solidFill>
                                        <a:schemeClr val="tx1">
                                          <a:lumMod val="75000"/>
                                          <a:lumOff val="25000"/>
                                        </a:schemeClr>
                                      </a:solidFill>
                                      <a:latin typeface="Cambria Math" panose="02040503050406030204" pitchFamily="18" charset="0"/>
                                    </a:rPr>
                                    <m:t>3−1</m:t>
                                  </m:r>
                                </m:e>
                              </m:d>
                            </m:e>
                            <m:sup>
                              <m:r>
                                <a:rPr lang="en-CA" i="0">
                                  <a:solidFill>
                                    <a:schemeClr val="tx1">
                                      <a:lumMod val="75000"/>
                                      <a:lumOff val="25000"/>
                                    </a:schemeClr>
                                  </a:solidFill>
                                  <a:latin typeface="Cambria Math" panose="02040503050406030204" pitchFamily="18" charset="0"/>
                                </a:rPr>
                                <m:t>2</m:t>
                              </m:r>
                            </m:sup>
                          </m:sSup>
                        </m:e>
                      </m:rad>
                    </m:oMath>
                  </m:oMathPara>
                </a14:m>
                <a:endParaRPr lang="en-CA"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2" name="TextBox 31">
                <a:extLst>
                  <a:ext uri="{FF2B5EF4-FFF2-40B4-BE49-F238E27FC236}">
                    <a16:creationId xmlns:a16="http://schemas.microsoft.com/office/drawing/2014/main" id="{7CCFFBBB-8DA3-6CE0-1FB9-0C35F888C233}"/>
                  </a:ext>
                </a:extLst>
              </p:cNvPr>
              <p:cNvSpPr txBox="1">
                <a:spLocks noRot="1" noChangeAspect="1" noMove="1" noResize="1" noEditPoints="1" noAdjustHandles="1" noChangeArrowheads="1" noChangeShapeType="1" noTextEdit="1"/>
              </p:cNvSpPr>
              <p:nvPr/>
            </p:nvSpPr>
            <p:spPr>
              <a:xfrm>
                <a:off x="7337635" y="4076721"/>
                <a:ext cx="2162323" cy="335413"/>
              </a:xfrm>
              <a:prstGeom prst="rect">
                <a:avLst/>
              </a:prstGeom>
              <a:blipFill>
                <a:blip r:embed="rId4"/>
                <a:stretch>
                  <a:fillRect r="-847" b="-5455"/>
                </a:stretch>
              </a:blipFill>
            </p:spPr>
            <p:txBody>
              <a:bodyPr/>
              <a:lstStyle/>
              <a:p>
                <a:r>
                  <a:rPr lang="en-CA">
                    <a:noFill/>
                  </a:rPr>
                  <a:t> </a:t>
                </a:r>
              </a:p>
            </p:txBody>
          </p:sp>
        </mc:Fallback>
      </mc:AlternateContent>
      <p:pic>
        <p:nvPicPr>
          <p:cNvPr id="33" name="Picture 32">
            <a:extLst>
              <a:ext uri="{FF2B5EF4-FFF2-40B4-BE49-F238E27FC236}">
                <a16:creationId xmlns:a16="http://schemas.microsoft.com/office/drawing/2014/main" id="{CDB6397C-19CD-375B-4DE3-8EAB37FA50E6}"/>
              </a:ext>
            </a:extLst>
          </p:cNvPr>
          <p:cNvPicPr>
            <a:picLocks noChangeAspect="1"/>
          </p:cNvPicPr>
          <p:nvPr/>
        </p:nvPicPr>
        <p:blipFill>
          <a:blip r:embed="rId5"/>
          <a:stretch>
            <a:fillRect/>
          </a:stretch>
        </p:blipFill>
        <p:spPr>
          <a:xfrm>
            <a:off x="7196977" y="2937479"/>
            <a:ext cx="2179414" cy="869702"/>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4920223-C9F0-BA78-96ED-5402E87A2EE6}"/>
                  </a:ext>
                </a:extLst>
              </p:cNvPr>
              <p:cNvSpPr txBox="1"/>
              <p:nvPr/>
            </p:nvSpPr>
            <p:spPr>
              <a:xfrm>
                <a:off x="7337635" y="4482688"/>
                <a:ext cx="1354410"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CA" i="1" smtClean="0">
                              <a:solidFill>
                                <a:schemeClr val="tx1">
                                  <a:lumMod val="75000"/>
                                  <a:lumOff val="25000"/>
                                </a:schemeClr>
                              </a:solidFill>
                              <a:latin typeface="Cambria Math" panose="02040503050406030204" pitchFamily="18" charset="0"/>
                            </a:rPr>
                          </m:ctrlPr>
                        </m:radPr>
                        <m:deg/>
                        <m:e>
                          <m:sSup>
                            <m:sSupPr>
                              <m:ctrlPr>
                                <a:rPr lang="en-CA" i="1" smtClean="0">
                                  <a:solidFill>
                                    <a:schemeClr val="tx1">
                                      <a:lumMod val="75000"/>
                                      <a:lumOff val="25000"/>
                                    </a:schemeClr>
                                  </a:solidFill>
                                  <a:latin typeface="Cambria Math" panose="02040503050406030204" pitchFamily="18" charset="0"/>
                                </a:rPr>
                              </m:ctrlPr>
                            </m:sSupPr>
                            <m:e>
                              <m:d>
                                <m:dPr>
                                  <m:ctrlPr>
                                    <a:rPr lang="en-CA" i="1" smtClean="0">
                                      <a:solidFill>
                                        <a:schemeClr val="tx1">
                                          <a:lumMod val="75000"/>
                                          <a:lumOff val="25000"/>
                                        </a:schemeClr>
                                      </a:solidFill>
                                      <a:latin typeface="Cambria Math" panose="02040503050406030204" pitchFamily="18" charset="0"/>
                                    </a:rPr>
                                  </m:ctrlPr>
                                </m:dPr>
                                <m:e>
                                  <m:r>
                                    <a:rPr lang="en-CA" b="0" i="1" smtClean="0">
                                      <a:solidFill>
                                        <a:schemeClr val="tx1">
                                          <a:lumMod val="75000"/>
                                          <a:lumOff val="25000"/>
                                        </a:schemeClr>
                                      </a:solidFill>
                                      <a:latin typeface="Cambria Math" panose="02040503050406030204" pitchFamily="18" charset="0"/>
                                    </a:rPr>
                                    <m:t>2</m:t>
                                  </m:r>
                                </m:e>
                              </m:d>
                            </m:e>
                            <m:sup>
                              <m:r>
                                <a:rPr lang="en-CA" i="0" smtClean="0">
                                  <a:solidFill>
                                    <a:schemeClr val="tx1">
                                      <a:lumMod val="75000"/>
                                      <a:lumOff val="25000"/>
                                    </a:schemeClr>
                                  </a:solidFill>
                                  <a:latin typeface="Cambria Math" panose="02040503050406030204" pitchFamily="18" charset="0"/>
                                </a:rPr>
                                <m:t>2</m:t>
                              </m:r>
                            </m:sup>
                          </m:sSup>
                          <m:r>
                            <a:rPr lang="en-CA" b="0" i="0" smtClean="0">
                              <a:solidFill>
                                <a:schemeClr val="tx1">
                                  <a:lumMod val="75000"/>
                                  <a:lumOff val="25000"/>
                                </a:schemeClr>
                              </a:solidFill>
                              <a:latin typeface="Cambria Math" panose="02040503050406030204" pitchFamily="18" charset="0"/>
                            </a:rPr>
                            <m:t>+</m:t>
                          </m:r>
                          <m:sSup>
                            <m:sSupPr>
                              <m:ctrlPr>
                                <a:rPr lang="en-CA" i="1">
                                  <a:solidFill>
                                    <a:schemeClr val="tx1">
                                      <a:lumMod val="75000"/>
                                      <a:lumOff val="25000"/>
                                    </a:schemeClr>
                                  </a:solidFill>
                                  <a:latin typeface="Cambria Math" panose="02040503050406030204" pitchFamily="18" charset="0"/>
                                </a:rPr>
                              </m:ctrlPr>
                            </m:sSupPr>
                            <m:e>
                              <m:d>
                                <m:dPr>
                                  <m:ctrlPr>
                                    <a:rPr lang="en-CA" i="1">
                                      <a:solidFill>
                                        <a:schemeClr val="tx1">
                                          <a:lumMod val="75000"/>
                                          <a:lumOff val="25000"/>
                                        </a:schemeClr>
                                      </a:solidFill>
                                      <a:latin typeface="Cambria Math" panose="02040503050406030204" pitchFamily="18" charset="0"/>
                                    </a:rPr>
                                  </m:ctrlPr>
                                </m:dPr>
                                <m:e>
                                  <m:r>
                                    <a:rPr lang="en-CA" b="0" i="0" smtClean="0">
                                      <a:solidFill>
                                        <a:schemeClr val="tx1">
                                          <a:lumMod val="75000"/>
                                          <a:lumOff val="25000"/>
                                        </a:schemeClr>
                                      </a:solidFill>
                                      <a:latin typeface="Cambria Math" panose="02040503050406030204" pitchFamily="18" charset="0"/>
                                    </a:rPr>
                                    <m:t>2</m:t>
                                  </m:r>
                                </m:e>
                              </m:d>
                            </m:e>
                            <m:sup>
                              <m:r>
                                <a:rPr lang="en-CA" i="0">
                                  <a:solidFill>
                                    <a:schemeClr val="tx1">
                                      <a:lumMod val="75000"/>
                                      <a:lumOff val="25000"/>
                                    </a:schemeClr>
                                  </a:solidFill>
                                  <a:latin typeface="Cambria Math" panose="02040503050406030204" pitchFamily="18" charset="0"/>
                                </a:rPr>
                                <m:t>2</m:t>
                              </m:r>
                            </m:sup>
                          </m:sSup>
                        </m:e>
                      </m:rad>
                    </m:oMath>
                  </m:oMathPara>
                </a14:m>
                <a:endParaRPr lang="en-CA"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4" name="TextBox 33">
                <a:extLst>
                  <a:ext uri="{FF2B5EF4-FFF2-40B4-BE49-F238E27FC236}">
                    <a16:creationId xmlns:a16="http://schemas.microsoft.com/office/drawing/2014/main" id="{44920223-C9F0-BA78-96ED-5402E87A2EE6}"/>
                  </a:ext>
                </a:extLst>
              </p:cNvPr>
              <p:cNvSpPr txBox="1">
                <a:spLocks noRot="1" noChangeAspect="1" noMove="1" noResize="1" noEditPoints="1" noAdjustHandles="1" noChangeArrowheads="1" noChangeShapeType="1" noTextEdit="1"/>
              </p:cNvSpPr>
              <p:nvPr/>
            </p:nvSpPr>
            <p:spPr>
              <a:xfrm>
                <a:off x="7337635" y="4482688"/>
                <a:ext cx="1354410" cy="335413"/>
              </a:xfrm>
              <a:prstGeom prst="rect">
                <a:avLst/>
              </a:prstGeom>
              <a:blipFill>
                <a:blip r:embed="rId6"/>
                <a:stretch>
                  <a:fillRect r="-1351" b="-727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8398752-8FB1-BAE8-142E-013AFC4CF090}"/>
                  </a:ext>
                </a:extLst>
              </p:cNvPr>
              <p:cNvSpPr txBox="1"/>
              <p:nvPr/>
            </p:nvSpPr>
            <p:spPr>
              <a:xfrm>
                <a:off x="7337635" y="4931276"/>
                <a:ext cx="736677" cy="3086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CA" i="1" smtClean="0">
                              <a:solidFill>
                                <a:schemeClr val="tx1">
                                  <a:lumMod val="75000"/>
                                  <a:lumOff val="25000"/>
                                </a:schemeClr>
                              </a:solidFill>
                              <a:latin typeface="Cambria Math" panose="02040503050406030204" pitchFamily="18" charset="0"/>
                            </a:rPr>
                          </m:ctrlPr>
                        </m:radPr>
                        <m:deg/>
                        <m:e>
                          <m:r>
                            <a:rPr lang="en-CA" b="0" i="1" smtClean="0">
                              <a:solidFill>
                                <a:schemeClr val="tx1">
                                  <a:lumMod val="75000"/>
                                  <a:lumOff val="25000"/>
                                </a:schemeClr>
                              </a:solidFill>
                              <a:latin typeface="Cambria Math" panose="02040503050406030204" pitchFamily="18" charset="0"/>
                            </a:rPr>
                            <m:t>4+4</m:t>
                          </m:r>
                        </m:e>
                      </m:rad>
                    </m:oMath>
                  </m:oMathPara>
                </a14:m>
                <a:endParaRPr lang="en-CA"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5" name="TextBox 34">
                <a:extLst>
                  <a:ext uri="{FF2B5EF4-FFF2-40B4-BE49-F238E27FC236}">
                    <a16:creationId xmlns:a16="http://schemas.microsoft.com/office/drawing/2014/main" id="{78398752-8FB1-BAE8-142E-013AFC4CF090}"/>
                  </a:ext>
                </a:extLst>
              </p:cNvPr>
              <p:cNvSpPr txBox="1">
                <a:spLocks noRot="1" noChangeAspect="1" noMove="1" noResize="1" noEditPoints="1" noAdjustHandles="1" noChangeArrowheads="1" noChangeShapeType="1" noTextEdit="1"/>
              </p:cNvSpPr>
              <p:nvPr/>
            </p:nvSpPr>
            <p:spPr>
              <a:xfrm>
                <a:off x="7337635" y="4931276"/>
                <a:ext cx="736677" cy="308611"/>
              </a:xfrm>
              <a:prstGeom prst="rect">
                <a:avLst/>
              </a:prstGeom>
              <a:blipFill>
                <a:blip r:embed="rId7"/>
                <a:stretch>
                  <a:fillRect r="-6612" b="-588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F1DE74-898F-D2C9-86CF-632D7604D7DD}"/>
                  </a:ext>
                </a:extLst>
              </p:cNvPr>
              <p:cNvSpPr txBox="1"/>
              <p:nvPr/>
            </p:nvSpPr>
            <p:spPr>
              <a:xfrm>
                <a:off x="7337635" y="5310089"/>
                <a:ext cx="332720" cy="3096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CA" i="1" smtClean="0">
                              <a:solidFill>
                                <a:schemeClr val="tx1">
                                  <a:lumMod val="75000"/>
                                  <a:lumOff val="25000"/>
                                </a:schemeClr>
                              </a:solidFill>
                              <a:latin typeface="Cambria Math" panose="02040503050406030204" pitchFamily="18" charset="0"/>
                            </a:rPr>
                          </m:ctrlPr>
                        </m:radPr>
                        <m:deg/>
                        <m:e>
                          <m:r>
                            <a:rPr lang="en-CA" b="0" i="1" smtClean="0">
                              <a:solidFill>
                                <a:schemeClr val="tx1">
                                  <a:lumMod val="75000"/>
                                  <a:lumOff val="25000"/>
                                </a:schemeClr>
                              </a:solidFill>
                              <a:latin typeface="Cambria Math" panose="02040503050406030204" pitchFamily="18" charset="0"/>
                            </a:rPr>
                            <m:t>8</m:t>
                          </m:r>
                        </m:e>
                      </m:rad>
                    </m:oMath>
                  </m:oMathPara>
                </a14:m>
                <a:endParaRPr lang="en-CA"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Box 35">
                <a:extLst>
                  <a:ext uri="{FF2B5EF4-FFF2-40B4-BE49-F238E27FC236}">
                    <a16:creationId xmlns:a16="http://schemas.microsoft.com/office/drawing/2014/main" id="{41F1DE74-898F-D2C9-86CF-632D7604D7DD}"/>
                  </a:ext>
                </a:extLst>
              </p:cNvPr>
              <p:cNvSpPr txBox="1">
                <a:spLocks noRot="1" noChangeAspect="1" noMove="1" noResize="1" noEditPoints="1" noAdjustHandles="1" noChangeArrowheads="1" noChangeShapeType="1" noTextEdit="1"/>
              </p:cNvSpPr>
              <p:nvPr/>
            </p:nvSpPr>
            <p:spPr>
              <a:xfrm>
                <a:off x="7337635" y="5310089"/>
                <a:ext cx="332720" cy="309637"/>
              </a:xfrm>
              <a:prstGeom prst="rect">
                <a:avLst/>
              </a:prstGeom>
              <a:blipFill>
                <a:blip r:embed="rId8"/>
                <a:stretch>
                  <a:fillRect r="-16667" b="-7843"/>
                </a:stretch>
              </a:blipFill>
            </p:spPr>
            <p:txBody>
              <a:bodyPr/>
              <a:lstStyle/>
              <a:p>
                <a:r>
                  <a:rPr lang="en-CA">
                    <a:noFill/>
                  </a:rPr>
                  <a:t> </a:t>
                </a:r>
              </a:p>
            </p:txBody>
          </p:sp>
        </mc:Fallback>
      </mc:AlternateContent>
      <p:sp>
        <p:nvSpPr>
          <p:cNvPr id="37" name="TextBox 36">
            <a:extLst>
              <a:ext uri="{FF2B5EF4-FFF2-40B4-BE49-F238E27FC236}">
                <a16:creationId xmlns:a16="http://schemas.microsoft.com/office/drawing/2014/main" id="{C2D9B073-4C37-4900-00D8-3266061D89C6}"/>
              </a:ext>
            </a:extLst>
          </p:cNvPr>
          <p:cNvSpPr txBox="1"/>
          <p:nvPr/>
        </p:nvSpPr>
        <p:spPr>
          <a:xfrm>
            <a:off x="7337635" y="5715200"/>
            <a:ext cx="408766" cy="276999"/>
          </a:xfrm>
          <a:prstGeom prst="rect">
            <a:avLst/>
          </a:prstGeom>
          <a:noFill/>
        </p:spPr>
        <p:txBody>
          <a:bodyPr wrap="none" lIns="0" tIns="0" rIns="0" bIns="0" rtlCol="0">
            <a:spAutoFit/>
          </a:bodyPr>
          <a:lstStyle/>
          <a:p>
            <a:r>
              <a:rPr lang="en-CA"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2.83</a:t>
            </a:r>
          </a:p>
        </p:txBody>
      </p:sp>
    </p:spTree>
    <p:extLst>
      <p:ext uri="{BB962C8B-B14F-4D97-AF65-F5344CB8AC3E}">
        <p14:creationId xmlns:p14="http://schemas.microsoft.com/office/powerpoint/2010/main" val="231392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1F5C-E93E-129B-F460-AFB120229A1D}"/>
              </a:ext>
            </a:extLst>
          </p:cNvPr>
          <p:cNvSpPr>
            <a:spLocks noGrp="1"/>
          </p:cNvSpPr>
          <p:nvPr>
            <p:ph type="title"/>
          </p:nvPr>
        </p:nvSpPr>
        <p:spPr/>
        <p:txBody>
          <a:bodyPr/>
          <a:lstStyle/>
          <a:p>
            <a:r>
              <a:rPr lang="en-US" dirty="0"/>
              <a:t>K-Nearest Neighbors (KNN) </a:t>
            </a:r>
            <a:endParaRPr lang="en-CA" dirty="0"/>
          </a:p>
        </p:txBody>
      </p:sp>
      <p:sp>
        <p:nvSpPr>
          <p:cNvPr id="3" name="Content Placeholder 2">
            <a:extLst>
              <a:ext uri="{FF2B5EF4-FFF2-40B4-BE49-F238E27FC236}">
                <a16:creationId xmlns:a16="http://schemas.microsoft.com/office/drawing/2014/main" id="{CCD0A193-BA8C-F6BF-D3BD-06EE1891B063}"/>
              </a:ext>
            </a:extLst>
          </p:cNvPr>
          <p:cNvSpPr>
            <a:spLocks noGrp="1"/>
          </p:cNvSpPr>
          <p:nvPr>
            <p:ph idx="1"/>
          </p:nvPr>
        </p:nvSpPr>
        <p:spPr/>
        <p:txBody>
          <a:bodyPr>
            <a:normAutofit/>
          </a:bodyPr>
          <a:lstStyle/>
          <a:p>
            <a:r>
              <a:rPr lang="en-US" b="1" dirty="0">
                <a:ea typeface="Calibri" panose="020F0502020204030204" pitchFamily="34" charset="0"/>
              </a:rPr>
              <a:t>Feature Scaling Using </a:t>
            </a:r>
            <a:r>
              <a:rPr lang="en-US" b="1" dirty="0" err="1">
                <a:ea typeface="Calibri" panose="020F0502020204030204" pitchFamily="34" charset="0"/>
              </a:rPr>
              <a:t>MinMaxScaler</a:t>
            </a:r>
            <a:r>
              <a:rPr lang="en-US" b="1" dirty="0">
                <a:ea typeface="Calibri" panose="020F0502020204030204" pitchFamily="34" charset="0"/>
              </a:rPr>
              <a:t>()</a:t>
            </a:r>
          </a:p>
          <a:p>
            <a:pPr marL="400050" lvl="1" indent="0">
              <a:buNone/>
            </a:pPr>
            <a:r>
              <a:rPr lang="en-US" sz="1800" b="0" i="0" dirty="0">
                <a:solidFill>
                  <a:srgbClr val="212529"/>
                </a:solidFill>
                <a:effectLst/>
                <a:ea typeface="Calibri" panose="020F0502020204030204" pitchFamily="34" charset="0"/>
              </a:rPr>
              <a:t>This estimator scales and translates each feature individually such that it is in the given range on the training set, e.g. between zero and one.</a:t>
            </a:r>
            <a:endParaRPr lang="en-US" sz="1800" dirty="0">
              <a:ea typeface="Calibri" panose="020F0502020204030204" pitchFamily="34" charset="0"/>
            </a:endParaRPr>
          </a:p>
          <a:p>
            <a:endParaRPr lang="en-US" dirty="0">
              <a:ea typeface="Calibri" panose="020F0502020204030204" pitchFamily="34" charset="0"/>
            </a:endParaRPr>
          </a:p>
          <a:p>
            <a:endParaRPr lang="en-US" dirty="0">
              <a:ea typeface="Calibri" panose="020F0502020204030204" pitchFamily="34" charset="0"/>
            </a:endParaRPr>
          </a:p>
          <a:p>
            <a:endParaRPr lang="en-US" dirty="0">
              <a:ea typeface="Calibri" panose="020F0502020204030204" pitchFamily="34" charset="0"/>
            </a:endParaRPr>
          </a:p>
          <a:p>
            <a:endParaRPr lang="en-US" dirty="0">
              <a:ea typeface="Calibri" panose="020F0502020204030204" pitchFamily="34" charset="0"/>
            </a:endParaRPr>
          </a:p>
          <a:p>
            <a:r>
              <a:rPr lang="en-US" b="1" dirty="0">
                <a:ea typeface="Calibri" panose="020F0502020204030204" pitchFamily="34" charset="0"/>
              </a:rPr>
              <a:t>Ball Tree Algorithm</a:t>
            </a:r>
          </a:p>
          <a:p>
            <a:pPr marL="400050" lvl="1" indent="0">
              <a:buNone/>
            </a:pPr>
            <a:r>
              <a:rPr lang="en-US" sz="1800" dirty="0">
                <a:ea typeface="Calibri" panose="020F0502020204030204" pitchFamily="34" charset="0"/>
              </a:rPr>
              <a:t>The total space of training data is divided into multiple balls (circular blocks), and the distance of testing data is calculated only with the training points in that block instead of calculating with all the training data points.</a:t>
            </a:r>
            <a:endParaRPr lang="en-CA" sz="1800" dirty="0">
              <a:ea typeface="Calibri" panose="020F0502020204030204" pitchFamily="34" charset="0"/>
            </a:endParaRPr>
          </a:p>
        </p:txBody>
      </p:sp>
      <p:pic>
        <p:nvPicPr>
          <p:cNvPr id="9" name="Picture 8">
            <a:extLst>
              <a:ext uri="{FF2B5EF4-FFF2-40B4-BE49-F238E27FC236}">
                <a16:creationId xmlns:a16="http://schemas.microsoft.com/office/drawing/2014/main" id="{E6FFB6C1-AE63-B8C2-65AE-1F7A56E671A2}"/>
              </a:ext>
            </a:extLst>
          </p:cNvPr>
          <p:cNvPicPr>
            <a:picLocks noChangeAspect="1"/>
          </p:cNvPicPr>
          <p:nvPr/>
        </p:nvPicPr>
        <p:blipFill>
          <a:blip r:embed="rId3"/>
          <a:stretch>
            <a:fillRect/>
          </a:stretch>
        </p:blipFill>
        <p:spPr>
          <a:xfrm>
            <a:off x="1164842" y="2669059"/>
            <a:ext cx="6797842" cy="580768"/>
          </a:xfrm>
          <a:prstGeom prst="rect">
            <a:avLst/>
          </a:prstGeom>
        </p:spPr>
      </p:pic>
    </p:spTree>
    <p:extLst>
      <p:ext uri="{BB962C8B-B14F-4D97-AF65-F5344CB8AC3E}">
        <p14:creationId xmlns:p14="http://schemas.microsoft.com/office/powerpoint/2010/main" val="64858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Data Pre-Processing and Exploratory Data Analysis</a:t>
            </a:r>
          </a:p>
        </p:txBody>
      </p:sp>
    </p:spTree>
    <p:extLst>
      <p:ext uri="{BB962C8B-B14F-4D97-AF65-F5344CB8AC3E}">
        <p14:creationId xmlns:p14="http://schemas.microsoft.com/office/powerpoint/2010/main" val="398761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C839-AC2A-092A-4A58-618E8B0BBB25}"/>
              </a:ext>
            </a:extLst>
          </p:cNvPr>
          <p:cNvSpPr>
            <a:spLocks noGrp="1"/>
          </p:cNvSpPr>
          <p:nvPr>
            <p:ph type="title"/>
          </p:nvPr>
        </p:nvSpPr>
        <p:spPr/>
        <p:txBody>
          <a:bodyPr/>
          <a:lstStyle/>
          <a:p>
            <a:r>
              <a:rPr lang="en-US" dirty="0"/>
              <a:t>Data Pre-Processing</a:t>
            </a:r>
            <a:endParaRPr lang="en-CA" dirty="0"/>
          </a:p>
        </p:txBody>
      </p:sp>
      <p:sp>
        <p:nvSpPr>
          <p:cNvPr id="3" name="Content Placeholder 2">
            <a:extLst>
              <a:ext uri="{FF2B5EF4-FFF2-40B4-BE49-F238E27FC236}">
                <a16:creationId xmlns:a16="http://schemas.microsoft.com/office/drawing/2014/main" id="{D9F62264-DAF1-71A5-68D2-FEDAB924AABB}"/>
              </a:ext>
            </a:extLst>
          </p:cNvPr>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2249DE32-D891-7C3F-7E4B-46EC8ACCB99A}"/>
              </a:ext>
            </a:extLst>
          </p:cNvPr>
          <p:cNvPicPr>
            <a:picLocks noChangeAspect="1"/>
          </p:cNvPicPr>
          <p:nvPr/>
        </p:nvPicPr>
        <p:blipFill>
          <a:blip r:embed="rId3"/>
          <a:stretch>
            <a:fillRect/>
          </a:stretch>
        </p:blipFill>
        <p:spPr>
          <a:xfrm>
            <a:off x="677334" y="1482291"/>
            <a:ext cx="2921150" cy="3626036"/>
          </a:xfrm>
          <a:prstGeom prst="rect">
            <a:avLst/>
          </a:prstGeom>
        </p:spPr>
      </p:pic>
      <p:pic>
        <p:nvPicPr>
          <p:cNvPr id="9" name="Picture 8">
            <a:extLst>
              <a:ext uri="{FF2B5EF4-FFF2-40B4-BE49-F238E27FC236}">
                <a16:creationId xmlns:a16="http://schemas.microsoft.com/office/drawing/2014/main" id="{0248A4C0-8149-99C4-BC08-0EC2CE685AA7}"/>
              </a:ext>
            </a:extLst>
          </p:cNvPr>
          <p:cNvPicPr>
            <a:picLocks noChangeAspect="1"/>
          </p:cNvPicPr>
          <p:nvPr/>
        </p:nvPicPr>
        <p:blipFill>
          <a:blip r:embed="rId4"/>
          <a:stretch>
            <a:fillRect/>
          </a:stretch>
        </p:blipFill>
        <p:spPr>
          <a:xfrm>
            <a:off x="3743204" y="1482291"/>
            <a:ext cx="3829247" cy="4692891"/>
          </a:xfrm>
          <a:prstGeom prst="rect">
            <a:avLst/>
          </a:prstGeom>
        </p:spPr>
      </p:pic>
      <p:pic>
        <p:nvPicPr>
          <p:cNvPr id="11" name="Picture 10">
            <a:extLst>
              <a:ext uri="{FF2B5EF4-FFF2-40B4-BE49-F238E27FC236}">
                <a16:creationId xmlns:a16="http://schemas.microsoft.com/office/drawing/2014/main" id="{FDFD78FB-06D5-E13F-DEB7-038978AF52CB}"/>
              </a:ext>
            </a:extLst>
          </p:cNvPr>
          <p:cNvPicPr>
            <a:picLocks noChangeAspect="1"/>
          </p:cNvPicPr>
          <p:nvPr/>
        </p:nvPicPr>
        <p:blipFill>
          <a:blip r:embed="rId5"/>
          <a:stretch>
            <a:fillRect/>
          </a:stretch>
        </p:blipFill>
        <p:spPr>
          <a:xfrm>
            <a:off x="7717171" y="1482290"/>
            <a:ext cx="3797495" cy="4064209"/>
          </a:xfrm>
          <a:prstGeom prst="rect">
            <a:avLst/>
          </a:prstGeom>
        </p:spPr>
      </p:pic>
      <p:sp>
        <p:nvSpPr>
          <p:cNvPr id="12" name="Arrow: Right 11">
            <a:extLst>
              <a:ext uri="{FF2B5EF4-FFF2-40B4-BE49-F238E27FC236}">
                <a16:creationId xmlns:a16="http://schemas.microsoft.com/office/drawing/2014/main" id="{A8F0F074-051A-6773-BA8A-70DB738C0E70}"/>
              </a:ext>
            </a:extLst>
          </p:cNvPr>
          <p:cNvSpPr/>
          <p:nvPr/>
        </p:nvSpPr>
        <p:spPr>
          <a:xfrm>
            <a:off x="3429000" y="2235200"/>
            <a:ext cx="558800" cy="3175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Arrow: Right 13">
            <a:extLst>
              <a:ext uri="{FF2B5EF4-FFF2-40B4-BE49-F238E27FC236}">
                <a16:creationId xmlns:a16="http://schemas.microsoft.com/office/drawing/2014/main" id="{80C43CD3-457E-AC46-A8B6-81D19230A5F1}"/>
              </a:ext>
            </a:extLst>
          </p:cNvPr>
          <p:cNvSpPr/>
          <p:nvPr/>
        </p:nvSpPr>
        <p:spPr>
          <a:xfrm>
            <a:off x="7293051" y="2260600"/>
            <a:ext cx="558800" cy="3175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5614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C839-AC2A-092A-4A58-618E8B0BBB25}"/>
              </a:ext>
            </a:extLst>
          </p:cNvPr>
          <p:cNvSpPr>
            <a:spLocks noGrp="1"/>
          </p:cNvSpPr>
          <p:nvPr>
            <p:ph type="title"/>
          </p:nvPr>
        </p:nvSpPr>
        <p:spPr/>
        <p:txBody>
          <a:bodyPr/>
          <a:lstStyle/>
          <a:p>
            <a:r>
              <a:rPr lang="en-US" dirty="0"/>
              <a:t>Data Pre-Processing</a:t>
            </a:r>
            <a:endParaRPr lang="en-CA" dirty="0"/>
          </a:p>
        </p:txBody>
      </p:sp>
      <p:sp>
        <p:nvSpPr>
          <p:cNvPr id="3" name="Content Placeholder 2">
            <a:extLst>
              <a:ext uri="{FF2B5EF4-FFF2-40B4-BE49-F238E27FC236}">
                <a16:creationId xmlns:a16="http://schemas.microsoft.com/office/drawing/2014/main" id="{D9F62264-DAF1-71A5-68D2-FEDAB924AABB}"/>
              </a:ext>
            </a:extLst>
          </p:cNvPr>
          <p:cNvSpPr>
            <a:spLocks noGrp="1"/>
          </p:cNvSpPr>
          <p:nvPr>
            <p:ph idx="1"/>
          </p:nvPr>
        </p:nvSpPr>
        <p:spPr/>
        <p:txBody>
          <a:bodyPr/>
          <a:lstStyle/>
          <a:p>
            <a:r>
              <a:rPr lang="en-CA" dirty="0"/>
              <a:t>Summary of Features</a:t>
            </a:r>
          </a:p>
        </p:txBody>
      </p:sp>
      <p:pic>
        <p:nvPicPr>
          <p:cNvPr id="5" name="Picture 4">
            <a:extLst>
              <a:ext uri="{FF2B5EF4-FFF2-40B4-BE49-F238E27FC236}">
                <a16:creationId xmlns:a16="http://schemas.microsoft.com/office/drawing/2014/main" id="{273E5196-96F2-923D-7DC9-356E22D6F2A9}"/>
              </a:ext>
            </a:extLst>
          </p:cNvPr>
          <p:cNvPicPr>
            <a:picLocks noChangeAspect="1"/>
          </p:cNvPicPr>
          <p:nvPr/>
        </p:nvPicPr>
        <p:blipFill>
          <a:blip r:embed="rId3"/>
          <a:stretch>
            <a:fillRect/>
          </a:stretch>
        </p:blipFill>
        <p:spPr>
          <a:xfrm>
            <a:off x="677334" y="2066417"/>
            <a:ext cx="5829600" cy="2781443"/>
          </a:xfrm>
          <a:prstGeom prst="rect">
            <a:avLst/>
          </a:prstGeom>
        </p:spPr>
      </p:pic>
      <p:pic>
        <p:nvPicPr>
          <p:cNvPr id="9" name="Picture 8">
            <a:extLst>
              <a:ext uri="{FF2B5EF4-FFF2-40B4-BE49-F238E27FC236}">
                <a16:creationId xmlns:a16="http://schemas.microsoft.com/office/drawing/2014/main" id="{DE9CE022-65F7-D336-87B7-F18BB2E5714F}"/>
              </a:ext>
            </a:extLst>
          </p:cNvPr>
          <p:cNvPicPr>
            <a:picLocks noChangeAspect="1"/>
          </p:cNvPicPr>
          <p:nvPr/>
        </p:nvPicPr>
        <p:blipFill>
          <a:blip r:embed="rId4"/>
          <a:stretch>
            <a:fillRect/>
          </a:stretch>
        </p:blipFill>
        <p:spPr>
          <a:xfrm>
            <a:off x="6859910" y="2066417"/>
            <a:ext cx="3854648" cy="1981302"/>
          </a:xfrm>
          <a:prstGeom prst="rect">
            <a:avLst/>
          </a:prstGeom>
        </p:spPr>
      </p:pic>
      <p:pic>
        <p:nvPicPr>
          <p:cNvPr id="11" name="Picture 10">
            <a:extLst>
              <a:ext uri="{FF2B5EF4-FFF2-40B4-BE49-F238E27FC236}">
                <a16:creationId xmlns:a16="http://schemas.microsoft.com/office/drawing/2014/main" id="{C1855533-BFBE-198A-CB62-ED6FD6824BD2}"/>
              </a:ext>
            </a:extLst>
          </p:cNvPr>
          <p:cNvPicPr>
            <a:picLocks noChangeAspect="1"/>
          </p:cNvPicPr>
          <p:nvPr/>
        </p:nvPicPr>
        <p:blipFill>
          <a:blip r:embed="rId5"/>
          <a:stretch>
            <a:fillRect/>
          </a:stretch>
        </p:blipFill>
        <p:spPr>
          <a:xfrm>
            <a:off x="2268655" y="5058399"/>
            <a:ext cx="7988711" cy="1282766"/>
          </a:xfrm>
          <a:prstGeom prst="rect">
            <a:avLst/>
          </a:prstGeom>
        </p:spPr>
      </p:pic>
      <p:sp>
        <p:nvSpPr>
          <p:cNvPr id="12" name="Arrow: Right 11">
            <a:extLst>
              <a:ext uri="{FF2B5EF4-FFF2-40B4-BE49-F238E27FC236}">
                <a16:creationId xmlns:a16="http://schemas.microsoft.com/office/drawing/2014/main" id="{8DDC9B9B-9C49-B33F-5A20-BC12E34FB0B4}"/>
              </a:ext>
            </a:extLst>
          </p:cNvPr>
          <p:cNvSpPr/>
          <p:nvPr/>
        </p:nvSpPr>
        <p:spPr>
          <a:xfrm>
            <a:off x="6486068" y="2794095"/>
            <a:ext cx="558800" cy="3175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Right 12">
            <a:extLst>
              <a:ext uri="{FF2B5EF4-FFF2-40B4-BE49-F238E27FC236}">
                <a16:creationId xmlns:a16="http://schemas.microsoft.com/office/drawing/2014/main" id="{892A4764-641D-43F4-E579-9B120D795CD2}"/>
              </a:ext>
            </a:extLst>
          </p:cNvPr>
          <p:cNvSpPr/>
          <p:nvPr/>
        </p:nvSpPr>
        <p:spPr>
          <a:xfrm rot="7355649">
            <a:off x="7756068" y="4429466"/>
            <a:ext cx="558800" cy="3175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38435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C839-AC2A-092A-4A58-618E8B0BBB25}"/>
              </a:ext>
            </a:extLst>
          </p:cNvPr>
          <p:cNvSpPr>
            <a:spLocks noGrp="1"/>
          </p:cNvSpPr>
          <p:nvPr>
            <p:ph type="title"/>
          </p:nvPr>
        </p:nvSpPr>
        <p:spPr/>
        <p:txBody>
          <a:bodyPr/>
          <a:lstStyle/>
          <a:p>
            <a:r>
              <a:rPr lang="en-US" dirty="0"/>
              <a:t>Exploratory Data Analysis</a:t>
            </a:r>
            <a:endParaRPr lang="en-CA" dirty="0"/>
          </a:p>
        </p:txBody>
      </p:sp>
      <p:sp>
        <p:nvSpPr>
          <p:cNvPr id="3" name="Content Placeholder 2">
            <a:extLst>
              <a:ext uri="{FF2B5EF4-FFF2-40B4-BE49-F238E27FC236}">
                <a16:creationId xmlns:a16="http://schemas.microsoft.com/office/drawing/2014/main" id="{D9F62264-DAF1-71A5-68D2-FEDAB924AABB}"/>
              </a:ext>
            </a:extLst>
          </p:cNvPr>
          <p:cNvSpPr>
            <a:spLocks noGrp="1"/>
          </p:cNvSpPr>
          <p:nvPr>
            <p:ph idx="1"/>
          </p:nvPr>
        </p:nvSpPr>
        <p:spPr>
          <a:xfrm>
            <a:off x="8140700" y="1482291"/>
            <a:ext cx="3373966" cy="4858874"/>
          </a:xfrm>
        </p:spPr>
        <p:txBody>
          <a:bodyPr/>
          <a:lstStyle/>
          <a:p>
            <a:r>
              <a:rPr lang="en-US" dirty="0"/>
              <a:t>National Learning Corporation is the top author in terms of book count from 2010 to 2020.</a:t>
            </a:r>
          </a:p>
          <a:p>
            <a:r>
              <a:rPr lang="en-US" dirty="0"/>
              <a:t>Most books are from 2010 publication year.</a:t>
            </a:r>
          </a:p>
          <a:p>
            <a:r>
              <a:rPr lang="en-US" dirty="0"/>
              <a:t>Majority of the books were published by Dover Publications.</a:t>
            </a:r>
          </a:p>
          <a:p>
            <a:r>
              <a:rPr lang="en-US" dirty="0"/>
              <a:t>English (</a:t>
            </a:r>
            <a:r>
              <a:rPr lang="en-US" dirty="0" err="1"/>
              <a:t>eng</a:t>
            </a:r>
            <a:r>
              <a:rPr lang="en-US" dirty="0"/>
              <a:t>) is the most popular language used in the books.</a:t>
            </a:r>
          </a:p>
        </p:txBody>
      </p:sp>
      <p:pic>
        <p:nvPicPr>
          <p:cNvPr id="5" name="Picture 4">
            <a:extLst>
              <a:ext uri="{FF2B5EF4-FFF2-40B4-BE49-F238E27FC236}">
                <a16:creationId xmlns:a16="http://schemas.microsoft.com/office/drawing/2014/main" id="{117AA523-81CF-B4CC-047C-70D99B8C08CB}"/>
              </a:ext>
            </a:extLst>
          </p:cNvPr>
          <p:cNvPicPr>
            <a:picLocks noChangeAspect="1"/>
          </p:cNvPicPr>
          <p:nvPr/>
        </p:nvPicPr>
        <p:blipFill>
          <a:blip r:embed="rId2"/>
          <a:stretch>
            <a:fillRect/>
          </a:stretch>
        </p:blipFill>
        <p:spPr>
          <a:xfrm>
            <a:off x="677334" y="1482291"/>
            <a:ext cx="7125392" cy="4858874"/>
          </a:xfrm>
          <a:prstGeom prst="rect">
            <a:avLst/>
          </a:prstGeom>
        </p:spPr>
      </p:pic>
    </p:spTree>
    <p:extLst>
      <p:ext uri="{BB962C8B-B14F-4D97-AF65-F5344CB8AC3E}">
        <p14:creationId xmlns:p14="http://schemas.microsoft.com/office/powerpoint/2010/main" val="52453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C839-AC2A-092A-4A58-618E8B0BBB25}"/>
              </a:ext>
            </a:extLst>
          </p:cNvPr>
          <p:cNvSpPr>
            <a:spLocks noGrp="1"/>
          </p:cNvSpPr>
          <p:nvPr>
            <p:ph type="title"/>
          </p:nvPr>
        </p:nvSpPr>
        <p:spPr/>
        <p:txBody>
          <a:bodyPr/>
          <a:lstStyle/>
          <a:p>
            <a:r>
              <a:rPr lang="en-US" dirty="0"/>
              <a:t>Exploratory Data Analysis</a:t>
            </a:r>
            <a:endParaRPr lang="en-CA" dirty="0"/>
          </a:p>
        </p:txBody>
      </p:sp>
      <p:sp>
        <p:nvSpPr>
          <p:cNvPr id="3" name="Content Placeholder 2">
            <a:extLst>
              <a:ext uri="{FF2B5EF4-FFF2-40B4-BE49-F238E27FC236}">
                <a16:creationId xmlns:a16="http://schemas.microsoft.com/office/drawing/2014/main" id="{D9F62264-DAF1-71A5-68D2-FEDAB924AABB}"/>
              </a:ext>
            </a:extLst>
          </p:cNvPr>
          <p:cNvSpPr>
            <a:spLocks noGrp="1"/>
          </p:cNvSpPr>
          <p:nvPr>
            <p:ph idx="1"/>
          </p:nvPr>
        </p:nvSpPr>
        <p:spPr/>
        <p:txBody>
          <a:bodyPr/>
          <a:lstStyle/>
          <a:p>
            <a:r>
              <a:rPr lang="en-US" dirty="0"/>
              <a:t>English books have the highest average review count at 139.91.</a:t>
            </a:r>
          </a:p>
          <a:p>
            <a:r>
              <a:rPr lang="en-US" dirty="0"/>
              <a:t>Books written in Italian have the highest average rating at 4.20.</a:t>
            </a:r>
            <a:endParaRPr lang="en-CA" dirty="0"/>
          </a:p>
        </p:txBody>
      </p:sp>
      <p:pic>
        <p:nvPicPr>
          <p:cNvPr id="5" name="Picture 4">
            <a:extLst>
              <a:ext uri="{FF2B5EF4-FFF2-40B4-BE49-F238E27FC236}">
                <a16:creationId xmlns:a16="http://schemas.microsoft.com/office/drawing/2014/main" id="{12340C69-5861-C246-8F50-506C3C13D686}"/>
              </a:ext>
            </a:extLst>
          </p:cNvPr>
          <p:cNvPicPr>
            <a:picLocks noChangeAspect="1"/>
          </p:cNvPicPr>
          <p:nvPr/>
        </p:nvPicPr>
        <p:blipFill>
          <a:blip r:embed="rId3"/>
          <a:stretch>
            <a:fillRect/>
          </a:stretch>
        </p:blipFill>
        <p:spPr>
          <a:xfrm>
            <a:off x="5019619" y="2510991"/>
            <a:ext cx="2152761" cy="3187864"/>
          </a:xfrm>
          <a:prstGeom prst="rect">
            <a:avLst/>
          </a:prstGeom>
        </p:spPr>
      </p:pic>
    </p:spTree>
    <p:extLst>
      <p:ext uri="{BB962C8B-B14F-4D97-AF65-F5344CB8AC3E}">
        <p14:creationId xmlns:p14="http://schemas.microsoft.com/office/powerpoint/2010/main" val="253369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C839-AC2A-092A-4A58-618E8B0BBB25}"/>
              </a:ext>
            </a:extLst>
          </p:cNvPr>
          <p:cNvSpPr>
            <a:spLocks noGrp="1"/>
          </p:cNvSpPr>
          <p:nvPr>
            <p:ph type="title"/>
          </p:nvPr>
        </p:nvSpPr>
        <p:spPr/>
        <p:txBody>
          <a:bodyPr/>
          <a:lstStyle/>
          <a:p>
            <a:r>
              <a:rPr lang="en-US" dirty="0"/>
              <a:t>Exploratory Data Analysis</a:t>
            </a:r>
            <a:endParaRPr lang="en-CA" dirty="0"/>
          </a:p>
        </p:txBody>
      </p:sp>
      <p:sp>
        <p:nvSpPr>
          <p:cNvPr id="3" name="Content Placeholder 2">
            <a:extLst>
              <a:ext uri="{FF2B5EF4-FFF2-40B4-BE49-F238E27FC236}">
                <a16:creationId xmlns:a16="http://schemas.microsoft.com/office/drawing/2014/main" id="{D9F62264-DAF1-71A5-68D2-FEDAB924AABB}"/>
              </a:ext>
            </a:extLst>
          </p:cNvPr>
          <p:cNvSpPr>
            <a:spLocks noGrp="1"/>
          </p:cNvSpPr>
          <p:nvPr>
            <p:ph idx="1"/>
          </p:nvPr>
        </p:nvSpPr>
        <p:spPr/>
        <p:txBody>
          <a:bodyPr/>
          <a:lstStyle/>
          <a:p>
            <a:r>
              <a:rPr lang="en-US" dirty="0"/>
              <a:t>Rating is negatively skewed i.e., majority of books have higher ratings. However, there are some with a rating of zero (0).</a:t>
            </a:r>
          </a:p>
          <a:p>
            <a:r>
              <a:rPr lang="en-US" dirty="0" err="1"/>
              <a:t>PublishYear</a:t>
            </a:r>
            <a:r>
              <a:rPr lang="en-US" dirty="0"/>
              <a:t> is positively skewed i.e., the data contains older books (published around 2010) compared to latest books.</a:t>
            </a:r>
            <a:endParaRPr lang="en-CA" dirty="0"/>
          </a:p>
        </p:txBody>
      </p:sp>
      <p:pic>
        <p:nvPicPr>
          <p:cNvPr id="5" name="Picture 4">
            <a:extLst>
              <a:ext uri="{FF2B5EF4-FFF2-40B4-BE49-F238E27FC236}">
                <a16:creationId xmlns:a16="http://schemas.microsoft.com/office/drawing/2014/main" id="{9D025DF9-5953-8944-7F3D-AB4B971A18E1}"/>
              </a:ext>
            </a:extLst>
          </p:cNvPr>
          <p:cNvPicPr>
            <a:picLocks noChangeAspect="1"/>
          </p:cNvPicPr>
          <p:nvPr/>
        </p:nvPicPr>
        <p:blipFill>
          <a:blip r:embed="rId2"/>
          <a:stretch>
            <a:fillRect/>
          </a:stretch>
        </p:blipFill>
        <p:spPr>
          <a:xfrm>
            <a:off x="677334" y="3004974"/>
            <a:ext cx="10837332" cy="2727652"/>
          </a:xfrm>
          <a:prstGeom prst="rect">
            <a:avLst/>
          </a:prstGeom>
        </p:spPr>
      </p:pic>
    </p:spTree>
    <p:extLst>
      <p:ext uri="{BB962C8B-B14F-4D97-AF65-F5344CB8AC3E}">
        <p14:creationId xmlns:p14="http://schemas.microsoft.com/office/powerpoint/2010/main" val="224794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C839-AC2A-092A-4A58-618E8B0BBB25}"/>
              </a:ext>
            </a:extLst>
          </p:cNvPr>
          <p:cNvSpPr>
            <a:spLocks noGrp="1"/>
          </p:cNvSpPr>
          <p:nvPr>
            <p:ph type="title"/>
          </p:nvPr>
        </p:nvSpPr>
        <p:spPr/>
        <p:txBody>
          <a:bodyPr/>
          <a:lstStyle/>
          <a:p>
            <a:r>
              <a:rPr lang="en-US" dirty="0"/>
              <a:t>Exploratory Data Analysis</a:t>
            </a:r>
            <a:endParaRPr lang="en-CA" dirty="0"/>
          </a:p>
        </p:txBody>
      </p:sp>
      <p:sp>
        <p:nvSpPr>
          <p:cNvPr id="3" name="Content Placeholder 2">
            <a:extLst>
              <a:ext uri="{FF2B5EF4-FFF2-40B4-BE49-F238E27FC236}">
                <a16:creationId xmlns:a16="http://schemas.microsoft.com/office/drawing/2014/main" id="{D9F62264-DAF1-71A5-68D2-FEDAB924AABB}"/>
              </a:ext>
            </a:extLst>
          </p:cNvPr>
          <p:cNvSpPr>
            <a:spLocks noGrp="1"/>
          </p:cNvSpPr>
          <p:nvPr>
            <p:ph idx="1"/>
          </p:nvPr>
        </p:nvSpPr>
        <p:spPr/>
        <p:txBody>
          <a:bodyPr/>
          <a:lstStyle/>
          <a:p>
            <a:r>
              <a:rPr lang="en-US" dirty="0"/>
              <a:t>Some of the highest rated books are The Secret League of Supermen by Dan Dobson, Glue: Sticking Power for Lifelong Marriages by Paul </a:t>
            </a:r>
            <a:r>
              <a:rPr lang="en-US" dirty="0" err="1"/>
              <a:t>Endrei</a:t>
            </a:r>
            <a:r>
              <a:rPr lang="en-US" dirty="0"/>
              <a:t>, and Programed Spelling Demons by George W. Feinstein.</a:t>
            </a:r>
            <a:endParaRPr lang="en-CA" dirty="0"/>
          </a:p>
        </p:txBody>
      </p:sp>
      <p:pic>
        <p:nvPicPr>
          <p:cNvPr id="7" name="Picture 6">
            <a:extLst>
              <a:ext uri="{FF2B5EF4-FFF2-40B4-BE49-F238E27FC236}">
                <a16:creationId xmlns:a16="http://schemas.microsoft.com/office/drawing/2014/main" id="{ED9D5CD7-F8E0-46AD-79DB-B6E36345D0A8}"/>
              </a:ext>
            </a:extLst>
          </p:cNvPr>
          <p:cNvPicPr>
            <a:picLocks noChangeAspect="1"/>
          </p:cNvPicPr>
          <p:nvPr/>
        </p:nvPicPr>
        <p:blipFill>
          <a:blip r:embed="rId3"/>
          <a:stretch>
            <a:fillRect/>
          </a:stretch>
        </p:blipFill>
        <p:spPr>
          <a:xfrm>
            <a:off x="2244527" y="2333533"/>
            <a:ext cx="7702946" cy="3562533"/>
          </a:xfrm>
          <a:prstGeom prst="rect">
            <a:avLst/>
          </a:prstGeom>
        </p:spPr>
      </p:pic>
    </p:spTree>
    <p:extLst>
      <p:ext uri="{BB962C8B-B14F-4D97-AF65-F5344CB8AC3E}">
        <p14:creationId xmlns:p14="http://schemas.microsoft.com/office/powerpoint/2010/main" val="363620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CD93-D768-2408-EE01-B8550F2A84D1}"/>
              </a:ext>
            </a:extLst>
          </p:cNvPr>
          <p:cNvSpPr>
            <a:spLocks noGrp="1"/>
          </p:cNvSpPr>
          <p:nvPr>
            <p:ph type="title"/>
          </p:nvPr>
        </p:nvSpPr>
        <p:spPr/>
        <p:txBody>
          <a:bodyPr/>
          <a:lstStyle/>
          <a:p>
            <a:r>
              <a:rPr lang="en-US"/>
              <a:t>Agenda</a:t>
            </a:r>
            <a:endParaRPr lang="en-CA"/>
          </a:p>
        </p:txBody>
      </p:sp>
      <p:sp>
        <p:nvSpPr>
          <p:cNvPr id="3" name="Content Placeholder 2">
            <a:extLst>
              <a:ext uri="{FF2B5EF4-FFF2-40B4-BE49-F238E27FC236}">
                <a16:creationId xmlns:a16="http://schemas.microsoft.com/office/drawing/2014/main" id="{D5B4846A-A464-CF89-09EF-04683E05D11C}"/>
              </a:ext>
            </a:extLst>
          </p:cNvPr>
          <p:cNvSpPr>
            <a:spLocks noGrp="1"/>
          </p:cNvSpPr>
          <p:nvPr>
            <p:ph idx="1"/>
          </p:nvPr>
        </p:nvSpPr>
        <p:spPr/>
        <p:txBody>
          <a:bodyPr/>
          <a:lstStyle/>
          <a:p>
            <a:r>
              <a:rPr lang="en-US" dirty="0"/>
              <a:t>Objectives</a:t>
            </a:r>
          </a:p>
          <a:p>
            <a:r>
              <a:rPr lang="en-US" dirty="0"/>
              <a:t>Methodology</a:t>
            </a:r>
          </a:p>
          <a:p>
            <a:r>
              <a:rPr lang="en-US" dirty="0"/>
              <a:t>Data Processing and Exploratory Data Analysis</a:t>
            </a:r>
          </a:p>
          <a:p>
            <a:r>
              <a:rPr lang="en-US" dirty="0"/>
              <a:t>Recommendation Engines</a:t>
            </a:r>
          </a:p>
        </p:txBody>
      </p:sp>
    </p:spTree>
    <p:extLst>
      <p:ext uri="{BB962C8B-B14F-4D97-AF65-F5344CB8AC3E}">
        <p14:creationId xmlns:p14="http://schemas.microsoft.com/office/powerpoint/2010/main" val="2793114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a:t>Recommendation Engines</a:t>
            </a:r>
          </a:p>
        </p:txBody>
      </p:sp>
    </p:spTree>
    <p:extLst>
      <p:ext uri="{BB962C8B-B14F-4D97-AF65-F5344CB8AC3E}">
        <p14:creationId xmlns:p14="http://schemas.microsoft.com/office/powerpoint/2010/main" val="1782903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CD93-D768-2408-EE01-B8550F2A84D1}"/>
              </a:ext>
            </a:extLst>
          </p:cNvPr>
          <p:cNvSpPr>
            <a:spLocks noGrp="1"/>
          </p:cNvSpPr>
          <p:nvPr>
            <p:ph type="title"/>
          </p:nvPr>
        </p:nvSpPr>
        <p:spPr/>
        <p:txBody>
          <a:bodyPr/>
          <a:lstStyle/>
          <a:p>
            <a:r>
              <a:rPr lang="en-US" dirty="0"/>
              <a:t>Book Recommendation Based on a Single Attribute</a:t>
            </a:r>
            <a:endParaRPr lang="en-CA" dirty="0"/>
          </a:p>
        </p:txBody>
      </p:sp>
      <p:sp>
        <p:nvSpPr>
          <p:cNvPr id="3" name="Content Placeholder 2">
            <a:extLst>
              <a:ext uri="{FF2B5EF4-FFF2-40B4-BE49-F238E27FC236}">
                <a16:creationId xmlns:a16="http://schemas.microsoft.com/office/drawing/2014/main" id="{D5B4846A-A464-CF89-09EF-04683E05D11C}"/>
              </a:ext>
            </a:extLst>
          </p:cNvPr>
          <p:cNvSpPr>
            <a:spLocks noGrp="1"/>
          </p:cNvSpPr>
          <p:nvPr>
            <p:ph idx="1"/>
          </p:nvPr>
        </p:nvSpPr>
        <p:spPr>
          <a:xfrm>
            <a:off x="677334" y="1482291"/>
            <a:ext cx="3069166" cy="4858874"/>
          </a:xfrm>
        </p:spPr>
        <p:txBody>
          <a:bodyPr vert="horz" lIns="91440" tIns="45720" rIns="91440" bIns="45720" rtlCol="0" anchor="t">
            <a:normAutofit/>
          </a:bodyPr>
          <a:lstStyle/>
          <a:p>
            <a:r>
              <a:rPr lang="en-US" dirty="0">
                <a:latin typeface="Calibri"/>
                <a:cs typeface="Calibri"/>
              </a:rPr>
              <a:t>Book Recommendation Based on Author</a:t>
            </a:r>
          </a:p>
        </p:txBody>
      </p:sp>
      <p:cxnSp>
        <p:nvCxnSpPr>
          <p:cNvPr id="10" name="Straight Connector 9">
            <a:extLst>
              <a:ext uri="{FF2B5EF4-FFF2-40B4-BE49-F238E27FC236}">
                <a16:creationId xmlns:a16="http://schemas.microsoft.com/office/drawing/2014/main" id="{44D2BFBF-442F-92CC-CE8C-4FD7D9F3895A}"/>
              </a:ext>
            </a:extLst>
          </p:cNvPr>
          <p:cNvCxnSpPr>
            <a:cxnSpLocks/>
          </p:cNvCxnSpPr>
          <p:nvPr/>
        </p:nvCxnSpPr>
        <p:spPr>
          <a:xfrm>
            <a:off x="6096001" y="2005389"/>
            <a:ext cx="0" cy="46602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700464E-B967-B8C1-C282-141E1CC53A5F}"/>
              </a:ext>
            </a:extLst>
          </p:cNvPr>
          <p:cNvPicPr>
            <a:picLocks noChangeAspect="1"/>
          </p:cNvPicPr>
          <p:nvPr/>
        </p:nvPicPr>
        <p:blipFill>
          <a:blip r:embed="rId3"/>
          <a:stretch>
            <a:fillRect/>
          </a:stretch>
        </p:blipFill>
        <p:spPr>
          <a:xfrm>
            <a:off x="4326097" y="1482291"/>
            <a:ext cx="7188569" cy="4972306"/>
          </a:xfrm>
          <a:prstGeom prst="rect">
            <a:avLst/>
          </a:prstGeom>
        </p:spPr>
      </p:pic>
    </p:spTree>
    <p:extLst>
      <p:ext uri="{BB962C8B-B14F-4D97-AF65-F5344CB8AC3E}">
        <p14:creationId xmlns:p14="http://schemas.microsoft.com/office/powerpoint/2010/main" val="956376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2EBC-6E5C-4D55-C0BB-2AD0448F9CD1}"/>
              </a:ext>
            </a:extLst>
          </p:cNvPr>
          <p:cNvSpPr>
            <a:spLocks noGrp="1"/>
          </p:cNvSpPr>
          <p:nvPr>
            <p:ph type="title"/>
          </p:nvPr>
        </p:nvSpPr>
        <p:spPr/>
        <p:txBody>
          <a:bodyPr/>
          <a:lstStyle/>
          <a:p>
            <a:r>
              <a:rPr lang="en-US" dirty="0"/>
              <a:t>Book Recommendation Based on a Single Attribute</a:t>
            </a:r>
            <a:endParaRPr lang="en-CA" dirty="0"/>
          </a:p>
        </p:txBody>
      </p:sp>
      <p:sp>
        <p:nvSpPr>
          <p:cNvPr id="3" name="Content Placeholder 2">
            <a:extLst>
              <a:ext uri="{FF2B5EF4-FFF2-40B4-BE49-F238E27FC236}">
                <a16:creationId xmlns:a16="http://schemas.microsoft.com/office/drawing/2014/main" id="{E6210E84-F352-CFE7-BCEC-E09C43ED6F7D}"/>
              </a:ext>
            </a:extLst>
          </p:cNvPr>
          <p:cNvSpPr>
            <a:spLocks noGrp="1"/>
          </p:cNvSpPr>
          <p:nvPr>
            <p:ph idx="1"/>
          </p:nvPr>
        </p:nvSpPr>
        <p:spPr>
          <a:xfrm>
            <a:off x="677334" y="1482291"/>
            <a:ext cx="2865966" cy="4858874"/>
          </a:xfrm>
        </p:spPr>
        <p:txBody>
          <a:bodyPr/>
          <a:lstStyle/>
          <a:p>
            <a:r>
              <a:rPr lang="en-US" dirty="0">
                <a:latin typeface="Calibri"/>
                <a:cs typeface="Calibri"/>
              </a:rPr>
              <a:t>Book Recommendation Based on Language</a:t>
            </a:r>
          </a:p>
        </p:txBody>
      </p:sp>
      <p:pic>
        <p:nvPicPr>
          <p:cNvPr id="5" name="Picture 4">
            <a:extLst>
              <a:ext uri="{FF2B5EF4-FFF2-40B4-BE49-F238E27FC236}">
                <a16:creationId xmlns:a16="http://schemas.microsoft.com/office/drawing/2014/main" id="{6922D607-E593-3E10-6C01-39E39C0EB06B}"/>
              </a:ext>
            </a:extLst>
          </p:cNvPr>
          <p:cNvPicPr>
            <a:picLocks noChangeAspect="1"/>
          </p:cNvPicPr>
          <p:nvPr/>
        </p:nvPicPr>
        <p:blipFill>
          <a:blip r:embed="rId3"/>
          <a:stretch>
            <a:fillRect/>
          </a:stretch>
        </p:blipFill>
        <p:spPr>
          <a:xfrm>
            <a:off x="4027631" y="1482291"/>
            <a:ext cx="7487035" cy="5302523"/>
          </a:xfrm>
          <a:prstGeom prst="rect">
            <a:avLst/>
          </a:prstGeom>
        </p:spPr>
      </p:pic>
    </p:spTree>
    <p:extLst>
      <p:ext uri="{BB962C8B-B14F-4D97-AF65-F5344CB8AC3E}">
        <p14:creationId xmlns:p14="http://schemas.microsoft.com/office/powerpoint/2010/main" val="2330610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7503-8D6F-49F2-6E69-3A758A61B2C9}"/>
              </a:ext>
            </a:extLst>
          </p:cNvPr>
          <p:cNvSpPr>
            <a:spLocks noGrp="1"/>
          </p:cNvSpPr>
          <p:nvPr>
            <p:ph type="title"/>
          </p:nvPr>
        </p:nvSpPr>
        <p:spPr/>
        <p:txBody>
          <a:bodyPr>
            <a:normAutofit fontScale="90000"/>
          </a:bodyPr>
          <a:lstStyle/>
          <a:p>
            <a:r>
              <a:rPr lang="en-US" dirty="0"/>
              <a:t>Book Recommendation Using A Combination of Attributes </a:t>
            </a:r>
            <a:endParaRPr lang="en-CA" dirty="0"/>
          </a:p>
        </p:txBody>
      </p:sp>
      <p:sp>
        <p:nvSpPr>
          <p:cNvPr id="3" name="Content Placeholder 2">
            <a:extLst>
              <a:ext uri="{FF2B5EF4-FFF2-40B4-BE49-F238E27FC236}">
                <a16:creationId xmlns:a16="http://schemas.microsoft.com/office/drawing/2014/main" id="{AFDA5F66-8080-BB92-AE36-E577E07F5887}"/>
              </a:ext>
            </a:extLst>
          </p:cNvPr>
          <p:cNvSpPr>
            <a:spLocks noGrp="1"/>
          </p:cNvSpPr>
          <p:nvPr>
            <p:ph idx="1"/>
          </p:nvPr>
        </p:nvSpPr>
        <p:spPr/>
        <p:txBody>
          <a:bodyPr/>
          <a:lstStyle/>
          <a:p>
            <a:r>
              <a:rPr lang="en-CA" dirty="0"/>
              <a:t>Data Processing: Change categorical features to numeric</a:t>
            </a:r>
          </a:p>
        </p:txBody>
      </p:sp>
      <p:pic>
        <p:nvPicPr>
          <p:cNvPr id="12" name="Picture 11">
            <a:extLst>
              <a:ext uri="{FF2B5EF4-FFF2-40B4-BE49-F238E27FC236}">
                <a16:creationId xmlns:a16="http://schemas.microsoft.com/office/drawing/2014/main" id="{FF58B90E-A424-015F-E623-43668723B8C4}"/>
              </a:ext>
            </a:extLst>
          </p:cNvPr>
          <p:cNvPicPr>
            <a:picLocks noChangeAspect="1"/>
          </p:cNvPicPr>
          <p:nvPr/>
        </p:nvPicPr>
        <p:blipFill>
          <a:blip r:embed="rId3"/>
          <a:stretch>
            <a:fillRect/>
          </a:stretch>
        </p:blipFill>
        <p:spPr>
          <a:xfrm>
            <a:off x="2997590" y="5070745"/>
            <a:ext cx="6193014" cy="1138880"/>
          </a:xfrm>
          <a:prstGeom prst="rect">
            <a:avLst/>
          </a:prstGeom>
        </p:spPr>
      </p:pic>
      <p:pic>
        <p:nvPicPr>
          <p:cNvPr id="16" name="Picture 15">
            <a:extLst>
              <a:ext uri="{FF2B5EF4-FFF2-40B4-BE49-F238E27FC236}">
                <a16:creationId xmlns:a16="http://schemas.microsoft.com/office/drawing/2014/main" id="{7B81E979-D3BE-44B9-E251-2C32335B2E98}"/>
              </a:ext>
            </a:extLst>
          </p:cNvPr>
          <p:cNvPicPr>
            <a:picLocks noChangeAspect="1"/>
          </p:cNvPicPr>
          <p:nvPr/>
        </p:nvPicPr>
        <p:blipFill>
          <a:blip r:embed="rId4"/>
          <a:stretch>
            <a:fillRect/>
          </a:stretch>
        </p:blipFill>
        <p:spPr>
          <a:xfrm>
            <a:off x="5695612" y="2144735"/>
            <a:ext cx="5819054" cy="2141774"/>
          </a:xfrm>
          <a:prstGeom prst="rect">
            <a:avLst/>
          </a:prstGeom>
        </p:spPr>
      </p:pic>
      <p:pic>
        <p:nvPicPr>
          <p:cNvPr id="20" name="Picture 19">
            <a:extLst>
              <a:ext uri="{FF2B5EF4-FFF2-40B4-BE49-F238E27FC236}">
                <a16:creationId xmlns:a16="http://schemas.microsoft.com/office/drawing/2014/main" id="{64C6E6A7-7E0E-BF6A-A61D-E60D1C5B66BF}"/>
              </a:ext>
            </a:extLst>
          </p:cNvPr>
          <p:cNvPicPr>
            <a:picLocks noChangeAspect="1"/>
          </p:cNvPicPr>
          <p:nvPr/>
        </p:nvPicPr>
        <p:blipFill>
          <a:blip r:embed="rId5"/>
          <a:stretch>
            <a:fillRect/>
          </a:stretch>
        </p:blipFill>
        <p:spPr>
          <a:xfrm>
            <a:off x="677334" y="2146978"/>
            <a:ext cx="4640512" cy="2351420"/>
          </a:xfrm>
          <a:prstGeom prst="rect">
            <a:avLst/>
          </a:prstGeom>
        </p:spPr>
      </p:pic>
      <p:sp>
        <p:nvSpPr>
          <p:cNvPr id="10" name="Arrow: Right 9">
            <a:extLst>
              <a:ext uri="{FF2B5EF4-FFF2-40B4-BE49-F238E27FC236}">
                <a16:creationId xmlns:a16="http://schemas.microsoft.com/office/drawing/2014/main" id="{DCD8ED17-14F5-51A8-9D21-C6943DCC3B81}"/>
              </a:ext>
            </a:extLst>
          </p:cNvPr>
          <p:cNvSpPr/>
          <p:nvPr/>
        </p:nvSpPr>
        <p:spPr>
          <a:xfrm>
            <a:off x="5216068" y="2794095"/>
            <a:ext cx="558800" cy="3175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Arrow: Right 20">
            <a:extLst>
              <a:ext uri="{FF2B5EF4-FFF2-40B4-BE49-F238E27FC236}">
                <a16:creationId xmlns:a16="http://schemas.microsoft.com/office/drawing/2014/main" id="{85976FBE-D3CF-9883-5AF5-5CAB71DF8DB5}"/>
              </a:ext>
            </a:extLst>
          </p:cNvPr>
          <p:cNvSpPr/>
          <p:nvPr/>
        </p:nvSpPr>
        <p:spPr>
          <a:xfrm rot="8038649">
            <a:off x="6903004" y="4600703"/>
            <a:ext cx="558800" cy="3175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76476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802B-126D-2355-A88C-4D1100E90C31}"/>
              </a:ext>
            </a:extLst>
          </p:cNvPr>
          <p:cNvSpPr>
            <a:spLocks noGrp="1"/>
          </p:cNvSpPr>
          <p:nvPr>
            <p:ph type="title"/>
          </p:nvPr>
        </p:nvSpPr>
        <p:spPr/>
        <p:txBody>
          <a:bodyPr>
            <a:normAutofit fontScale="90000"/>
          </a:bodyPr>
          <a:lstStyle/>
          <a:p>
            <a:r>
              <a:rPr lang="en-US" dirty="0"/>
              <a:t>Book Recommendation Using A Combination of Attributes</a:t>
            </a:r>
            <a:endParaRPr lang="en-CA" dirty="0"/>
          </a:p>
        </p:txBody>
      </p:sp>
      <p:sp>
        <p:nvSpPr>
          <p:cNvPr id="3" name="Content Placeholder 2">
            <a:extLst>
              <a:ext uri="{FF2B5EF4-FFF2-40B4-BE49-F238E27FC236}">
                <a16:creationId xmlns:a16="http://schemas.microsoft.com/office/drawing/2014/main" id="{CB3A33F5-94D7-7797-C4CE-62B7965C6648}"/>
              </a:ext>
            </a:extLst>
          </p:cNvPr>
          <p:cNvSpPr>
            <a:spLocks noGrp="1"/>
          </p:cNvSpPr>
          <p:nvPr>
            <p:ph idx="1"/>
          </p:nvPr>
        </p:nvSpPr>
        <p:spPr/>
        <p:txBody>
          <a:bodyPr/>
          <a:lstStyle/>
          <a:p>
            <a:r>
              <a:rPr lang="en-CA" dirty="0"/>
              <a:t>Train the model using KNN and create a function to recommend 5 similar books</a:t>
            </a:r>
          </a:p>
        </p:txBody>
      </p:sp>
      <p:pic>
        <p:nvPicPr>
          <p:cNvPr id="9" name="Picture 8">
            <a:extLst>
              <a:ext uri="{FF2B5EF4-FFF2-40B4-BE49-F238E27FC236}">
                <a16:creationId xmlns:a16="http://schemas.microsoft.com/office/drawing/2014/main" id="{BA2AD20C-C9F7-09D8-6535-D876D604AFB2}"/>
              </a:ext>
            </a:extLst>
          </p:cNvPr>
          <p:cNvPicPr>
            <a:picLocks noChangeAspect="1"/>
          </p:cNvPicPr>
          <p:nvPr/>
        </p:nvPicPr>
        <p:blipFill>
          <a:blip r:embed="rId3"/>
          <a:stretch>
            <a:fillRect/>
          </a:stretch>
        </p:blipFill>
        <p:spPr>
          <a:xfrm>
            <a:off x="3514036" y="3429000"/>
            <a:ext cx="5163928" cy="3296614"/>
          </a:xfrm>
          <a:prstGeom prst="rect">
            <a:avLst/>
          </a:prstGeom>
        </p:spPr>
      </p:pic>
      <p:pic>
        <p:nvPicPr>
          <p:cNvPr id="11" name="Picture 10">
            <a:extLst>
              <a:ext uri="{FF2B5EF4-FFF2-40B4-BE49-F238E27FC236}">
                <a16:creationId xmlns:a16="http://schemas.microsoft.com/office/drawing/2014/main" id="{4F7609BC-910B-EB5A-E5C9-615D22E2DC0C}"/>
              </a:ext>
            </a:extLst>
          </p:cNvPr>
          <p:cNvPicPr>
            <a:picLocks noChangeAspect="1"/>
          </p:cNvPicPr>
          <p:nvPr/>
        </p:nvPicPr>
        <p:blipFill rotWithShape="1">
          <a:blip r:embed="rId4"/>
          <a:srcRect r="6511"/>
          <a:stretch/>
        </p:blipFill>
        <p:spPr>
          <a:xfrm>
            <a:off x="3514036" y="2084243"/>
            <a:ext cx="5163928" cy="1134218"/>
          </a:xfrm>
          <a:prstGeom prst="rect">
            <a:avLst/>
          </a:prstGeom>
        </p:spPr>
      </p:pic>
      <p:sp>
        <p:nvSpPr>
          <p:cNvPr id="12" name="Arrow: Right 11">
            <a:extLst>
              <a:ext uri="{FF2B5EF4-FFF2-40B4-BE49-F238E27FC236}">
                <a16:creationId xmlns:a16="http://schemas.microsoft.com/office/drawing/2014/main" id="{76611359-5EC3-4407-2A79-D7CACF05FF1E}"/>
              </a:ext>
            </a:extLst>
          </p:cNvPr>
          <p:cNvSpPr/>
          <p:nvPr/>
        </p:nvSpPr>
        <p:spPr>
          <a:xfrm rot="5400000">
            <a:off x="5816600" y="3201390"/>
            <a:ext cx="558800" cy="3175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33808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802B-126D-2355-A88C-4D1100E90C31}"/>
              </a:ext>
            </a:extLst>
          </p:cNvPr>
          <p:cNvSpPr>
            <a:spLocks noGrp="1"/>
          </p:cNvSpPr>
          <p:nvPr>
            <p:ph type="title"/>
          </p:nvPr>
        </p:nvSpPr>
        <p:spPr/>
        <p:txBody>
          <a:bodyPr>
            <a:normAutofit fontScale="90000"/>
          </a:bodyPr>
          <a:lstStyle/>
          <a:p>
            <a:r>
              <a:rPr lang="en-US" dirty="0"/>
              <a:t>Book Recommendation Using A Combination of Attributes</a:t>
            </a:r>
            <a:endParaRPr lang="en-CA" dirty="0"/>
          </a:p>
        </p:txBody>
      </p:sp>
      <p:sp>
        <p:nvSpPr>
          <p:cNvPr id="3" name="Content Placeholder 2">
            <a:extLst>
              <a:ext uri="{FF2B5EF4-FFF2-40B4-BE49-F238E27FC236}">
                <a16:creationId xmlns:a16="http://schemas.microsoft.com/office/drawing/2014/main" id="{CB3A33F5-94D7-7797-C4CE-62B7965C6648}"/>
              </a:ext>
            </a:extLst>
          </p:cNvPr>
          <p:cNvSpPr>
            <a:spLocks noGrp="1"/>
          </p:cNvSpPr>
          <p:nvPr>
            <p:ph idx="1"/>
          </p:nvPr>
        </p:nvSpPr>
        <p:spPr/>
        <p:txBody>
          <a:bodyPr/>
          <a:lstStyle/>
          <a:p>
            <a:r>
              <a:rPr lang="en-CA" dirty="0"/>
              <a:t>Book recommendation based on popularity (rating, count of reviews) and language </a:t>
            </a:r>
          </a:p>
        </p:txBody>
      </p:sp>
      <p:pic>
        <p:nvPicPr>
          <p:cNvPr id="5" name="Picture 4">
            <a:extLst>
              <a:ext uri="{FF2B5EF4-FFF2-40B4-BE49-F238E27FC236}">
                <a16:creationId xmlns:a16="http://schemas.microsoft.com/office/drawing/2014/main" id="{E831FE22-C1D4-4838-883F-62A8F7B73E05}"/>
              </a:ext>
            </a:extLst>
          </p:cNvPr>
          <p:cNvPicPr>
            <a:picLocks noChangeAspect="1"/>
          </p:cNvPicPr>
          <p:nvPr/>
        </p:nvPicPr>
        <p:blipFill>
          <a:blip r:embed="rId3"/>
          <a:stretch>
            <a:fillRect/>
          </a:stretch>
        </p:blipFill>
        <p:spPr>
          <a:xfrm>
            <a:off x="4305300" y="2432366"/>
            <a:ext cx="3581400" cy="1993268"/>
          </a:xfrm>
          <a:prstGeom prst="rect">
            <a:avLst/>
          </a:prstGeom>
        </p:spPr>
      </p:pic>
    </p:spTree>
    <p:extLst>
      <p:ext uri="{BB962C8B-B14F-4D97-AF65-F5344CB8AC3E}">
        <p14:creationId xmlns:p14="http://schemas.microsoft.com/office/powerpoint/2010/main" val="2737154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a:t>Thank you.</a:t>
            </a:r>
          </a:p>
        </p:txBody>
      </p:sp>
    </p:spTree>
    <p:extLst>
      <p:ext uri="{BB962C8B-B14F-4D97-AF65-F5344CB8AC3E}">
        <p14:creationId xmlns:p14="http://schemas.microsoft.com/office/powerpoint/2010/main" val="1720684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CD93-D768-2408-EE01-B8550F2A84D1}"/>
              </a:ext>
            </a:extLst>
          </p:cNvPr>
          <p:cNvSpPr>
            <a:spLocks noGrp="1"/>
          </p:cNvSpPr>
          <p:nvPr>
            <p:ph type="title"/>
          </p:nvPr>
        </p:nvSpPr>
        <p:spPr/>
        <p:txBody>
          <a:bodyPr>
            <a:normAutofit/>
          </a:bodyPr>
          <a:lstStyle/>
          <a:p>
            <a:r>
              <a:rPr lang="en-US" dirty="0"/>
              <a:t>References</a:t>
            </a:r>
            <a:endParaRPr lang="en-CA" dirty="0"/>
          </a:p>
        </p:txBody>
      </p:sp>
      <p:sp>
        <p:nvSpPr>
          <p:cNvPr id="3" name="Content Placeholder 2">
            <a:extLst>
              <a:ext uri="{FF2B5EF4-FFF2-40B4-BE49-F238E27FC236}">
                <a16:creationId xmlns:a16="http://schemas.microsoft.com/office/drawing/2014/main" id="{D5B4846A-A464-CF89-09EF-04683E05D11C}"/>
              </a:ext>
            </a:extLst>
          </p:cNvPr>
          <p:cNvSpPr>
            <a:spLocks noGrp="1"/>
          </p:cNvSpPr>
          <p:nvPr>
            <p:ph idx="1"/>
          </p:nvPr>
        </p:nvSpPr>
        <p:spPr/>
        <p:txBody>
          <a:bodyPr vert="horz" lIns="91440" tIns="45720" rIns="91440" bIns="45720" rtlCol="0" anchor="t">
            <a:normAutofit/>
          </a:bodyPr>
          <a:lstStyle/>
          <a:p>
            <a:r>
              <a:rPr lang="en-US" dirty="0">
                <a:hlinkClick r:id="rId2"/>
              </a:rPr>
              <a:t>https://www.ibm.com/topics/knn</a:t>
            </a:r>
            <a:endParaRPr lang="en-US" dirty="0"/>
          </a:p>
          <a:p>
            <a:r>
              <a:rPr lang="en-US" dirty="0">
                <a:hlinkClick r:id="rId3"/>
              </a:rPr>
              <a:t>https://medium.com/@luigi.fiori.lf0303/distance-metrics-and-k-nearest-neighbor-knn-1b840969c0f4</a:t>
            </a:r>
            <a:endParaRPr lang="en-US" dirty="0"/>
          </a:p>
          <a:p>
            <a:r>
              <a:rPr lang="en-US" dirty="0">
                <a:hlinkClick r:id="rId4"/>
              </a:rPr>
              <a:t>https://medium.com/@anuuz.soni/advantages-and-disadvantages-of-knn-ee06599b9336</a:t>
            </a:r>
            <a:endParaRPr lang="en-US" dirty="0"/>
          </a:p>
          <a:p>
            <a:r>
              <a:rPr lang="en-US" dirty="0">
                <a:hlinkClick r:id="rId5"/>
              </a:rPr>
              <a:t>https://www.kdnuggets.com/2020/11/most-popular-distance-metrics-knn.html</a:t>
            </a:r>
            <a:endParaRPr lang="en-US" dirty="0"/>
          </a:p>
        </p:txBody>
      </p:sp>
      <p:sp>
        <p:nvSpPr>
          <p:cNvPr id="4" name="TextBox 3">
            <a:extLst>
              <a:ext uri="{FF2B5EF4-FFF2-40B4-BE49-F238E27FC236}">
                <a16:creationId xmlns:a16="http://schemas.microsoft.com/office/drawing/2014/main" id="{E4906ABE-7D24-D029-9D9D-78926E21880A}"/>
              </a:ext>
            </a:extLst>
          </p:cNvPr>
          <p:cNvSpPr txBox="1"/>
          <p:nvPr/>
        </p:nvSpPr>
        <p:spPr>
          <a:xfrm>
            <a:off x="2225407" y="2677099"/>
            <a:ext cx="184731" cy="369332"/>
          </a:xfrm>
          <a:prstGeom prst="rect">
            <a:avLst/>
          </a:prstGeom>
          <a:noFill/>
        </p:spPr>
        <p:txBody>
          <a:bodyPr wrap="none" rtlCol="0">
            <a:spAutoFit/>
          </a:bodyPr>
          <a:lstStyle/>
          <a:p>
            <a:endParaRPr lang="en-CA"/>
          </a:p>
        </p:txBody>
      </p:sp>
      <p:cxnSp>
        <p:nvCxnSpPr>
          <p:cNvPr id="10" name="Straight Connector 9">
            <a:extLst>
              <a:ext uri="{FF2B5EF4-FFF2-40B4-BE49-F238E27FC236}">
                <a16:creationId xmlns:a16="http://schemas.microsoft.com/office/drawing/2014/main" id="{44D2BFBF-442F-92CC-CE8C-4FD7D9F3895A}"/>
              </a:ext>
            </a:extLst>
          </p:cNvPr>
          <p:cNvCxnSpPr>
            <a:cxnSpLocks/>
          </p:cNvCxnSpPr>
          <p:nvPr/>
        </p:nvCxnSpPr>
        <p:spPr>
          <a:xfrm>
            <a:off x="6096001" y="2005389"/>
            <a:ext cx="0" cy="46602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96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CD93-D768-2408-EE01-B8550F2A84D1}"/>
              </a:ext>
            </a:extLst>
          </p:cNvPr>
          <p:cNvSpPr>
            <a:spLocks noGrp="1"/>
          </p:cNvSpPr>
          <p:nvPr>
            <p:ph type="title"/>
          </p:nvPr>
        </p:nvSpPr>
        <p:spPr>
          <a:xfrm>
            <a:off x="677334" y="576942"/>
            <a:ext cx="10837332" cy="662152"/>
          </a:xfrm>
        </p:spPr>
        <p:txBody>
          <a:bodyPr/>
          <a:lstStyle/>
          <a:p>
            <a:r>
              <a:rPr lang="en-US"/>
              <a:t>Objectives</a:t>
            </a:r>
            <a:endParaRPr lang="en-CA"/>
          </a:p>
        </p:txBody>
      </p:sp>
      <p:sp>
        <p:nvSpPr>
          <p:cNvPr id="3" name="Content Placeholder 2">
            <a:extLst>
              <a:ext uri="{FF2B5EF4-FFF2-40B4-BE49-F238E27FC236}">
                <a16:creationId xmlns:a16="http://schemas.microsoft.com/office/drawing/2014/main" id="{D5B4846A-A464-CF89-09EF-04683E05D11C}"/>
              </a:ext>
            </a:extLst>
          </p:cNvPr>
          <p:cNvSpPr>
            <a:spLocks noGrp="1"/>
          </p:cNvSpPr>
          <p:nvPr>
            <p:ph idx="1"/>
          </p:nvPr>
        </p:nvSpPr>
        <p:spPr/>
        <p:txBody>
          <a:bodyPr vert="horz" lIns="91440" tIns="45720" rIns="91440" bIns="45720" rtlCol="0" anchor="t">
            <a:normAutofit/>
          </a:bodyPr>
          <a:lstStyle/>
          <a:p>
            <a:r>
              <a:rPr lang="en-US" dirty="0">
                <a:latin typeface="Calibri"/>
                <a:cs typeface="Calibri"/>
              </a:rPr>
              <a:t>The project aims to build a recommendation engine that can be used to suggest </a:t>
            </a:r>
            <a:r>
              <a:rPr lang="en-US" b="1" dirty="0">
                <a:latin typeface="Calibri"/>
                <a:cs typeface="Calibri"/>
              </a:rPr>
              <a:t>books </a:t>
            </a:r>
            <a:r>
              <a:rPr lang="en-US" dirty="0">
                <a:latin typeface="Calibri"/>
                <a:cs typeface="Calibri"/>
              </a:rPr>
              <a:t>that are more relevant to the users</a:t>
            </a:r>
          </a:p>
          <a:p>
            <a:r>
              <a:rPr lang="en-US" dirty="0">
                <a:latin typeface="Calibri"/>
                <a:cs typeface="Calibri"/>
              </a:rPr>
              <a:t>To create content-based recommendations engines using single and a combination of multiple attributes</a:t>
            </a:r>
          </a:p>
          <a:p>
            <a:endParaRPr lang="en-US" sz="1200" dirty="0">
              <a:solidFill>
                <a:srgbClr val="D1D5DB"/>
              </a:solidFill>
              <a:highlight>
                <a:srgbClr val="444654"/>
              </a:highlight>
              <a:latin typeface="Calibri"/>
              <a:cs typeface="Calibri"/>
            </a:endParaRPr>
          </a:p>
        </p:txBody>
      </p:sp>
    </p:spTree>
    <p:extLst>
      <p:ext uri="{BB962C8B-B14F-4D97-AF65-F5344CB8AC3E}">
        <p14:creationId xmlns:p14="http://schemas.microsoft.com/office/powerpoint/2010/main" val="3385478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a:t>Methodology</a:t>
            </a:r>
          </a:p>
        </p:txBody>
      </p:sp>
    </p:spTree>
    <p:extLst>
      <p:ext uri="{BB962C8B-B14F-4D97-AF65-F5344CB8AC3E}">
        <p14:creationId xmlns:p14="http://schemas.microsoft.com/office/powerpoint/2010/main" val="159931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CD93-D768-2408-EE01-B8550F2A84D1}"/>
              </a:ext>
            </a:extLst>
          </p:cNvPr>
          <p:cNvSpPr>
            <a:spLocks noGrp="1"/>
          </p:cNvSpPr>
          <p:nvPr>
            <p:ph type="title"/>
          </p:nvPr>
        </p:nvSpPr>
        <p:spPr/>
        <p:txBody>
          <a:bodyPr/>
          <a:lstStyle/>
          <a:p>
            <a:r>
              <a:rPr lang="en-US" dirty="0"/>
              <a:t>Methodology</a:t>
            </a:r>
            <a:endParaRPr lang="en-CA" dirty="0"/>
          </a:p>
        </p:txBody>
      </p:sp>
      <p:graphicFrame>
        <p:nvGraphicFramePr>
          <p:cNvPr id="4" name="Content Placeholder 3">
            <a:extLst>
              <a:ext uri="{FF2B5EF4-FFF2-40B4-BE49-F238E27FC236}">
                <a16:creationId xmlns:a16="http://schemas.microsoft.com/office/drawing/2014/main" id="{F0F20722-910F-746D-1D44-7D79FE38EF35}"/>
              </a:ext>
            </a:extLst>
          </p:cNvPr>
          <p:cNvGraphicFramePr>
            <a:graphicFrameLocks noGrp="1"/>
          </p:cNvGraphicFramePr>
          <p:nvPr>
            <p:ph idx="1"/>
            <p:extLst>
              <p:ext uri="{D42A27DB-BD31-4B8C-83A1-F6EECF244321}">
                <p14:modId xmlns:p14="http://schemas.microsoft.com/office/powerpoint/2010/main" val="744798355"/>
              </p:ext>
            </p:extLst>
          </p:nvPr>
        </p:nvGraphicFramePr>
        <p:xfrm>
          <a:off x="2096531" y="1716903"/>
          <a:ext cx="7998938" cy="34241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431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CD93-D768-2408-EE01-B8550F2A84D1}"/>
              </a:ext>
            </a:extLst>
          </p:cNvPr>
          <p:cNvSpPr>
            <a:spLocks noGrp="1"/>
          </p:cNvSpPr>
          <p:nvPr>
            <p:ph type="title"/>
          </p:nvPr>
        </p:nvSpPr>
        <p:spPr/>
        <p:txBody>
          <a:bodyPr/>
          <a:lstStyle/>
          <a:p>
            <a:r>
              <a:rPr lang="en-US" dirty="0"/>
              <a:t>Data Gathering</a:t>
            </a:r>
            <a:endParaRPr lang="en-CA" dirty="0"/>
          </a:p>
        </p:txBody>
      </p:sp>
      <p:sp>
        <p:nvSpPr>
          <p:cNvPr id="3" name="Content Placeholder 2">
            <a:extLst>
              <a:ext uri="{FF2B5EF4-FFF2-40B4-BE49-F238E27FC236}">
                <a16:creationId xmlns:a16="http://schemas.microsoft.com/office/drawing/2014/main" id="{D5B4846A-A464-CF89-09EF-04683E05D11C}"/>
              </a:ext>
            </a:extLst>
          </p:cNvPr>
          <p:cNvSpPr>
            <a:spLocks noGrp="1"/>
          </p:cNvSpPr>
          <p:nvPr>
            <p:ph idx="1"/>
          </p:nvPr>
        </p:nvSpPr>
        <p:spPr>
          <a:xfrm>
            <a:off x="677333" y="1482291"/>
            <a:ext cx="11418211" cy="4858874"/>
          </a:xfrm>
        </p:spPr>
        <p:txBody>
          <a:bodyPr vert="horz" lIns="91440" tIns="45720" rIns="91440" bIns="45720" rtlCol="0" anchor="t">
            <a:normAutofit/>
          </a:bodyPr>
          <a:lstStyle/>
          <a:p>
            <a:r>
              <a:rPr lang="en-US" dirty="0">
                <a:latin typeface="Calibri"/>
                <a:cs typeface="Calibri"/>
              </a:rPr>
              <a:t>Data Source: Kaggle</a:t>
            </a:r>
          </a:p>
          <a:p>
            <a:pPr marL="400050" lvl="1" indent="0">
              <a:buNone/>
            </a:pPr>
            <a:r>
              <a:rPr lang="en-US" dirty="0">
                <a:latin typeface="Calibri"/>
                <a:cs typeface="Calibri"/>
                <a:hlinkClick r:id="rId3"/>
              </a:rPr>
              <a:t>https://www.kaggle.com/datasets/bahramjannesarr/goodreads-book-datasets-10m/code?select=user_rating_6000_to_11000.csv</a:t>
            </a:r>
            <a:endParaRPr lang="en-US" dirty="0">
              <a:latin typeface="Calibri"/>
              <a:cs typeface="Calibri"/>
            </a:endParaRPr>
          </a:p>
          <a:p>
            <a:pPr lvl="1"/>
            <a:endParaRPr lang="en-US" dirty="0"/>
          </a:p>
          <a:p>
            <a:r>
              <a:rPr lang="en-US" dirty="0">
                <a:latin typeface="Calibri"/>
                <a:cs typeface="Calibri"/>
              </a:rPr>
              <a:t>12 Variables</a:t>
            </a:r>
          </a:p>
        </p:txBody>
      </p:sp>
      <p:sp>
        <p:nvSpPr>
          <p:cNvPr id="4" name="Rectangle: Rounded Corners 3">
            <a:extLst>
              <a:ext uri="{FF2B5EF4-FFF2-40B4-BE49-F238E27FC236}">
                <a16:creationId xmlns:a16="http://schemas.microsoft.com/office/drawing/2014/main" id="{D0CB51CE-F647-B3BA-8C0E-90702CD6C2A5}"/>
              </a:ext>
            </a:extLst>
          </p:cNvPr>
          <p:cNvSpPr/>
          <p:nvPr/>
        </p:nvSpPr>
        <p:spPr>
          <a:xfrm>
            <a:off x="1168400" y="3098799"/>
            <a:ext cx="10109200" cy="2895601"/>
          </a:xfrm>
          <a:prstGeom prst="roundRect">
            <a:avLst>
              <a:gd name="adj" fmla="val 4427"/>
            </a:avLst>
          </a:prstGeom>
          <a:solidFill>
            <a:srgbClr val="4A66AC">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285750" lvl="1" indent="-285750">
              <a:buFont typeface="Arial" panose="020B0604020202020204" pitchFamily="34" charset="0"/>
              <a:buChar char="•"/>
            </a:pPr>
            <a:r>
              <a:rPr lang="en-US" sz="1600" b="1" dirty="0">
                <a:solidFill>
                  <a:schemeClr val="tx1">
                    <a:lumMod val="75000"/>
                    <a:lumOff val="25000"/>
                  </a:schemeClr>
                </a:solidFill>
                <a:latin typeface="Calibri"/>
                <a:cs typeface="Calibri"/>
              </a:rPr>
              <a:t>Name </a:t>
            </a:r>
            <a:r>
              <a:rPr lang="en-US" sz="1600" dirty="0">
                <a:solidFill>
                  <a:schemeClr val="tx1">
                    <a:lumMod val="75000"/>
                    <a:lumOff val="25000"/>
                  </a:schemeClr>
                </a:solidFill>
                <a:latin typeface="Calibri"/>
                <a:cs typeface="Calibri"/>
              </a:rPr>
              <a:t>– The name/title of the book.</a:t>
            </a:r>
          </a:p>
          <a:p>
            <a:pPr marL="285750" lvl="1" indent="-285750">
              <a:buFont typeface="Arial" panose="020B0604020202020204" pitchFamily="34" charset="0"/>
              <a:buChar char="•"/>
            </a:pPr>
            <a:r>
              <a:rPr lang="en-US" sz="1600" b="1" dirty="0">
                <a:solidFill>
                  <a:schemeClr val="tx1">
                    <a:lumMod val="75000"/>
                    <a:lumOff val="25000"/>
                  </a:schemeClr>
                </a:solidFill>
                <a:latin typeface="Calibri"/>
                <a:cs typeface="Calibri"/>
              </a:rPr>
              <a:t>Authors </a:t>
            </a:r>
            <a:r>
              <a:rPr lang="en-US" sz="1600" dirty="0">
                <a:solidFill>
                  <a:schemeClr val="tx1">
                    <a:lumMod val="75000"/>
                    <a:lumOff val="25000"/>
                  </a:schemeClr>
                </a:solidFill>
                <a:latin typeface="Calibri"/>
                <a:cs typeface="Calibri"/>
              </a:rPr>
              <a:t>–  The name of the author of the book.</a:t>
            </a:r>
          </a:p>
          <a:p>
            <a:pPr marL="285750" lvl="1" indent="-285750">
              <a:buFont typeface="Arial" panose="020B0604020202020204" pitchFamily="34" charset="0"/>
              <a:buChar char="•"/>
            </a:pPr>
            <a:r>
              <a:rPr lang="en-US" sz="1600" b="1" dirty="0">
                <a:solidFill>
                  <a:schemeClr val="tx1">
                    <a:lumMod val="75000"/>
                    <a:lumOff val="25000"/>
                  </a:schemeClr>
                </a:solidFill>
                <a:latin typeface="Calibri"/>
                <a:cs typeface="Calibri"/>
              </a:rPr>
              <a:t>Language</a:t>
            </a:r>
            <a:r>
              <a:rPr lang="en-US" sz="1600" dirty="0">
                <a:solidFill>
                  <a:schemeClr val="tx1">
                    <a:lumMod val="75000"/>
                    <a:lumOff val="25000"/>
                  </a:schemeClr>
                </a:solidFill>
                <a:latin typeface="Calibri"/>
                <a:cs typeface="Calibri"/>
              </a:rPr>
              <a:t> – The language in  which the book is written.</a:t>
            </a:r>
          </a:p>
          <a:p>
            <a:pPr marL="285750" lvl="1" indent="-285750">
              <a:buFont typeface="Arial" panose="020B0604020202020204" pitchFamily="34" charset="0"/>
              <a:buChar char="•"/>
            </a:pPr>
            <a:r>
              <a:rPr lang="en-US" sz="1600" b="1" dirty="0" err="1">
                <a:solidFill>
                  <a:schemeClr val="tx1">
                    <a:lumMod val="75000"/>
                    <a:lumOff val="25000"/>
                  </a:schemeClr>
                </a:solidFill>
                <a:latin typeface="Calibri"/>
                <a:cs typeface="Calibri"/>
              </a:rPr>
              <a:t>PagesNumber</a:t>
            </a:r>
            <a:r>
              <a:rPr lang="en-US" sz="1600" dirty="0">
                <a:solidFill>
                  <a:schemeClr val="tx1">
                    <a:lumMod val="75000"/>
                    <a:lumOff val="25000"/>
                  </a:schemeClr>
                </a:solidFill>
                <a:latin typeface="Calibri"/>
                <a:cs typeface="Calibri"/>
              </a:rPr>
              <a:t>  – a unique identifier for each book in the dataset.</a:t>
            </a:r>
          </a:p>
          <a:p>
            <a:pPr marL="285750" lvl="1" indent="-285750">
              <a:buFont typeface="Arial" panose="020B0604020202020204" pitchFamily="34" charset="0"/>
              <a:buChar char="•"/>
            </a:pPr>
            <a:r>
              <a:rPr lang="en-US" sz="1600" b="1" dirty="0">
                <a:solidFill>
                  <a:schemeClr val="tx1">
                    <a:lumMod val="75000"/>
                    <a:lumOff val="25000"/>
                  </a:schemeClr>
                </a:solidFill>
                <a:latin typeface="Calibri"/>
                <a:cs typeface="Calibri"/>
              </a:rPr>
              <a:t>Rating</a:t>
            </a:r>
            <a:r>
              <a:rPr lang="en-US" sz="1600" dirty="0">
                <a:solidFill>
                  <a:schemeClr val="tx1">
                    <a:lumMod val="75000"/>
                    <a:lumOff val="25000"/>
                  </a:schemeClr>
                </a:solidFill>
                <a:latin typeface="Calibri"/>
                <a:cs typeface="Calibri"/>
              </a:rPr>
              <a:t> –  Average user ratings for the book</a:t>
            </a:r>
          </a:p>
          <a:p>
            <a:pPr marL="285750" lvl="1" indent="-285750">
              <a:buFont typeface="Arial" panose="020B0604020202020204" pitchFamily="34" charset="0"/>
              <a:buChar char="•"/>
            </a:pPr>
            <a:r>
              <a:rPr lang="en-US" sz="1600" b="1" dirty="0" err="1">
                <a:solidFill>
                  <a:schemeClr val="tx1">
                    <a:lumMod val="75000"/>
                    <a:lumOff val="25000"/>
                  </a:schemeClr>
                </a:solidFill>
                <a:latin typeface="Calibri"/>
                <a:cs typeface="Calibri"/>
              </a:rPr>
              <a:t>CountsofReview</a:t>
            </a:r>
            <a:r>
              <a:rPr lang="en-US" sz="1600" dirty="0">
                <a:solidFill>
                  <a:schemeClr val="tx1">
                    <a:lumMod val="75000"/>
                    <a:lumOff val="25000"/>
                  </a:schemeClr>
                </a:solidFill>
                <a:latin typeface="Calibri"/>
                <a:cs typeface="Calibri"/>
              </a:rPr>
              <a:t> – The number of reviews that a particular book has received.</a:t>
            </a:r>
          </a:p>
          <a:p>
            <a:pPr marL="285750" lvl="1" indent="-285750">
              <a:buFont typeface="Arial" panose="020B0604020202020204" pitchFamily="34" charset="0"/>
              <a:buChar char="•"/>
            </a:pPr>
            <a:r>
              <a:rPr lang="en-US" sz="1600" b="1" dirty="0">
                <a:solidFill>
                  <a:schemeClr val="tx1">
                    <a:lumMod val="75000"/>
                    <a:lumOff val="25000"/>
                  </a:schemeClr>
                </a:solidFill>
                <a:latin typeface="Calibri"/>
                <a:cs typeface="Calibri"/>
              </a:rPr>
              <a:t>Id </a:t>
            </a:r>
            <a:r>
              <a:rPr lang="en-US" sz="1600" dirty="0">
                <a:solidFill>
                  <a:schemeClr val="tx1">
                    <a:lumMod val="75000"/>
                    <a:lumOff val="25000"/>
                  </a:schemeClr>
                </a:solidFill>
                <a:latin typeface="Calibri"/>
                <a:cs typeface="Calibri"/>
              </a:rPr>
              <a:t>– A unique identifier for each book in the dataset.</a:t>
            </a:r>
            <a:endParaRPr lang="en-US" sz="1600" b="1" dirty="0">
              <a:solidFill>
                <a:schemeClr val="tx1">
                  <a:lumMod val="75000"/>
                  <a:lumOff val="25000"/>
                </a:schemeClr>
              </a:solidFill>
              <a:latin typeface="Calibri"/>
              <a:cs typeface="Calibri"/>
            </a:endParaRPr>
          </a:p>
          <a:p>
            <a:pPr marL="285750" lvl="1" indent="-285750">
              <a:buFont typeface="Arial" panose="020B0604020202020204" pitchFamily="34" charset="0"/>
              <a:buChar char="•"/>
            </a:pPr>
            <a:r>
              <a:rPr lang="en-US" sz="1600" b="1" dirty="0" err="1">
                <a:solidFill>
                  <a:schemeClr val="tx1">
                    <a:lumMod val="75000"/>
                    <a:lumOff val="25000"/>
                  </a:schemeClr>
                </a:solidFill>
                <a:latin typeface="Calibri"/>
                <a:cs typeface="Calibri"/>
              </a:rPr>
              <a:t>PublishYear</a:t>
            </a:r>
            <a:r>
              <a:rPr lang="en-US" sz="1600" b="1" dirty="0">
                <a:solidFill>
                  <a:schemeClr val="tx1">
                    <a:lumMod val="75000"/>
                    <a:lumOff val="25000"/>
                  </a:schemeClr>
                </a:solidFill>
                <a:latin typeface="Calibri"/>
                <a:cs typeface="Calibri"/>
              </a:rPr>
              <a:t> </a:t>
            </a:r>
            <a:r>
              <a:rPr lang="en-US" sz="1600" dirty="0">
                <a:solidFill>
                  <a:schemeClr val="tx1">
                    <a:lumMod val="75000"/>
                    <a:lumOff val="25000"/>
                  </a:schemeClr>
                </a:solidFill>
                <a:latin typeface="Calibri"/>
                <a:cs typeface="Calibri"/>
              </a:rPr>
              <a:t>– The year on which the book was published.</a:t>
            </a:r>
          </a:p>
          <a:p>
            <a:pPr marL="533400" lvl="1" indent="-285750">
              <a:buFont typeface="Arial" panose="020B0604020202020204" pitchFamily="34" charset="0"/>
              <a:buChar char="•"/>
            </a:pPr>
            <a:r>
              <a:rPr lang="en-US" sz="1600" b="1" dirty="0" err="1">
                <a:solidFill>
                  <a:schemeClr val="tx1">
                    <a:lumMod val="75000"/>
                    <a:lumOff val="25000"/>
                  </a:schemeClr>
                </a:solidFill>
                <a:latin typeface="Calibri"/>
                <a:cs typeface="Calibri"/>
              </a:rPr>
              <a:t>PublishMonth</a:t>
            </a:r>
            <a:r>
              <a:rPr lang="en-US" sz="1600" dirty="0">
                <a:solidFill>
                  <a:schemeClr val="tx1">
                    <a:lumMod val="75000"/>
                    <a:lumOff val="25000"/>
                  </a:schemeClr>
                </a:solidFill>
                <a:latin typeface="Calibri"/>
                <a:cs typeface="Calibri"/>
              </a:rPr>
              <a:t> – The month on which the book was published.</a:t>
            </a:r>
          </a:p>
          <a:p>
            <a:pPr marL="285750" lvl="1" indent="-285750">
              <a:buFont typeface="Arial" panose="020B0604020202020204" pitchFamily="34" charset="0"/>
              <a:buChar char="•"/>
            </a:pPr>
            <a:endParaRPr lang="en-US" sz="1600" dirty="0">
              <a:solidFill>
                <a:schemeClr val="tx1">
                  <a:lumMod val="75000"/>
                  <a:lumOff val="25000"/>
                </a:schemeClr>
              </a:solidFill>
              <a:latin typeface="Calibri"/>
              <a:cs typeface="Calibri"/>
            </a:endParaRPr>
          </a:p>
          <a:p>
            <a:pPr marL="542925" lvl="1" indent="-285750">
              <a:buFont typeface="Arial" panose="020B0604020202020204" pitchFamily="34" charset="0"/>
              <a:buChar char="•"/>
            </a:pPr>
            <a:r>
              <a:rPr lang="en-US" sz="1600" b="1" dirty="0" err="1">
                <a:solidFill>
                  <a:schemeClr val="tx1">
                    <a:lumMod val="75000"/>
                    <a:lumOff val="25000"/>
                  </a:schemeClr>
                </a:solidFill>
                <a:latin typeface="Calibri"/>
                <a:cs typeface="Calibri"/>
              </a:rPr>
              <a:t>PublishDay</a:t>
            </a:r>
            <a:r>
              <a:rPr lang="en-US" sz="1600" dirty="0">
                <a:solidFill>
                  <a:schemeClr val="tx1">
                    <a:lumMod val="75000"/>
                    <a:lumOff val="25000"/>
                  </a:schemeClr>
                </a:solidFill>
                <a:latin typeface="Calibri"/>
                <a:cs typeface="Calibri"/>
              </a:rPr>
              <a:t> – The day on which the book was published.</a:t>
            </a:r>
          </a:p>
          <a:p>
            <a:pPr marL="542925" lvl="1" indent="-285750">
              <a:buFont typeface="Arial" panose="020B0604020202020204" pitchFamily="34" charset="0"/>
              <a:buChar char="•"/>
            </a:pPr>
            <a:r>
              <a:rPr lang="en-US" sz="1600" b="1" dirty="0">
                <a:solidFill>
                  <a:schemeClr val="tx1">
                    <a:lumMod val="75000"/>
                    <a:lumOff val="25000"/>
                  </a:schemeClr>
                </a:solidFill>
                <a:latin typeface="Calibri"/>
                <a:cs typeface="Calibri"/>
              </a:rPr>
              <a:t>ISBN</a:t>
            </a:r>
            <a:r>
              <a:rPr lang="en-US" sz="1600" dirty="0">
                <a:solidFill>
                  <a:schemeClr val="tx1">
                    <a:lumMod val="75000"/>
                    <a:lumOff val="25000"/>
                  </a:schemeClr>
                </a:solidFill>
                <a:latin typeface="Calibri"/>
                <a:cs typeface="Calibri"/>
              </a:rPr>
              <a:t> – (International Standard Book Number) It is a unique identifier assigned to each edition and variation of a book.</a:t>
            </a:r>
          </a:p>
          <a:p>
            <a:pPr marL="542925" lvl="1" indent="-285750">
              <a:buFont typeface="Arial" panose="020B0604020202020204" pitchFamily="34" charset="0"/>
              <a:buChar char="•"/>
            </a:pPr>
            <a:r>
              <a:rPr lang="en-US" sz="1600" b="1" dirty="0">
                <a:solidFill>
                  <a:schemeClr val="tx1">
                    <a:lumMod val="75000"/>
                    <a:lumOff val="25000"/>
                  </a:schemeClr>
                </a:solidFill>
                <a:latin typeface="Calibri"/>
                <a:cs typeface="Calibri"/>
              </a:rPr>
              <a:t>Publisher</a:t>
            </a:r>
            <a:r>
              <a:rPr lang="en-US" sz="1600" dirty="0">
                <a:solidFill>
                  <a:schemeClr val="tx1">
                    <a:lumMod val="75000"/>
                    <a:lumOff val="25000"/>
                  </a:schemeClr>
                </a:solidFill>
                <a:latin typeface="Calibri"/>
                <a:cs typeface="Calibri"/>
              </a:rPr>
              <a:t> – The name of the publisher of the book.</a:t>
            </a:r>
          </a:p>
        </p:txBody>
      </p:sp>
    </p:spTree>
    <p:extLst>
      <p:ext uri="{BB962C8B-B14F-4D97-AF65-F5344CB8AC3E}">
        <p14:creationId xmlns:p14="http://schemas.microsoft.com/office/powerpoint/2010/main" val="412886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CD93-D768-2408-EE01-B8550F2A84D1}"/>
              </a:ext>
            </a:extLst>
          </p:cNvPr>
          <p:cNvSpPr>
            <a:spLocks noGrp="1"/>
          </p:cNvSpPr>
          <p:nvPr>
            <p:ph type="title"/>
          </p:nvPr>
        </p:nvSpPr>
        <p:spPr/>
        <p:txBody>
          <a:bodyPr/>
          <a:lstStyle/>
          <a:p>
            <a:r>
              <a:rPr lang="en-US" dirty="0"/>
              <a:t>Data Pre-Processing, </a:t>
            </a:r>
            <a:r>
              <a:rPr lang="en-US" dirty="0">
                <a:latin typeface="Calibri"/>
                <a:cs typeface="Calibri"/>
              </a:rPr>
              <a:t>Exploratory Data Analysis (EDA)</a:t>
            </a:r>
            <a:endParaRPr lang="en-CA" dirty="0"/>
          </a:p>
        </p:txBody>
      </p:sp>
      <p:sp>
        <p:nvSpPr>
          <p:cNvPr id="3" name="Content Placeholder 2">
            <a:extLst>
              <a:ext uri="{FF2B5EF4-FFF2-40B4-BE49-F238E27FC236}">
                <a16:creationId xmlns:a16="http://schemas.microsoft.com/office/drawing/2014/main" id="{D5B4846A-A464-CF89-09EF-04683E05D11C}"/>
              </a:ext>
            </a:extLst>
          </p:cNvPr>
          <p:cNvSpPr>
            <a:spLocks noGrp="1"/>
          </p:cNvSpPr>
          <p:nvPr>
            <p:ph idx="1"/>
          </p:nvPr>
        </p:nvSpPr>
        <p:spPr/>
        <p:txBody>
          <a:bodyPr vert="horz" lIns="91440" tIns="45720" rIns="91440" bIns="45720" rtlCol="0" anchor="t">
            <a:normAutofit/>
          </a:bodyPr>
          <a:lstStyle/>
          <a:p>
            <a:pPr algn="just"/>
            <a:r>
              <a:rPr lang="en-US" b="1" dirty="0"/>
              <a:t>Data Pre-Processing</a:t>
            </a:r>
          </a:p>
          <a:p>
            <a:pPr marL="400050" lvl="1" indent="0" algn="just">
              <a:buNone/>
            </a:pPr>
            <a:r>
              <a:rPr lang="en-US" sz="1800" dirty="0">
                <a:latin typeface="Calibri"/>
                <a:cs typeface="Calibri"/>
              </a:rPr>
              <a:t>Refers to the process of collecting, cleaning, integrating, transforming and normalizing data in order to build an accurate and effective recommendation model.</a:t>
            </a:r>
            <a:endParaRPr lang="en-US" sz="1800" dirty="0"/>
          </a:p>
          <a:p>
            <a:pPr algn="just"/>
            <a:endParaRPr lang="en-US" b="1" dirty="0"/>
          </a:p>
          <a:p>
            <a:pPr algn="just"/>
            <a:r>
              <a:rPr lang="en-US" b="1" dirty="0"/>
              <a:t>Exploratory Data Analysis (EDA)</a:t>
            </a:r>
          </a:p>
          <a:p>
            <a:pPr marL="400050" lvl="1" indent="0" algn="just">
              <a:buNone/>
            </a:pPr>
            <a:r>
              <a:rPr lang="en-US" sz="1800" dirty="0">
                <a:latin typeface="Calibri"/>
                <a:cs typeface="Calibri"/>
              </a:rPr>
              <a:t>EDA helps to gain insights into the underlying structure of the dataset and identify important features or variables that can be used to build an accurate recommendation model.</a:t>
            </a:r>
            <a:r>
              <a:rPr lang="en-US" sz="1800" dirty="0"/>
              <a:t> </a:t>
            </a:r>
            <a:r>
              <a:rPr lang="en-US" sz="1800" dirty="0">
                <a:latin typeface="Calibri"/>
                <a:cs typeface="Calibri"/>
              </a:rPr>
              <a:t>It is an important step in the data analysis process that involves visualizing and summarizing the main characteristics of the dataset. </a:t>
            </a:r>
            <a:endParaRPr lang="en-US" sz="1800" dirty="0"/>
          </a:p>
        </p:txBody>
      </p:sp>
    </p:spTree>
    <p:extLst>
      <p:ext uri="{BB962C8B-B14F-4D97-AF65-F5344CB8AC3E}">
        <p14:creationId xmlns:p14="http://schemas.microsoft.com/office/powerpoint/2010/main" val="396630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603E-4FBB-7064-CB4B-210C64405513}"/>
              </a:ext>
            </a:extLst>
          </p:cNvPr>
          <p:cNvSpPr>
            <a:spLocks noGrp="1"/>
          </p:cNvSpPr>
          <p:nvPr>
            <p:ph type="title"/>
          </p:nvPr>
        </p:nvSpPr>
        <p:spPr/>
        <p:txBody>
          <a:bodyPr/>
          <a:lstStyle/>
          <a:p>
            <a:r>
              <a:rPr lang="en-US" dirty="0"/>
              <a:t>Content-Based Recommendation Engine</a:t>
            </a:r>
            <a:endParaRPr lang="en-CA" dirty="0"/>
          </a:p>
        </p:txBody>
      </p:sp>
      <p:sp>
        <p:nvSpPr>
          <p:cNvPr id="3" name="Content Placeholder 2">
            <a:extLst>
              <a:ext uri="{FF2B5EF4-FFF2-40B4-BE49-F238E27FC236}">
                <a16:creationId xmlns:a16="http://schemas.microsoft.com/office/drawing/2014/main" id="{4AE41F5D-2591-96F3-5899-7DA2B4FB72DA}"/>
              </a:ext>
            </a:extLst>
          </p:cNvPr>
          <p:cNvSpPr>
            <a:spLocks noGrp="1"/>
          </p:cNvSpPr>
          <p:nvPr>
            <p:ph idx="1"/>
          </p:nvPr>
        </p:nvSpPr>
        <p:spPr/>
        <p:txBody>
          <a:bodyPr>
            <a:normAutofit/>
          </a:bodyPr>
          <a:lstStyle/>
          <a:p>
            <a:pPr algn="just"/>
            <a:r>
              <a:rPr lang="en-US" b="1" dirty="0"/>
              <a:t>Content-based Recommendation Engine</a:t>
            </a:r>
            <a:r>
              <a:rPr lang="en-US" dirty="0"/>
              <a:t> is a type of recommendation system that suggests items to users based on their past interactions with similar items. It can be done by using a single attribute or a combination of attributes.</a:t>
            </a:r>
          </a:p>
          <a:p>
            <a:pPr lvl="1" algn="just">
              <a:buFont typeface="Arial" panose="020B0604020202020204" pitchFamily="34" charset="0"/>
              <a:buChar char="•"/>
            </a:pPr>
            <a:r>
              <a:rPr lang="en-US" sz="1800" dirty="0"/>
              <a:t>Using A Single Attribute – e.g. Author or Language</a:t>
            </a:r>
          </a:p>
          <a:p>
            <a:pPr lvl="1" algn="just">
              <a:buFont typeface="Arial" panose="020B0604020202020204" pitchFamily="34" charset="0"/>
              <a:buChar char="•"/>
            </a:pPr>
            <a:r>
              <a:rPr lang="en-US" sz="1800" dirty="0"/>
              <a:t>Using A Combination of Attributes – e.g. using K Nearest Neighbors (KNN)</a:t>
            </a:r>
          </a:p>
        </p:txBody>
      </p:sp>
      <p:grpSp>
        <p:nvGrpSpPr>
          <p:cNvPr id="4" name="Group 3">
            <a:extLst>
              <a:ext uri="{FF2B5EF4-FFF2-40B4-BE49-F238E27FC236}">
                <a16:creationId xmlns:a16="http://schemas.microsoft.com/office/drawing/2014/main" id="{6A5FA541-12C8-1B6B-BC15-B3232116B009}"/>
              </a:ext>
            </a:extLst>
          </p:cNvPr>
          <p:cNvGrpSpPr/>
          <p:nvPr/>
        </p:nvGrpSpPr>
        <p:grpSpPr>
          <a:xfrm>
            <a:off x="4679985" y="3616027"/>
            <a:ext cx="2832030" cy="2774566"/>
            <a:chOff x="4662622" y="3233110"/>
            <a:chExt cx="3490774" cy="3419944"/>
          </a:xfrm>
        </p:grpSpPr>
        <p:pic>
          <p:nvPicPr>
            <p:cNvPr id="5" name="Picture 4">
              <a:extLst>
                <a:ext uri="{FF2B5EF4-FFF2-40B4-BE49-F238E27FC236}">
                  <a16:creationId xmlns:a16="http://schemas.microsoft.com/office/drawing/2014/main" id="{6BA02091-AD60-C431-9FFC-341252DA5C38}"/>
                </a:ext>
              </a:extLst>
            </p:cNvPr>
            <p:cNvPicPr>
              <a:picLocks noChangeAspect="1"/>
            </p:cNvPicPr>
            <p:nvPr/>
          </p:nvPicPr>
          <p:blipFill>
            <a:blip r:embed="rId3"/>
            <a:stretch>
              <a:fillRect/>
            </a:stretch>
          </p:blipFill>
          <p:spPr>
            <a:xfrm>
              <a:off x="4662622" y="3233110"/>
              <a:ext cx="2866756" cy="3270286"/>
            </a:xfrm>
            <a:prstGeom prst="rect">
              <a:avLst/>
            </a:prstGeom>
          </p:spPr>
        </p:pic>
        <p:sp>
          <p:nvSpPr>
            <p:cNvPr id="6" name="TextBox 5">
              <a:extLst>
                <a:ext uri="{FF2B5EF4-FFF2-40B4-BE49-F238E27FC236}">
                  <a16:creationId xmlns:a16="http://schemas.microsoft.com/office/drawing/2014/main" id="{8F146A8B-D2E0-D74A-BD9D-EC0D729C3E15}"/>
                </a:ext>
              </a:extLst>
            </p:cNvPr>
            <p:cNvSpPr txBox="1"/>
            <p:nvPr/>
          </p:nvSpPr>
          <p:spPr>
            <a:xfrm>
              <a:off x="6210844" y="3409866"/>
              <a:ext cx="1304269" cy="276998"/>
            </a:xfrm>
            <a:prstGeom prst="rect">
              <a:avLst/>
            </a:prstGeom>
            <a:noFill/>
          </p:spPr>
          <p:txBody>
            <a:bodyPr wrap="square" rtlCol="0">
              <a:spAutoFit/>
            </a:bodyPr>
            <a:lstStyle/>
            <a:p>
              <a:r>
                <a:rPr lang="en-CA" sz="1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Read by User</a:t>
              </a:r>
            </a:p>
          </p:txBody>
        </p:sp>
        <p:sp>
          <p:nvSpPr>
            <p:cNvPr id="7" name="TextBox 6">
              <a:extLst>
                <a:ext uri="{FF2B5EF4-FFF2-40B4-BE49-F238E27FC236}">
                  <a16:creationId xmlns:a16="http://schemas.microsoft.com/office/drawing/2014/main" id="{C883FD01-DDD3-FD81-ED33-4C6F86DD3136}"/>
                </a:ext>
              </a:extLst>
            </p:cNvPr>
            <p:cNvSpPr txBox="1"/>
            <p:nvPr/>
          </p:nvSpPr>
          <p:spPr>
            <a:xfrm>
              <a:off x="5586280" y="6301800"/>
              <a:ext cx="2452820" cy="276999"/>
            </a:xfrm>
            <a:prstGeom prst="rect">
              <a:avLst/>
            </a:prstGeom>
            <a:noFill/>
          </p:spPr>
          <p:txBody>
            <a:bodyPr wrap="square" rtlCol="0">
              <a:spAutoFit/>
            </a:bodyPr>
            <a:lstStyle/>
            <a:p>
              <a:pPr algn="ctr"/>
              <a:r>
                <a:rPr lang="en-CA" sz="1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Recommended to User</a:t>
              </a:r>
            </a:p>
          </p:txBody>
        </p:sp>
        <p:sp>
          <p:nvSpPr>
            <p:cNvPr id="8" name="TextBox 7">
              <a:extLst>
                <a:ext uri="{FF2B5EF4-FFF2-40B4-BE49-F238E27FC236}">
                  <a16:creationId xmlns:a16="http://schemas.microsoft.com/office/drawing/2014/main" id="{0FDA1F3A-1CE0-25A3-95FA-C67168F27828}"/>
                </a:ext>
              </a:extLst>
            </p:cNvPr>
            <p:cNvSpPr txBox="1"/>
            <p:nvPr/>
          </p:nvSpPr>
          <p:spPr>
            <a:xfrm>
              <a:off x="7093893" y="4763499"/>
              <a:ext cx="842439" cy="461665"/>
            </a:xfrm>
            <a:prstGeom prst="rect">
              <a:avLst/>
            </a:prstGeom>
            <a:noFill/>
          </p:spPr>
          <p:txBody>
            <a:bodyPr wrap="square" rtlCol="0">
              <a:spAutoFit/>
            </a:bodyPr>
            <a:lstStyle/>
            <a:p>
              <a:r>
                <a:rPr lang="en-CA" sz="1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Similar</a:t>
              </a:r>
            </a:p>
            <a:p>
              <a:r>
                <a:rPr lang="en-CA" sz="1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Books</a:t>
              </a:r>
            </a:p>
          </p:txBody>
        </p:sp>
        <p:sp>
          <p:nvSpPr>
            <p:cNvPr id="9" name="Rectangle: Rounded Corners 8">
              <a:extLst>
                <a:ext uri="{FF2B5EF4-FFF2-40B4-BE49-F238E27FC236}">
                  <a16:creationId xmlns:a16="http://schemas.microsoft.com/office/drawing/2014/main" id="{86B4CB18-C945-0FEB-D2CD-F3E92E1D73C0}"/>
                </a:ext>
              </a:extLst>
            </p:cNvPr>
            <p:cNvSpPr/>
            <p:nvPr/>
          </p:nvSpPr>
          <p:spPr>
            <a:xfrm>
              <a:off x="4662622" y="3262488"/>
              <a:ext cx="3490774" cy="3390566"/>
            </a:xfrm>
            <a:prstGeom prst="roundRect">
              <a:avLst>
                <a:gd name="adj" fmla="val 84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lumMod val="75000"/>
                    <a:lumOff val="25000"/>
                  </a:schemeClr>
                </a:solidFill>
              </a:endParaRPr>
            </a:p>
          </p:txBody>
        </p:sp>
      </p:grpSp>
    </p:spTree>
    <p:extLst>
      <p:ext uri="{BB962C8B-B14F-4D97-AF65-F5344CB8AC3E}">
        <p14:creationId xmlns:p14="http://schemas.microsoft.com/office/powerpoint/2010/main" val="408143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CD93-D768-2408-EE01-B8550F2A84D1}"/>
              </a:ext>
            </a:extLst>
          </p:cNvPr>
          <p:cNvSpPr>
            <a:spLocks noGrp="1"/>
          </p:cNvSpPr>
          <p:nvPr>
            <p:ph type="title"/>
          </p:nvPr>
        </p:nvSpPr>
        <p:spPr/>
        <p:txBody>
          <a:bodyPr/>
          <a:lstStyle/>
          <a:p>
            <a:r>
              <a:rPr lang="en-US" dirty="0"/>
              <a:t>K-Nearest Neighbors (KNN) </a:t>
            </a:r>
            <a:endParaRPr lang="en-CA" dirty="0"/>
          </a:p>
        </p:txBody>
      </p:sp>
      <p:sp>
        <p:nvSpPr>
          <p:cNvPr id="3" name="Content Placeholder 2">
            <a:extLst>
              <a:ext uri="{FF2B5EF4-FFF2-40B4-BE49-F238E27FC236}">
                <a16:creationId xmlns:a16="http://schemas.microsoft.com/office/drawing/2014/main" id="{D5B4846A-A464-CF89-09EF-04683E05D11C}"/>
              </a:ext>
            </a:extLst>
          </p:cNvPr>
          <p:cNvSpPr>
            <a:spLocks noGrp="1"/>
          </p:cNvSpPr>
          <p:nvPr>
            <p:ph idx="1"/>
          </p:nvPr>
        </p:nvSpPr>
        <p:spPr/>
        <p:txBody>
          <a:bodyPr vert="horz" lIns="91440" tIns="45720" rIns="91440" bIns="45720" rtlCol="0" anchor="t">
            <a:normAutofit/>
          </a:bodyPr>
          <a:lstStyle/>
          <a:p>
            <a:r>
              <a:rPr lang="en-US" b="1" dirty="0">
                <a:latin typeface="Calibri"/>
                <a:cs typeface="Calibri"/>
              </a:rPr>
              <a:t>K-Nearest Neighbors (KNN)</a:t>
            </a:r>
            <a:r>
              <a:rPr lang="en-US" dirty="0">
                <a:latin typeface="Calibri"/>
                <a:cs typeface="Calibri"/>
              </a:rPr>
              <a:t> is a non-parametric, supervised learning classifier, which uses proximity to make classifications or predictions about the grouping of an individual data point.</a:t>
            </a: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pPr marL="0" indent="0">
              <a:buNone/>
            </a:pPr>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p:txBody>
      </p:sp>
      <p:sp>
        <p:nvSpPr>
          <p:cNvPr id="4" name="TextBox 3">
            <a:extLst>
              <a:ext uri="{FF2B5EF4-FFF2-40B4-BE49-F238E27FC236}">
                <a16:creationId xmlns:a16="http://schemas.microsoft.com/office/drawing/2014/main" id="{E4906ABE-7D24-D029-9D9D-78926E21880A}"/>
              </a:ext>
            </a:extLst>
          </p:cNvPr>
          <p:cNvSpPr txBox="1"/>
          <p:nvPr/>
        </p:nvSpPr>
        <p:spPr>
          <a:xfrm>
            <a:off x="2225407" y="2677099"/>
            <a:ext cx="184731" cy="369332"/>
          </a:xfrm>
          <a:prstGeom prst="rect">
            <a:avLst/>
          </a:prstGeom>
          <a:noFill/>
        </p:spPr>
        <p:txBody>
          <a:bodyPr wrap="none" rtlCol="0">
            <a:spAutoFit/>
          </a:bodyPr>
          <a:lstStyle/>
          <a:p>
            <a:endParaRPr lang="en-CA"/>
          </a:p>
        </p:txBody>
      </p:sp>
      <p:cxnSp>
        <p:nvCxnSpPr>
          <p:cNvPr id="10" name="Straight Connector 9">
            <a:extLst>
              <a:ext uri="{FF2B5EF4-FFF2-40B4-BE49-F238E27FC236}">
                <a16:creationId xmlns:a16="http://schemas.microsoft.com/office/drawing/2014/main" id="{44D2BFBF-442F-92CC-CE8C-4FD7D9F3895A}"/>
              </a:ext>
            </a:extLst>
          </p:cNvPr>
          <p:cNvCxnSpPr>
            <a:cxnSpLocks/>
          </p:cNvCxnSpPr>
          <p:nvPr/>
        </p:nvCxnSpPr>
        <p:spPr>
          <a:xfrm>
            <a:off x="6096001" y="2005389"/>
            <a:ext cx="0" cy="46602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descr="Illustration of a graph that represents the K-Nearest Neighbors Algorithm">
            <a:extLst>
              <a:ext uri="{FF2B5EF4-FFF2-40B4-BE49-F238E27FC236}">
                <a16:creationId xmlns:a16="http://schemas.microsoft.com/office/drawing/2014/main" id="{C6C961A2-AB01-B67D-C30C-6A9BF83DA3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325" b="19325"/>
          <a:stretch/>
        </p:blipFill>
        <p:spPr bwMode="auto">
          <a:xfrm>
            <a:off x="2562915" y="2552700"/>
            <a:ext cx="7066170" cy="243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6106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630</TotalTime>
  <Words>1005</Words>
  <Application>Microsoft Office PowerPoint</Application>
  <PresentationFormat>Widescreen</PresentationFormat>
  <Paragraphs>164</Paragraphs>
  <Slides>27</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 Math</vt:lpstr>
      <vt:lpstr>Consolas</vt:lpstr>
      <vt:lpstr>Times New Roman</vt:lpstr>
      <vt:lpstr>Trebuchet MS</vt:lpstr>
      <vt:lpstr>Wingdings 3</vt:lpstr>
      <vt:lpstr>Facet</vt:lpstr>
      <vt:lpstr>BDM 3014 Project Book Recommendation Engine</vt:lpstr>
      <vt:lpstr>Agenda</vt:lpstr>
      <vt:lpstr>Objectives</vt:lpstr>
      <vt:lpstr>Methodology</vt:lpstr>
      <vt:lpstr>Methodology</vt:lpstr>
      <vt:lpstr>Data Gathering</vt:lpstr>
      <vt:lpstr>Data Pre-Processing, Exploratory Data Analysis (EDA)</vt:lpstr>
      <vt:lpstr>Content-Based Recommendation Engine</vt:lpstr>
      <vt:lpstr>K-Nearest Neighbors (KNN) </vt:lpstr>
      <vt:lpstr>K-Nearest Neighbors (KNN) </vt:lpstr>
      <vt:lpstr>K-Nearest Neighbors (KNN) </vt:lpstr>
      <vt:lpstr>K-Nearest Neighbors (KNN) </vt:lpstr>
      <vt:lpstr>Data Pre-Processing and Exploratory Data Analysis</vt:lpstr>
      <vt:lpstr>Data Pre-Processing</vt:lpstr>
      <vt:lpstr>Data Pre-Processing</vt:lpstr>
      <vt:lpstr>Exploratory Data Analysis</vt:lpstr>
      <vt:lpstr>Exploratory Data Analysis</vt:lpstr>
      <vt:lpstr>Exploratory Data Analysis</vt:lpstr>
      <vt:lpstr>Exploratory Data Analysis</vt:lpstr>
      <vt:lpstr>Recommendation Engines</vt:lpstr>
      <vt:lpstr>Book Recommendation Based on a Single Attribute</vt:lpstr>
      <vt:lpstr>Book Recommendation Based on a Single Attribute</vt:lpstr>
      <vt:lpstr>Book Recommendation Using A Combination of Attributes </vt:lpstr>
      <vt:lpstr>Book Recommendation Using A Combination of Attributes</vt:lpstr>
      <vt:lpstr>Book Recommendation Using A Combination of Attributes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Jovi Fez Bartolata</dc:creator>
  <cp:lastModifiedBy>Jovi Fez Bartolata</cp:lastModifiedBy>
  <cp:revision>964</cp:revision>
  <dcterms:created xsi:type="dcterms:W3CDTF">2022-12-06T16:22:56Z</dcterms:created>
  <dcterms:modified xsi:type="dcterms:W3CDTF">2023-04-27T02:54:19Z</dcterms:modified>
</cp:coreProperties>
</file>