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Roboto"/>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13c8d35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13c8d35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know what skills we need and what keywords to include to catch the eye of the employer , all we need to do is utilise the school’s resources and take the appropriate courses that would help you cultivate the skills mentioned before.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13c8d35f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13c8d35f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want to pursue higher degree , its not a bad option to consider</a:t>
            </a:r>
            <a:endParaRPr/>
          </a:p>
          <a:p>
            <a:pPr indent="0" lvl="0" marL="0" rtl="0" algn="l">
              <a:spcBef>
                <a:spcPts val="0"/>
              </a:spcBef>
              <a:spcAft>
                <a:spcPts val="0"/>
              </a:spcAft>
              <a:buNone/>
            </a:pPr>
            <a:r>
              <a:rPr lang="en"/>
              <a:t>You are already at the right location no place lile home</a:t>
            </a:r>
            <a:endParaRPr/>
          </a:p>
          <a:p>
            <a:pPr indent="0" lvl="0" marL="0" rtl="0" algn="l">
              <a:spcBef>
                <a:spcPts val="0"/>
              </a:spcBef>
              <a:spcAft>
                <a:spcPts val="0"/>
              </a:spcAft>
              <a:buNone/>
            </a:pPr>
            <a:r>
              <a:rPr lang="en"/>
              <a:t>Know your industry standard to negotiate and get the salary you deserve\</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13c8d35f2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13c8d35f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13c8d35f2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13c8d35f2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1301db15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1301db15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1301db15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1301db15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1301db159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1301db159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desired academic profiles of data </a:t>
            </a:r>
            <a:r>
              <a:rPr lang="en"/>
              <a:t>scientists</a:t>
            </a:r>
            <a:r>
              <a:rPr lang="en"/>
              <a:t>?</a:t>
            </a:r>
            <a:endParaRPr/>
          </a:p>
          <a:p>
            <a:pPr indent="0" lvl="0" marL="0" rtl="0" algn="l">
              <a:spcBef>
                <a:spcPts val="0"/>
              </a:spcBef>
              <a:spcAft>
                <a:spcPts val="0"/>
              </a:spcAft>
              <a:buNone/>
            </a:pPr>
            <a:r>
              <a:rPr lang="en"/>
              <a:t>After analyzing 10,000 job postings, we found</a:t>
            </a:r>
            <a:endParaRPr/>
          </a:p>
          <a:p>
            <a:pPr indent="0" lvl="0" marL="0" rtl="0" algn="l">
              <a:spcBef>
                <a:spcPts val="0"/>
              </a:spcBef>
              <a:spcAft>
                <a:spcPts val="0"/>
              </a:spcAft>
              <a:buNone/>
            </a:pPr>
            <a:r>
              <a:rPr lang="en"/>
              <a:t>Computer science, statistics and mathematics are the most sought after majors for employers.</a:t>
            </a:r>
            <a:endParaRPr/>
          </a:p>
          <a:p>
            <a:pPr indent="0" lvl="0" marL="0" rtl="0" algn="l">
              <a:spcBef>
                <a:spcPts val="0"/>
              </a:spcBef>
              <a:spcAft>
                <a:spcPts val="0"/>
              </a:spcAft>
              <a:buNone/>
            </a:pPr>
            <a:r>
              <a:rPr lang="en"/>
              <a:t>Nevertheless, all area of STEM, as well as finance and marketing, are desired by employers.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upper right hand corner here, this pie chart shows almost half of job postings are searching for PhD applicants. Having masters leaves a large portion of the market open to you as well.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1301db159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1301db159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are deciding where you want to live after graduation, assess the job market for your field in that particular area.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map of the United States shows where the 10,000 jobs we analyzed were located. The highest concentration is in California, followed by the New York and the northeast, Texas, and Washington. This makes sense becasue of large tech hubs light Wall street and silicon valley.</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14381bb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14381bb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data scientists, we can work in a variety of fields. Knowing what fields hire the most data scientists allows us to think about what industry we want to work in and perhaps what types of supplementary classes we want to take to increase our job prospects. </a:t>
            </a:r>
            <a:endParaRPr/>
          </a:p>
          <a:p>
            <a:pPr indent="0" lvl="0" marL="0" rtl="0" algn="l">
              <a:spcBef>
                <a:spcPts val="0"/>
              </a:spcBef>
              <a:spcAft>
                <a:spcPts val="0"/>
              </a:spcAft>
              <a:buNone/>
            </a:pPr>
            <a:r>
              <a:rPr lang="en"/>
              <a:t>-The dark circles here indicate industries that make up 80% of the data science marketplace</a:t>
            </a:r>
            <a:endParaRPr/>
          </a:p>
          <a:p>
            <a:pPr indent="0" lvl="0" marL="0" rtl="0" algn="l">
              <a:spcBef>
                <a:spcPts val="0"/>
              </a:spcBef>
              <a:spcAft>
                <a:spcPts val="0"/>
              </a:spcAft>
              <a:buNone/>
            </a:pPr>
            <a:r>
              <a:rPr lang="en"/>
              <a:t>-Here, the industries offering the most positions are shown as the largest bubbles. The top 3 sectors hiring are financial services, sales and marketing, and administration, consulting, and management.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14381bb5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14381bb5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much can you earn as a data scientist?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is a chart of reported salary offerings by industry. You will notice, perhaps surprisingly, no industries offers much more than another.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Depicted in yellow on this box and whisker plt are outlier salary offerings. As you can see, there are only one or two high rollers in each industry being offered greater than 200-300k. A majority of the posted salaries are between 90 and 125k.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think it is worth noting that less than 5% of the job descriptions we analyzed reported any salary data. Therefore, the onus is on us to know the industry standard for data scientists when going into an interview. This will help with negotiation and making sure you get the offer you deserve. We can infer from the median of our dataset here that the industry standard is about 90k.</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1301db159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1301db159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you know how the job market is  its time to see how to get a job </a:t>
            </a:r>
            <a:endParaRPr/>
          </a:p>
          <a:p>
            <a:pPr indent="0" lvl="0" marL="0" rtl="0" algn="l">
              <a:spcBef>
                <a:spcPts val="0"/>
              </a:spcBef>
              <a:spcAft>
                <a:spcPts val="0"/>
              </a:spcAft>
              <a:buNone/>
            </a:pPr>
            <a:r>
              <a:rPr lang="en"/>
              <a:t>1.We have a spider chart here showing the major tools the company requires you to have knowlegde of.</a:t>
            </a:r>
            <a:endParaRPr/>
          </a:p>
          <a:p>
            <a:pPr indent="0" lvl="0" marL="0" rtl="0" algn="l">
              <a:spcBef>
                <a:spcPts val="0"/>
              </a:spcBef>
              <a:spcAft>
                <a:spcPts val="0"/>
              </a:spcAft>
              <a:buNone/>
            </a:pPr>
            <a:r>
              <a:rPr lang="en"/>
              <a:t>2. No surprises , python is one of the most sought after tools by the industries , being equipped with powerful statistical and numerical libraries like pandas and numpy and advanced deep learning libraries like ,pybrain it is a must have tool one must possess. </a:t>
            </a:r>
            <a:endParaRPr/>
          </a:p>
          <a:p>
            <a:pPr indent="0" lvl="0" marL="0" rtl="0" algn="l">
              <a:spcBef>
                <a:spcPts val="0"/>
              </a:spcBef>
              <a:spcAft>
                <a:spcPts val="0"/>
              </a:spcAft>
              <a:buNone/>
            </a:pPr>
            <a:r>
              <a:rPr lang="en"/>
              <a:t>3.This class has helped us get a good grasp on python and i would now like to talk about other tools that could help advance your career as a data scientist.</a:t>
            </a:r>
            <a:endParaRPr/>
          </a:p>
          <a:p>
            <a:pPr indent="0" lvl="0" marL="0" rtl="0" algn="l">
              <a:spcBef>
                <a:spcPts val="0"/>
              </a:spcBef>
              <a:spcAft>
                <a:spcPts val="0"/>
              </a:spcAft>
              <a:buNone/>
            </a:pPr>
            <a:r>
              <a:rPr lang="en"/>
              <a:t>Statistical tools like SAS, data visualisation tools like Tableu , big data processing tools like hadoop , spark can all give you the necessary skillset to work as a Data Scientist.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1301db159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1301db159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on to one of the integral part of every job search , how to make your resume stand out?</a:t>
            </a:r>
            <a:endParaRPr/>
          </a:p>
          <a:p>
            <a:pPr indent="0" lvl="0" marL="0" rtl="0" algn="l">
              <a:spcBef>
                <a:spcPts val="0"/>
              </a:spcBef>
              <a:spcAft>
                <a:spcPts val="0"/>
              </a:spcAft>
              <a:buNone/>
            </a:pPr>
            <a:r>
              <a:rPr lang="en"/>
              <a:t>We have compiled a list of keywords that almost every company expects you to have on your resume.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see that </a:t>
            </a:r>
            <a:r>
              <a:rPr lang="en">
                <a:highlight>
                  <a:srgbClr val="FFFFFF"/>
                </a:highlight>
              </a:rPr>
              <a:t>analytics  and machine learning are at the heart of data scientist jobs. Gleaning insights from data is a primary function of data science. Machine learning is all about creating systems to predict performance and it is very in demand.</a:t>
            </a:r>
            <a:endParaRPr>
              <a:highlight>
                <a:srgbClr val="FFFFFF"/>
              </a:highlight>
            </a:endParaRPr>
          </a:p>
          <a:p>
            <a:pPr indent="0" lvl="0" marL="0" rtl="0" algn="l">
              <a:spcBef>
                <a:spcPts val="0"/>
              </a:spcBef>
              <a:spcAft>
                <a:spcPts val="0"/>
              </a:spcAft>
              <a:buNone/>
            </a:pPr>
            <a:r>
              <a:rPr b="1" lang="en" sz="1200">
                <a:solidFill>
                  <a:srgbClr val="222222"/>
                </a:solidFill>
                <a:highlight>
                  <a:srgbClr val="FFFFFF"/>
                </a:highlight>
                <a:latin typeface="Roboto"/>
                <a:ea typeface="Roboto"/>
                <a:cs typeface="Roboto"/>
                <a:sym typeface="Roboto"/>
              </a:rPr>
              <a:t>NLP</a:t>
            </a:r>
            <a:r>
              <a:rPr lang="en" sz="1200">
                <a:solidFill>
                  <a:srgbClr val="222222"/>
                </a:solidFill>
                <a:highlight>
                  <a:srgbClr val="FFFFFF"/>
                </a:highlight>
                <a:latin typeface="Roboto"/>
                <a:ea typeface="Roboto"/>
                <a:cs typeface="Roboto"/>
                <a:sym typeface="Roboto"/>
              </a:rPr>
              <a:t> is </a:t>
            </a:r>
            <a:r>
              <a:rPr b="1" lang="en" sz="1200">
                <a:solidFill>
                  <a:srgbClr val="222222"/>
                </a:solidFill>
                <a:highlight>
                  <a:srgbClr val="FFFFFF"/>
                </a:highlight>
                <a:latin typeface="Roboto"/>
                <a:ea typeface="Roboto"/>
                <a:cs typeface="Roboto"/>
                <a:sym typeface="Roboto"/>
              </a:rPr>
              <a:t>important</a:t>
            </a:r>
            <a:r>
              <a:rPr lang="en" sz="1200">
                <a:solidFill>
                  <a:srgbClr val="222222"/>
                </a:solidFill>
                <a:highlight>
                  <a:srgbClr val="FFFFFF"/>
                </a:highlight>
                <a:latin typeface="Roboto"/>
                <a:ea typeface="Roboto"/>
                <a:cs typeface="Roboto"/>
                <a:sym typeface="Roboto"/>
              </a:rPr>
              <a:t> because it helps resolve ambiguity in language and adds useful numeric structure to the </a:t>
            </a:r>
            <a:r>
              <a:rPr b="1" lang="en" sz="1200">
                <a:solidFill>
                  <a:srgbClr val="222222"/>
                </a:solidFill>
                <a:highlight>
                  <a:srgbClr val="FFFFFF"/>
                </a:highlight>
                <a:latin typeface="Roboto"/>
                <a:ea typeface="Roboto"/>
                <a:cs typeface="Roboto"/>
                <a:sym typeface="Roboto"/>
              </a:rPr>
              <a:t>data</a:t>
            </a:r>
            <a:r>
              <a:rPr lang="en" sz="1200">
                <a:solidFill>
                  <a:srgbClr val="222222"/>
                </a:solidFill>
                <a:highlight>
                  <a:srgbClr val="FFFFFF"/>
                </a:highlight>
                <a:latin typeface="Roboto"/>
                <a:ea typeface="Roboto"/>
                <a:cs typeface="Roboto"/>
                <a:sym typeface="Roboto"/>
              </a:rPr>
              <a:t> for many downstream applications, such as speech recognition or text </a:t>
            </a:r>
            <a:r>
              <a:rPr b="1" lang="en" sz="1200">
                <a:solidFill>
                  <a:srgbClr val="222222"/>
                </a:solidFill>
                <a:highlight>
                  <a:srgbClr val="FFFFFF"/>
                </a:highlight>
                <a:latin typeface="Roboto"/>
                <a:ea typeface="Roboto"/>
                <a:cs typeface="Roboto"/>
                <a:sym typeface="Roboto"/>
              </a:rPr>
              <a:t>analytics</a:t>
            </a:r>
            <a:r>
              <a:rPr lang="en" sz="1200">
                <a:solidFill>
                  <a:srgbClr val="222222"/>
                </a:solidFill>
                <a:highlight>
                  <a:srgbClr val="FFFFFF"/>
                </a:highlight>
                <a:latin typeface="Roboto"/>
                <a:ea typeface="Roboto"/>
                <a:cs typeface="Roboto"/>
                <a:sym typeface="Roboto"/>
              </a:rPr>
              <a:t>.</a:t>
            </a:r>
            <a:endParaRPr>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bg>
      <p:bgPr>
        <a:solidFill>
          <a:srgbClr val="FFFFFF"/>
        </a:solidFill>
      </p:bgPr>
    </p:bg>
    <p:spTree>
      <p:nvGrpSpPr>
        <p:cNvPr id="82" name="Shape 82"/>
        <p:cNvGrpSpPr/>
        <p:nvPr/>
      </p:nvGrpSpPr>
      <p:grpSpPr>
        <a:xfrm>
          <a:off x="0" y="0"/>
          <a:ext cx="0" cy="0"/>
          <a:chOff x="0" y="0"/>
          <a:chExt cx="0" cy="0"/>
        </a:xfrm>
      </p:grpSpPr>
      <p:sp>
        <p:nvSpPr>
          <p:cNvPr id="83" name="Google Shape;83;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13"/>
          <p:cNvGrpSpPr/>
          <p:nvPr/>
        </p:nvGrpSpPr>
        <p:grpSpPr>
          <a:xfrm>
            <a:off x="2" y="4713898"/>
            <a:ext cx="3047923" cy="429600"/>
            <a:chOff x="-73" y="4713898"/>
            <a:chExt cx="3047923" cy="429600"/>
          </a:xfrm>
        </p:grpSpPr>
        <p:sp>
          <p:nvSpPr>
            <p:cNvPr id="85" name="Google Shape;85;p13"/>
            <p:cNvSpPr/>
            <p:nvPr/>
          </p:nvSpPr>
          <p:spPr>
            <a:xfrm rot="-5400000">
              <a:off x="2452050" y="4547698"/>
              <a:ext cx="429600" cy="762000"/>
            </a:xfrm>
            <a:prstGeom prst="rtTriangle">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rot="-5400000">
              <a:off x="928119" y="4547698"/>
              <a:ext cx="429600" cy="762000"/>
            </a:xfrm>
            <a:prstGeom prst="rtTriangl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flipH="1" rot="5400000">
              <a:off x="1689952" y="4547698"/>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flipH="1" rot="5400000">
              <a:off x="166127" y="4547698"/>
              <a:ext cx="429600" cy="7620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13"/>
          <p:cNvSpPr/>
          <p:nvPr/>
        </p:nvSpPr>
        <p:spPr>
          <a:xfrm>
            <a:off x="3047650" y="0"/>
            <a:ext cx="60963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txBox="1"/>
          <p:nvPr>
            <p:ph type="title"/>
          </p:nvPr>
        </p:nvSpPr>
        <p:spPr>
          <a:xfrm>
            <a:off x="185350" y="352000"/>
            <a:ext cx="2683200" cy="40788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None/>
              <a:defRPr b="1" sz="3000">
                <a:solidFill>
                  <a:srgbClr val="212121"/>
                </a:solidFill>
              </a:defRPr>
            </a:lvl1pPr>
            <a:lvl2pPr lvl="1" algn="l">
              <a:lnSpc>
                <a:spcPct val="100000"/>
              </a:lnSpc>
              <a:spcBef>
                <a:spcPts val="0"/>
              </a:spcBef>
              <a:spcAft>
                <a:spcPts val="0"/>
              </a:spcAft>
              <a:buNone/>
              <a:defRPr b="1" sz="3000">
                <a:solidFill>
                  <a:srgbClr val="212121"/>
                </a:solidFill>
              </a:defRPr>
            </a:lvl2pPr>
            <a:lvl3pPr lvl="2" algn="l">
              <a:lnSpc>
                <a:spcPct val="100000"/>
              </a:lnSpc>
              <a:spcBef>
                <a:spcPts val="0"/>
              </a:spcBef>
              <a:spcAft>
                <a:spcPts val="0"/>
              </a:spcAft>
              <a:buNone/>
              <a:defRPr b="1" sz="3000">
                <a:solidFill>
                  <a:srgbClr val="212121"/>
                </a:solidFill>
              </a:defRPr>
            </a:lvl3pPr>
            <a:lvl4pPr lvl="3" algn="l">
              <a:lnSpc>
                <a:spcPct val="100000"/>
              </a:lnSpc>
              <a:spcBef>
                <a:spcPts val="0"/>
              </a:spcBef>
              <a:spcAft>
                <a:spcPts val="0"/>
              </a:spcAft>
              <a:buNone/>
              <a:defRPr b="1" sz="3000">
                <a:solidFill>
                  <a:srgbClr val="212121"/>
                </a:solidFill>
              </a:defRPr>
            </a:lvl4pPr>
            <a:lvl5pPr lvl="4" algn="l">
              <a:lnSpc>
                <a:spcPct val="100000"/>
              </a:lnSpc>
              <a:spcBef>
                <a:spcPts val="0"/>
              </a:spcBef>
              <a:spcAft>
                <a:spcPts val="0"/>
              </a:spcAft>
              <a:buNone/>
              <a:defRPr b="1" sz="3000">
                <a:solidFill>
                  <a:srgbClr val="212121"/>
                </a:solidFill>
              </a:defRPr>
            </a:lvl5pPr>
            <a:lvl6pPr lvl="5" algn="l">
              <a:lnSpc>
                <a:spcPct val="100000"/>
              </a:lnSpc>
              <a:spcBef>
                <a:spcPts val="0"/>
              </a:spcBef>
              <a:spcAft>
                <a:spcPts val="0"/>
              </a:spcAft>
              <a:buNone/>
              <a:defRPr b="1" sz="3000">
                <a:solidFill>
                  <a:srgbClr val="212121"/>
                </a:solidFill>
              </a:defRPr>
            </a:lvl6pPr>
            <a:lvl7pPr lvl="6" algn="l">
              <a:lnSpc>
                <a:spcPct val="100000"/>
              </a:lnSpc>
              <a:spcBef>
                <a:spcPts val="0"/>
              </a:spcBef>
              <a:spcAft>
                <a:spcPts val="0"/>
              </a:spcAft>
              <a:buNone/>
              <a:defRPr b="1" sz="3000">
                <a:solidFill>
                  <a:srgbClr val="212121"/>
                </a:solidFill>
              </a:defRPr>
            </a:lvl7pPr>
            <a:lvl8pPr lvl="7" algn="l">
              <a:lnSpc>
                <a:spcPct val="100000"/>
              </a:lnSpc>
              <a:spcBef>
                <a:spcPts val="0"/>
              </a:spcBef>
              <a:spcAft>
                <a:spcPts val="0"/>
              </a:spcAft>
              <a:buNone/>
              <a:defRPr b="1" sz="3000">
                <a:solidFill>
                  <a:srgbClr val="212121"/>
                </a:solidFill>
              </a:defRPr>
            </a:lvl8pPr>
            <a:lvl9pPr lvl="8" algn="l">
              <a:lnSpc>
                <a:spcPct val="100000"/>
              </a:lnSpc>
              <a:spcBef>
                <a:spcPts val="0"/>
              </a:spcBef>
              <a:spcAft>
                <a:spcPts val="0"/>
              </a:spcAft>
              <a:buNone/>
              <a:defRPr b="1" sz="3000">
                <a:solidFill>
                  <a:srgbClr val="212121"/>
                </a:solidFill>
              </a:defRPr>
            </a:lvl9pPr>
          </a:lstStyle>
          <a:p/>
        </p:txBody>
      </p:sp>
      <p:sp>
        <p:nvSpPr>
          <p:cNvPr id="91" name="Google Shape;91;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8.png"/><Relationship Id="rId12"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 Id="rId9"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1.png"/><Relationship Id="rId8"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7.png"/><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1" Type="http://schemas.openxmlformats.org/officeDocument/2006/relationships/image" Target="../media/image20.png"/><Relationship Id="rId10" Type="http://schemas.openxmlformats.org/officeDocument/2006/relationships/image" Target="../media/image28.png"/><Relationship Id="rId13" Type="http://schemas.openxmlformats.org/officeDocument/2006/relationships/image" Target="../media/image19.png"/><Relationship Id="rId12" Type="http://schemas.openxmlformats.org/officeDocument/2006/relationships/image" Target="../media/image24.png"/><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32.png"/><Relationship Id="rId9" Type="http://schemas.openxmlformats.org/officeDocument/2006/relationships/image" Target="../media/image15.jpg"/><Relationship Id="rId15" Type="http://schemas.openxmlformats.org/officeDocument/2006/relationships/image" Target="../media/image21.png"/><Relationship Id="rId14" Type="http://schemas.openxmlformats.org/officeDocument/2006/relationships/image" Target="../media/image26.png"/><Relationship Id="rId5" Type="http://schemas.openxmlformats.org/officeDocument/2006/relationships/image" Target="../media/image18.png"/><Relationship Id="rId6" Type="http://schemas.openxmlformats.org/officeDocument/2006/relationships/image" Target="../media/image17.png"/><Relationship Id="rId7" Type="http://schemas.openxmlformats.org/officeDocument/2006/relationships/image" Target="../media/image33.png"/><Relationship Id="rId8"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of Data Scientist job postings</a:t>
            </a:r>
            <a:endParaRPr/>
          </a:p>
          <a:p>
            <a:pPr indent="0" lvl="0" marL="0" rtl="0" algn="l">
              <a:spcBef>
                <a:spcPts val="0"/>
              </a:spcBef>
              <a:spcAft>
                <a:spcPts val="0"/>
              </a:spcAft>
              <a:buNone/>
            </a:pPr>
            <a:r>
              <a:t/>
            </a:r>
            <a:endParaRPr/>
          </a:p>
        </p:txBody>
      </p:sp>
      <p:sp>
        <p:nvSpPr>
          <p:cNvPr id="97" name="Google Shape;97;p14"/>
          <p:cNvSpPr txBox="1"/>
          <p:nvPr>
            <p:ph idx="1" type="subTitle"/>
          </p:nvPr>
        </p:nvSpPr>
        <p:spPr>
          <a:xfrm>
            <a:off x="727952" y="2821625"/>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ECE 143: Final Project Presentation of Group 10</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Ria Aggarwal</a:t>
            </a:r>
            <a:endParaRPr/>
          </a:p>
          <a:p>
            <a:pPr indent="0" lvl="0" marL="0" rtl="0" algn="l">
              <a:spcBef>
                <a:spcPts val="0"/>
              </a:spcBef>
              <a:spcAft>
                <a:spcPts val="0"/>
              </a:spcAft>
              <a:buNone/>
            </a:pPr>
            <a:r>
              <a:rPr lang="en"/>
              <a:t>Esther Grossman</a:t>
            </a:r>
            <a:endParaRPr/>
          </a:p>
          <a:p>
            <a:pPr indent="0" lvl="0" marL="0" rtl="0" algn="l">
              <a:spcBef>
                <a:spcPts val="0"/>
              </a:spcBef>
              <a:spcAft>
                <a:spcPts val="0"/>
              </a:spcAft>
              <a:buNone/>
            </a:pPr>
            <a:r>
              <a:rPr lang="en"/>
              <a:t>Sahana Srikanth</a:t>
            </a:r>
            <a:endParaRPr/>
          </a:p>
          <a:p>
            <a:pPr indent="0" lvl="0" marL="0" rtl="0" algn="l">
              <a:spcBef>
                <a:spcPts val="0"/>
              </a:spcBef>
              <a:spcAft>
                <a:spcPts val="0"/>
              </a:spcAft>
              <a:buNone/>
            </a:pPr>
            <a:r>
              <a:rPr lang="en"/>
              <a:t>Shengzhe Zhang</a:t>
            </a:r>
            <a:endParaRPr/>
          </a:p>
          <a:p>
            <a:pPr indent="0" lvl="0" marL="0" rtl="0" algn="l">
              <a:spcBef>
                <a:spcPts val="0"/>
              </a:spcBef>
              <a:spcAft>
                <a:spcPts val="0"/>
              </a:spcAft>
              <a:buNone/>
            </a:pPr>
            <a:r>
              <a:t/>
            </a:r>
            <a:endParaRPr/>
          </a:p>
        </p:txBody>
      </p:sp>
      <p:pic>
        <p:nvPicPr>
          <p:cNvPr id="98" name="Google Shape;98;p14"/>
          <p:cNvPicPr preferRelativeResize="0"/>
          <p:nvPr/>
        </p:nvPicPr>
        <p:blipFill>
          <a:blip r:embed="rId3">
            <a:alphaModFix/>
          </a:blip>
          <a:stretch>
            <a:fillRect/>
          </a:stretch>
        </p:blipFill>
        <p:spPr>
          <a:xfrm>
            <a:off x="5707825" y="2741050"/>
            <a:ext cx="2709725" cy="2193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85350" y="352000"/>
            <a:ext cx="2683200" cy="19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 what courses to take….</a:t>
            </a:r>
            <a:endParaRPr/>
          </a:p>
        </p:txBody>
      </p:sp>
      <p:sp>
        <p:nvSpPr>
          <p:cNvPr id="202" name="Google Shape;202;p23"/>
          <p:cNvSpPr txBox="1"/>
          <p:nvPr/>
        </p:nvSpPr>
        <p:spPr>
          <a:xfrm>
            <a:off x="2858500" y="334625"/>
            <a:ext cx="6209400" cy="47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Lato"/>
                <a:ea typeface="Lato"/>
                <a:cs typeface="Lato"/>
                <a:sym typeface="Lato"/>
              </a:rPr>
              <a:t>Python Programming</a:t>
            </a:r>
            <a:r>
              <a:rPr lang="en">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ECE 143, DSC 2O, </a:t>
            </a:r>
            <a:r>
              <a:rPr b="1" lang="en">
                <a:solidFill>
                  <a:srgbClr val="0000FF"/>
                </a:solidFill>
                <a:latin typeface="Lato"/>
                <a:ea typeface="Lato"/>
                <a:cs typeface="Lato"/>
                <a:sym typeface="Lato"/>
              </a:rPr>
              <a:t>DSC 30</a:t>
            </a:r>
            <a:r>
              <a:rPr lang="en">
                <a:latin typeface="Lato"/>
                <a:ea typeface="Lato"/>
                <a:cs typeface="Lato"/>
                <a:sym typeface="Lato"/>
              </a:rPr>
              <a:t>, </a:t>
            </a:r>
            <a:r>
              <a:rPr b="1" lang="en">
                <a:solidFill>
                  <a:srgbClr val="0000FF"/>
                </a:solidFill>
                <a:latin typeface="Lato"/>
                <a:ea typeface="Lato"/>
                <a:cs typeface="Lato"/>
                <a:sym typeface="Lato"/>
              </a:rPr>
              <a:t>COGS 18</a:t>
            </a:r>
            <a:endParaRPr b="1">
              <a:solidFill>
                <a:srgbClr val="0000FF"/>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a:solidFill>
                  <a:srgbClr val="FF0000"/>
                </a:solidFill>
                <a:latin typeface="Lato"/>
                <a:ea typeface="Lato"/>
                <a:cs typeface="Lato"/>
                <a:sym typeface="Lato"/>
              </a:rPr>
              <a:t>Big Data and Scalable Learning:</a:t>
            </a:r>
            <a:endParaRPr b="1">
              <a:solidFill>
                <a:srgbClr val="FF0000"/>
              </a:solidFill>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ECE 277, ECE 227</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DSC 102, </a:t>
            </a:r>
            <a:r>
              <a:rPr b="1" lang="en">
                <a:solidFill>
                  <a:srgbClr val="0000FF"/>
                </a:solidFill>
                <a:latin typeface="Lato"/>
                <a:ea typeface="Lato"/>
                <a:cs typeface="Lato"/>
                <a:sym typeface="Lato"/>
              </a:rPr>
              <a:t>DSC 291</a:t>
            </a:r>
            <a:endParaRPr b="1">
              <a:solidFill>
                <a:srgbClr val="0000FF"/>
              </a:solidFill>
              <a:latin typeface="Lato"/>
              <a:ea typeface="Lato"/>
              <a:cs typeface="Lato"/>
              <a:sym typeface="Lato"/>
            </a:endParaRPr>
          </a:p>
          <a:p>
            <a:pPr indent="0" lvl="0" marL="0" rtl="0" algn="l">
              <a:spcBef>
                <a:spcPts val="0"/>
              </a:spcBef>
              <a:spcAft>
                <a:spcPts val="0"/>
              </a:spcAft>
              <a:buNone/>
            </a:pPr>
            <a:r>
              <a:t/>
            </a:r>
            <a:endParaRPr b="1">
              <a:solidFill>
                <a:srgbClr val="FF0000"/>
              </a:solidFill>
              <a:latin typeface="Lato"/>
              <a:ea typeface="Lato"/>
              <a:cs typeface="Lato"/>
              <a:sym typeface="Lato"/>
            </a:endParaRPr>
          </a:p>
          <a:p>
            <a:pPr indent="0" lvl="0" marL="0" rtl="0" algn="l">
              <a:spcBef>
                <a:spcPts val="0"/>
              </a:spcBef>
              <a:spcAft>
                <a:spcPts val="0"/>
              </a:spcAft>
              <a:buNone/>
            </a:pPr>
            <a:r>
              <a:rPr b="1" lang="en">
                <a:solidFill>
                  <a:srgbClr val="FF0000"/>
                </a:solidFill>
                <a:latin typeface="Lato"/>
                <a:ea typeface="Lato"/>
                <a:cs typeface="Lato"/>
                <a:sym typeface="Lato"/>
              </a:rPr>
              <a:t>Machine Learning:</a:t>
            </a:r>
            <a:endParaRPr b="1">
              <a:solidFill>
                <a:srgbClr val="FF0000"/>
              </a:solidFill>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ECE 174, </a:t>
            </a:r>
            <a:r>
              <a:rPr b="1" lang="en">
                <a:solidFill>
                  <a:srgbClr val="0000FF"/>
                </a:solidFill>
                <a:latin typeface="Lato"/>
                <a:ea typeface="Lato"/>
                <a:cs typeface="Lato"/>
                <a:sym typeface="Lato"/>
              </a:rPr>
              <a:t>ECE 175</a:t>
            </a:r>
            <a:r>
              <a:rPr lang="en">
                <a:latin typeface="Lato"/>
                <a:ea typeface="Lato"/>
                <a:cs typeface="Lato"/>
                <a:sym typeface="Lato"/>
              </a:rPr>
              <a:t>, </a:t>
            </a:r>
            <a:r>
              <a:rPr b="1" lang="en">
                <a:solidFill>
                  <a:srgbClr val="0000FF"/>
                </a:solidFill>
                <a:latin typeface="Lato"/>
                <a:ea typeface="Lato"/>
                <a:cs typeface="Lato"/>
                <a:sym typeface="Lato"/>
              </a:rPr>
              <a:t>ECE 228</a:t>
            </a:r>
            <a:r>
              <a:rPr lang="en">
                <a:latin typeface="Lato"/>
                <a:ea typeface="Lato"/>
                <a:cs typeface="Lato"/>
                <a:sym typeface="Lato"/>
              </a:rPr>
              <a:t>, </a:t>
            </a:r>
            <a:r>
              <a:rPr b="1" lang="en">
                <a:solidFill>
                  <a:srgbClr val="0000FF"/>
                </a:solidFill>
                <a:latin typeface="Lato"/>
                <a:ea typeface="Lato"/>
                <a:cs typeface="Lato"/>
                <a:sym typeface="Lato"/>
              </a:rPr>
              <a:t>ECE 271</a:t>
            </a:r>
            <a:r>
              <a:rPr lang="en">
                <a:latin typeface="Lato"/>
                <a:ea typeface="Lato"/>
                <a:cs typeface="Lato"/>
                <a:sym typeface="Lato"/>
              </a:rPr>
              <a:t>,</a:t>
            </a:r>
            <a:r>
              <a:rPr b="1" lang="en">
                <a:solidFill>
                  <a:srgbClr val="0000FF"/>
                </a:solidFill>
                <a:latin typeface="Lato"/>
                <a:ea typeface="Lato"/>
                <a:cs typeface="Lato"/>
                <a:sym typeface="Lato"/>
              </a:rPr>
              <a:t> ECE 273</a:t>
            </a:r>
            <a:r>
              <a:rPr lang="en">
                <a:latin typeface="Lato"/>
                <a:ea typeface="Lato"/>
                <a:cs typeface="Lato"/>
                <a:sym typeface="Lato"/>
              </a:rPr>
              <a:t>, ECE 275, </a:t>
            </a:r>
            <a:r>
              <a:rPr b="1" lang="en">
                <a:solidFill>
                  <a:srgbClr val="0000FF"/>
                </a:solidFill>
                <a:latin typeface="Lato"/>
                <a:ea typeface="Lato"/>
                <a:cs typeface="Lato"/>
                <a:sym typeface="Lato"/>
              </a:rPr>
              <a:t>ECE 285,</a:t>
            </a:r>
            <a:r>
              <a:rPr lang="en">
                <a:latin typeface="Lato"/>
                <a:ea typeface="Lato"/>
                <a:cs typeface="Lato"/>
                <a:sym typeface="Lato"/>
              </a:rPr>
              <a:t> </a:t>
            </a:r>
            <a:r>
              <a:rPr b="1" lang="en">
                <a:solidFill>
                  <a:srgbClr val="0000FF"/>
                </a:solidFill>
                <a:latin typeface="Lato"/>
                <a:ea typeface="Lato"/>
                <a:cs typeface="Lato"/>
                <a:sym typeface="Lato"/>
              </a:rPr>
              <a:t>ECE 286</a:t>
            </a:r>
            <a:endParaRPr b="1">
              <a:solidFill>
                <a:srgbClr val="0000FF"/>
              </a:solidFill>
              <a:latin typeface="Lato"/>
              <a:ea typeface="Lato"/>
              <a:cs typeface="Lato"/>
              <a:sym typeface="Lato"/>
            </a:endParaRPr>
          </a:p>
          <a:p>
            <a:pPr indent="0" lvl="0" marL="0" rtl="0" algn="l">
              <a:spcBef>
                <a:spcPts val="0"/>
              </a:spcBef>
              <a:spcAft>
                <a:spcPts val="0"/>
              </a:spcAft>
              <a:buNone/>
            </a:pPr>
            <a:r>
              <a:rPr b="1" lang="en">
                <a:solidFill>
                  <a:srgbClr val="0000FF"/>
                </a:solidFill>
                <a:latin typeface="Lato"/>
                <a:ea typeface="Lato"/>
                <a:cs typeface="Lato"/>
                <a:sym typeface="Lato"/>
              </a:rPr>
              <a:t>CSE 150, CSE 151A</a:t>
            </a:r>
            <a:r>
              <a:rPr lang="en">
                <a:latin typeface="Lato"/>
                <a:ea typeface="Lato"/>
                <a:cs typeface="Lato"/>
                <a:sym typeface="Lato"/>
              </a:rPr>
              <a:t>, CSE 250, CSE 254, CSE 255, </a:t>
            </a:r>
            <a:r>
              <a:rPr b="1" lang="en">
                <a:solidFill>
                  <a:srgbClr val="0000FF"/>
                </a:solidFill>
                <a:latin typeface="Lato"/>
                <a:ea typeface="Lato"/>
                <a:cs typeface="Lato"/>
                <a:sym typeface="Lato"/>
              </a:rPr>
              <a:t>CSE 291</a:t>
            </a:r>
            <a:endParaRPr b="1">
              <a:solidFill>
                <a:srgbClr val="0000FF"/>
              </a:solidFill>
              <a:latin typeface="Lato"/>
              <a:ea typeface="Lato"/>
              <a:cs typeface="Lato"/>
              <a:sym typeface="Lato"/>
            </a:endParaRPr>
          </a:p>
          <a:p>
            <a:pPr indent="0" lvl="0" marL="0" rtl="0" algn="l">
              <a:spcBef>
                <a:spcPts val="0"/>
              </a:spcBef>
              <a:spcAft>
                <a:spcPts val="0"/>
              </a:spcAft>
              <a:buNone/>
            </a:pPr>
            <a:r>
              <a:rPr b="1" lang="en">
                <a:solidFill>
                  <a:srgbClr val="0000FF"/>
                </a:solidFill>
                <a:latin typeface="Lato"/>
                <a:ea typeface="Lato"/>
                <a:cs typeface="Lato"/>
                <a:sym typeface="Lato"/>
              </a:rPr>
              <a:t>COGS 108</a:t>
            </a:r>
            <a:r>
              <a:rPr lang="en">
                <a:latin typeface="Lato"/>
                <a:ea typeface="Lato"/>
                <a:cs typeface="Lato"/>
                <a:sym typeface="Lato"/>
              </a:rPr>
              <a:t>, </a:t>
            </a:r>
            <a:r>
              <a:rPr b="1" lang="en">
                <a:solidFill>
                  <a:srgbClr val="0000FF"/>
                </a:solidFill>
                <a:latin typeface="Lato"/>
                <a:ea typeface="Lato"/>
                <a:cs typeface="Lato"/>
                <a:sym typeface="Lato"/>
              </a:rPr>
              <a:t>COGS 118</a:t>
            </a:r>
            <a:r>
              <a:rPr lang="en">
                <a:latin typeface="Lato"/>
                <a:ea typeface="Lato"/>
                <a:cs typeface="Lato"/>
                <a:sym typeface="Lato"/>
              </a:rPr>
              <a:t>,</a:t>
            </a:r>
            <a:r>
              <a:rPr b="1" lang="en">
                <a:solidFill>
                  <a:srgbClr val="0000FF"/>
                </a:solidFill>
                <a:latin typeface="Lato"/>
                <a:ea typeface="Lato"/>
                <a:cs typeface="Lato"/>
                <a:sym typeface="Lato"/>
              </a:rPr>
              <a:t> COGS 181</a:t>
            </a:r>
            <a:r>
              <a:rPr lang="en">
                <a:latin typeface="Lato"/>
                <a:ea typeface="Lato"/>
                <a:cs typeface="Lato"/>
                <a:sym typeface="Lato"/>
              </a:rPr>
              <a:t>, COGS 185,  COGS 188</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a:solidFill>
                  <a:srgbClr val="FF0000"/>
                </a:solidFill>
                <a:latin typeface="Lato"/>
                <a:ea typeface="Lato"/>
                <a:cs typeface="Lato"/>
                <a:sym typeface="Lato"/>
              </a:rPr>
              <a:t>Natural Language Processing:</a:t>
            </a:r>
            <a:endParaRPr b="1">
              <a:solidFill>
                <a:srgbClr val="FF0000"/>
              </a:solidFill>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CSE 156, </a:t>
            </a:r>
            <a:r>
              <a:rPr lang="en">
                <a:highlight>
                  <a:srgbClr val="FFFFFF"/>
                </a:highlight>
              </a:rPr>
              <a:t>CSE 256/LING 256</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b="1" lang="en">
                <a:solidFill>
                  <a:srgbClr val="FF0000"/>
                </a:solidFill>
                <a:latin typeface="Lato"/>
                <a:ea typeface="Lato"/>
                <a:cs typeface="Lato"/>
                <a:sym typeface="Lato"/>
              </a:rPr>
              <a:t>Computer Vision:</a:t>
            </a:r>
            <a:endParaRPr b="1">
              <a:solidFill>
                <a:srgbClr val="FF0000"/>
              </a:solidFill>
              <a:latin typeface="Lato"/>
              <a:ea typeface="Lato"/>
              <a:cs typeface="Lato"/>
              <a:sym typeface="Lato"/>
            </a:endParaRPr>
          </a:p>
          <a:p>
            <a:pPr indent="0" lvl="0" marL="0" rtl="0" algn="l">
              <a:spcBef>
                <a:spcPts val="0"/>
              </a:spcBef>
              <a:spcAft>
                <a:spcPts val="0"/>
              </a:spcAft>
              <a:buNone/>
            </a:pPr>
            <a:r>
              <a:rPr b="1" lang="en">
                <a:solidFill>
                  <a:srgbClr val="0000FF"/>
                </a:solidFill>
                <a:latin typeface="Lato"/>
                <a:ea typeface="Lato"/>
                <a:cs typeface="Lato"/>
                <a:sym typeface="Lato"/>
              </a:rPr>
              <a:t>CSE 152</a:t>
            </a:r>
            <a:r>
              <a:rPr lang="en">
                <a:latin typeface="Lato"/>
                <a:ea typeface="Lato"/>
                <a:cs typeface="Lato"/>
                <a:sym typeface="Lato"/>
              </a:rPr>
              <a:t>, </a:t>
            </a:r>
            <a:r>
              <a:rPr b="1" lang="en">
                <a:solidFill>
                  <a:srgbClr val="0000FF"/>
                </a:solidFill>
                <a:latin typeface="Lato"/>
                <a:ea typeface="Lato"/>
                <a:cs typeface="Lato"/>
                <a:sym typeface="Lato"/>
              </a:rPr>
              <a:t>CSE 252</a:t>
            </a:r>
            <a:r>
              <a:rPr lang="en">
                <a:latin typeface="Lato"/>
                <a:ea typeface="Lato"/>
                <a:cs typeface="Lato"/>
                <a:sym typeface="Lato"/>
              </a:rPr>
              <a:t>, CSE 253, </a:t>
            </a:r>
            <a:r>
              <a:rPr b="1" lang="en">
                <a:solidFill>
                  <a:srgbClr val="0000FF"/>
                </a:solidFill>
                <a:latin typeface="Lato"/>
                <a:ea typeface="Lato"/>
                <a:cs typeface="Lato"/>
                <a:sym typeface="Lato"/>
              </a:rPr>
              <a:t>COGS 225</a:t>
            </a:r>
            <a:r>
              <a:rPr lang="en">
                <a:latin typeface="Lato"/>
                <a:ea typeface="Lato"/>
                <a:cs typeface="Lato"/>
                <a:sym typeface="Lato"/>
              </a:rPr>
              <a:t>, </a:t>
            </a:r>
            <a:r>
              <a:rPr b="1" lang="en">
                <a:solidFill>
                  <a:srgbClr val="0000FF"/>
                </a:solidFill>
                <a:latin typeface="Lato"/>
                <a:ea typeface="Lato"/>
                <a:cs typeface="Lato"/>
                <a:sym typeface="Lato"/>
              </a:rPr>
              <a:t>ECE 285</a:t>
            </a:r>
            <a:r>
              <a:rPr lang="en">
                <a:latin typeface="Lato"/>
                <a:ea typeface="Lato"/>
                <a:cs typeface="Lato"/>
                <a:sym typeface="Lato"/>
              </a:rPr>
              <a:t>, ECE 253, ECE 256</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a:solidFill>
                  <a:srgbClr val="FF0000"/>
                </a:solidFill>
                <a:latin typeface="Lato"/>
                <a:ea typeface="Lato"/>
                <a:cs typeface="Lato"/>
                <a:sym typeface="Lato"/>
              </a:rPr>
              <a:t>Database:</a:t>
            </a:r>
            <a:endParaRPr b="1">
              <a:solidFill>
                <a:srgbClr val="FF0000"/>
              </a:solidFill>
              <a:latin typeface="Lato"/>
              <a:ea typeface="Lato"/>
              <a:cs typeface="Lato"/>
              <a:sym typeface="Lato"/>
            </a:endParaRPr>
          </a:p>
          <a:p>
            <a:pPr indent="0" lvl="0" marL="0" rtl="0" algn="l">
              <a:spcBef>
                <a:spcPts val="0"/>
              </a:spcBef>
              <a:spcAft>
                <a:spcPts val="0"/>
              </a:spcAft>
              <a:buNone/>
            </a:pPr>
            <a:r>
              <a:rPr b="1" lang="en">
                <a:solidFill>
                  <a:srgbClr val="0000FF"/>
                </a:solidFill>
                <a:latin typeface="Lato"/>
                <a:ea typeface="Lato"/>
                <a:cs typeface="Lato"/>
                <a:sym typeface="Lato"/>
              </a:rPr>
              <a:t>DSC 100</a:t>
            </a:r>
            <a:r>
              <a:rPr lang="en">
                <a:latin typeface="Lato"/>
                <a:ea typeface="Lato"/>
                <a:cs typeface="Lato"/>
                <a:sym typeface="Lato"/>
              </a:rPr>
              <a:t>, DSC 104, </a:t>
            </a:r>
            <a:r>
              <a:rPr b="1" lang="en">
                <a:solidFill>
                  <a:srgbClr val="0000FF"/>
                </a:solidFill>
                <a:latin typeface="Lato"/>
                <a:ea typeface="Lato"/>
                <a:cs typeface="Lato"/>
                <a:sym typeface="Lato"/>
              </a:rPr>
              <a:t>CSE 132</a:t>
            </a:r>
            <a:r>
              <a:rPr lang="en">
                <a:latin typeface="Lato"/>
                <a:ea typeface="Lato"/>
                <a:cs typeface="Lato"/>
                <a:sym typeface="Lato"/>
              </a:rPr>
              <a:t>, CSE 135</a:t>
            </a:r>
            <a:endParaRPr>
              <a:latin typeface="Lato"/>
              <a:ea typeface="Lato"/>
              <a:cs typeface="Lato"/>
              <a:sym typeface="Lato"/>
            </a:endParaRPr>
          </a:p>
        </p:txBody>
      </p:sp>
      <p:pic>
        <p:nvPicPr>
          <p:cNvPr id="203" name="Google Shape;203;p23"/>
          <p:cNvPicPr preferRelativeResize="0"/>
          <p:nvPr/>
        </p:nvPicPr>
        <p:blipFill>
          <a:blip r:embed="rId3">
            <a:alphaModFix/>
          </a:blip>
          <a:stretch>
            <a:fillRect/>
          </a:stretch>
        </p:blipFill>
        <p:spPr>
          <a:xfrm>
            <a:off x="185350" y="2448925"/>
            <a:ext cx="2085975" cy="2190750"/>
          </a:xfrm>
          <a:prstGeom prst="rect">
            <a:avLst/>
          </a:prstGeom>
          <a:noFill/>
          <a:ln>
            <a:noFill/>
          </a:ln>
        </p:spPr>
      </p:pic>
      <p:sp>
        <p:nvSpPr>
          <p:cNvPr id="204" name="Google Shape;204;p23"/>
          <p:cNvSpPr txBox="1"/>
          <p:nvPr/>
        </p:nvSpPr>
        <p:spPr>
          <a:xfrm>
            <a:off x="2858500" y="4741950"/>
            <a:ext cx="4982700" cy="29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lang="en">
                <a:latin typeface="Lato"/>
                <a:ea typeface="Lato"/>
                <a:cs typeface="Lato"/>
                <a:sym typeface="Lato"/>
              </a:rPr>
              <a:t>Blue highlighted courses will be offered next quarter</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85350" y="352000"/>
            <a:ext cx="3829500" cy="127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have we learnt….</a:t>
            </a:r>
            <a:endParaRPr/>
          </a:p>
        </p:txBody>
      </p:sp>
      <p:sp>
        <p:nvSpPr>
          <p:cNvPr id="210" name="Google Shape;210;p24"/>
          <p:cNvSpPr txBox="1"/>
          <p:nvPr/>
        </p:nvSpPr>
        <p:spPr>
          <a:xfrm>
            <a:off x="299250" y="1628500"/>
            <a:ext cx="8545500" cy="32571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Lato"/>
              <a:buChar char="●"/>
            </a:pPr>
            <a:r>
              <a:rPr lang="en" sz="3000">
                <a:latin typeface="Lato"/>
                <a:ea typeface="Lato"/>
                <a:cs typeface="Lato"/>
                <a:sym typeface="Lato"/>
              </a:rPr>
              <a:t>Higher the degree- higher the demand for you</a:t>
            </a:r>
            <a:endParaRPr sz="3000">
              <a:latin typeface="Lato"/>
              <a:ea typeface="Lato"/>
              <a:cs typeface="Lato"/>
              <a:sym typeface="Lato"/>
            </a:endParaRPr>
          </a:p>
          <a:p>
            <a:pPr indent="-419100" lvl="0" marL="457200" rtl="0" algn="l">
              <a:spcBef>
                <a:spcPts val="0"/>
              </a:spcBef>
              <a:spcAft>
                <a:spcPts val="0"/>
              </a:spcAft>
              <a:buSzPts val="3000"/>
              <a:buFont typeface="Lato"/>
              <a:buChar char="●"/>
            </a:pPr>
            <a:r>
              <a:rPr lang="en" sz="3000">
                <a:latin typeface="Lato"/>
                <a:ea typeface="Lato"/>
                <a:cs typeface="Lato"/>
                <a:sym typeface="Lato"/>
              </a:rPr>
              <a:t>Target the right locations.</a:t>
            </a:r>
            <a:endParaRPr sz="3000">
              <a:latin typeface="Lato"/>
              <a:ea typeface="Lato"/>
              <a:cs typeface="Lato"/>
              <a:sym typeface="Lato"/>
            </a:endParaRPr>
          </a:p>
          <a:p>
            <a:pPr indent="-419100" lvl="0" marL="457200" rtl="0" algn="l">
              <a:spcBef>
                <a:spcPts val="0"/>
              </a:spcBef>
              <a:spcAft>
                <a:spcPts val="0"/>
              </a:spcAft>
              <a:buSzPts val="3000"/>
              <a:buFont typeface="Lato"/>
              <a:buChar char="●"/>
            </a:pPr>
            <a:r>
              <a:rPr lang="en" sz="3000">
                <a:latin typeface="Lato"/>
                <a:ea typeface="Lato"/>
                <a:cs typeface="Lato"/>
                <a:sym typeface="Lato"/>
              </a:rPr>
              <a:t>Know the industry standard.</a:t>
            </a:r>
            <a:endParaRPr sz="3000">
              <a:latin typeface="Lato"/>
              <a:ea typeface="Lato"/>
              <a:cs typeface="Lato"/>
              <a:sym typeface="Lato"/>
            </a:endParaRPr>
          </a:p>
          <a:p>
            <a:pPr indent="-419100" lvl="0" marL="457200" rtl="0" algn="l">
              <a:spcBef>
                <a:spcPts val="0"/>
              </a:spcBef>
              <a:spcAft>
                <a:spcPts val="0"/>
              </a:spcAft>
              <a:buSzPts val="3000"/>
              <a:buFont typeface="Lato"/>
              <a:buChar char="●"/>
            </a:pPr>
            <a:r>
              <a:rPr lang="en" sz="3000">
                <a:latin typeface="Lato"/>
                <a:ea typeface="Lato"/>
                <a:cs typeface="Lato"/>
                <a:sym typeface="Lato"/>
              </a:rPr>
              <a:t>Better tools - better offers in hand.</a:t>
            </a:r>
            <a:endParaRPr sz="3000">
              <a:latin typeface="Lato"/>
              <a:ea typeface="Lato"/>
              <a:cs typeface="Lato"/>
              <a:sym typeface="Lato"/>
            </a:endParaRPr>
          </a:p>
          <a:p>
            <a:pPr indent="-419100" lvl="0" marL="457200" rtl="0" algn="l">
              <a:spcBef>
                <a:spcPts val="0"/>
              </a:spcBef>
              <a:spcAft>
                <a:spcPts val="0"/>
              </a:spcAft>
              <a:buSzPts val="3000"/>
              <a:buFont typeface="Lato"/>
              <a:buChar char="●"/>
            </a:pPr>
            <a:r>
              <a:rPr lang="en" sz="3000">
                <a:latin typeface="Lato"/>
                <a:ea typeface="Lato"/>
                <a:cs typeface="Lato"/>
                <a:sym typeface="Lato"/>
              </a:rPr>
              <a:t>Let your resume speak for you.</a:t>
            </a:r>
            <a:endParaRPr sz="3000">
              <a:latin typeface="Lato"/>
              <a:ea typeface="Lato"/>
              <a:cs typeface="Lato"/>
              <a:sym typeface="Lato"/>
            </a:endParaRPr>
          </a:p>
          <a:p>
            <a:pPr indent="-419100" lvl="0" marL="457200" rtl="0" algn="l">
              <a:spcBef>
                <a:spcPts val="0"/>
              </a:spcBef>
              <a:spcAft>
                <a:spcPts val="0"/>
              </a:spcAft>
              <a:buSzPts val="3000"/>
              <a:buFont typeface="Lato"/>
              <a:buChar char="●"/>
            </a:pPr>
            <a:r>
              <a:rPr lang="en" sz="3000">
                <a:latin typeface="Lato"/>
                <a:ea typeface="Lato"/>
                <a:cs typeface="Lato"/>
                <a:sym typeface="Lato"/>
              </a:rPr>
              <a:t>Right courses lead to dream jobs.</a:t>
            </a:r>
            <a:endParaRPr sz="3000">
              <a:latin typeface="Lato"/>
              <a:ea typeface="Lato"/>
              <a:cs typeface="Lato"/>
              <a:sym typeface="Lato"/>
            </a:endParaRPr>
          </a:p>
        </p:txBody>
      </p:sp>
      <p:pic>
        <p:nvPicPr>
          <p:cNvPr id="211" name="Google Shape;211;p24"/>
          <p:cNvPicPr preferRelativeResize="0"/>
          <p:nvPr/>
        </p:nvPicPr>
        <p:blipFill>
          <a:blip r:embed="rId3">
            <a:alphaModFix/>
          </a:blip>
          <a:stretch>
            <a:fillRect/>
          </a:stretch>
        </p:blipFill>
        <p:spPr>
          <a:xfrm>
            <a:off x="5014500" y="161250"/>
            <a:ext cx="3257025" cy="1547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185350" y="352000"/>
            <a:ext cx="2797500" cy="169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to stand out….</a:t>
            </a:r>
            <a:endParaRPr/>
          </a:p>
        </p:txBody>
      </p:sp>
      <p:pic>
        <p:nvPicPr>
          <p:cNvPr id="217" name="Google Shape;217;p25"/>
          <p:cNvPicPr preferRelativeResize="0"/>
          <p:nvPr/>
        </p:nvPicPr>
        <p:blipFill>
          <a:blip r:embed="rId3">
            <a:alphaModFix/>
          </a:blip>
          <a:stretch>
            <a:fillRect/>
          </a:stretch>
        </p:blipFill>
        <p:spPr>
          <a:xfrm>
            <a:off x="2780525" y="1370525"/>
            <a:ext cx="5587750" cy="3503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786900" y="755100"/>
            <a:ext cx="7570200" cy="407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0"/>
              <a:t>THANK YOU!</a:t>
            </a:r>
            <a:endParaRPr sz="10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cxnSp>
        <p:nvCxnSpPr>
          <p:cNvPr id="105" name="Google Shape;105;p15"/>
          <p:cNvCxnSpPr/>
          <p:nvPr/>
        </p:nvCxnSpPr>
        <p:spPr>
          <a:xfrm>
            <a:off x="-250900" y="1073400"/>
            <a:ext cx="1204200" cy="1204200"/>
          </a:xfrm>
          <a:prstGeom prst="straightConnector1">
            <a:avLst/>
          </a:prstGeom>
          <a:noFill/>
          <a:ln cap="flat" cmpd="sng" w="9525">
            <a:solidFill>
              <a:schemeClr val="dk2"/>
            </a:solidFill>
            <a:prstDash val="solid"/>
            <a:round/>
            <a:headEnd len="med" w="med" type="none"/>
            <a:tailEnd len="med" w="med" type="none"/>
          </a:ln>
        </p:spPr>
      </p:cxnSp>
      <p:pic>
        <p:nvPicPr>
          <p:cNvPr id="106" name="Google Shape;106;p15"/>
          <p:cNvPicPr preferRelativeResize="0"/>
          <p:nvPr/>
        </p:nvPicPr>
        <p:blipFill>
          <a:blip r:embed="rId3">
            <a:alphaModFix/>
          </a:blip>
          <a:stretch>
            <a:fillRect/>
          </a:stretch>
        </p:blipFill>
        <p:spPr>
          <a:xfrm>
            <a:off x="0" y="489300"/>
            <a:ext cx="5093325" cy="4654200"/>
          </a:xfrm>
          <a:prstGeom prst="rect">
            <a:avLst/>
          </a:prstGeom>
          <a:noFill/>
          <a:ln>
            <a:noFill/>
          </a:ln>
        </p:spPr>
      </p:pic>
      <p:sp>
        <p:nvSpPr>
          <p:cNvPr id="107" name="Google Shape;107;p15"/>
          <p:cNvSpPr txBox="1"/>
          <p:nvPr/>
        </p:nvSpPr>
        <p:spPr>
          <a:xfrm>
            <a:off x="4729500" y="489250"/>
            <a:ext cx="4353300" cy="4654200"/>
          </a:xfrm>
          <a:prstGeom prst="rect">
            <a:avLst/>
          </a:prstGeom>
          <a:solidFill>
            <a:srgbClr val="6666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lt1"/>
              </a:solidFill>
              <a:latin typeface="Lato"/>
              <a:ea typeface="Lato"/>
              <a:cs typeface="Lato"/>
              <a:sym typeface="Lato"/>
            </a:endParaRPr>
          </a:p>
          <a:p>
            <a:pPr indent="-381000" lvl="0" marL="457200" rtl="0" algn="l">
              <a:spcBef>
                <a:spcPts val="0"/>
              </a:spcBef>
              <a:spcAft>
                <a:spcPts val="0"/>
              </a:spcAft>
              <a:buClr>
                <a:schemeClr val="lt1"/>
              </a:buClr>
              <a:buSzPts val="2400"/>
              <a:buFont typeface="Lato"/>
              <a:buChar char="●"/>
            </a:pPr>
            <a:r>
              <a:rPr lang="en" sz="2400">
                <a:solidFill>
                  <a:schemeClr val="lt1"/>
                </a:solidFill>
                <a:latin typeface="Lato"/>
                <a:ea typeface="Lato"/>
                <a:cs typeface="Lato"/>
                <a:sym typeface="Lato"/>
              </a:rPr>
              <a:t>Make sure the Job is the Right Fit</a:t>
            </a:r>
            <a:endParaRPr sz="2400">
              <a:solidFill>
                <a:schemeClr val="lt1"/>
              </a:solidFill>
              <a:latin typeface="Lato"/>
              <a:ea typeface="Lato"/>
              <a:cs typeface="Lato"/>
              <a:sym typeface="Lato"/>
            </a:endParaRPr>
          </a:p>
          <a:p>
            <a:pPr indent="-381000" lvl="0" marL="457200" rtl="0" algn="l">
              <a:spcBef>
                <a:spcPts val="0"/>
              </a:spcBef>
              <a:spcAft>
                <a:spcPts val="0"/>
              </a:spcAft>
              <a:buClr>
                <a:schemeClr val="lt1"/>
              </a:buClr>
              <a:buSzPts val="2400"/>
              <a:buFont typeface="Lato"/>
              <a:buChar char="●"/>
            </a:pPr>
            <a:r>
              <a:rPr lang="en" sz="2400">
                <a:solidFill>
                  <a:schemeClr val="lt1"/>
                </a:solidFill>
                <a:latin typeface="Lato"/>
                <a:ea typeface="Lato"/>
                <a:cs typeface="Lato"/>
                <a:sym typeface="Lato"/>
              </a:rPr>
              <a:t>Get the Inside Scoop</a:t>
            </a:r>
            <a:endParaRPr sz="2400">
              <a:solidFill>
                <a:schemeClr val="lt1"/>
              </a:solidFill>
              <a:latin typeface="Lato"/>
              <a:ea typeface="Lato"/>
              <a:cs typeface="Lato"/>
              <a:sym typeface="Lato"/>
            </a:endParaRPr>
          </a:p>
          <a:p>
            <a:pPr indent="-381000" lvl="0" marL="457200" rtl="0" algn="l">
              <a:spcBef>
                <a:spcPts val="0"/>
              </a:spcBef>
              <a:spcAft>
                <a:spcPts val="0"/>
              </a:spcAft>
              <a:buClr>
                <a:schemeClr val="lt1"/>
              </a:buClr>
              <a:buSzPts val="2400"/>
              <a:buFont typeface="Lato"/>
              <a:buChar char="●"/>
            </a:pPr>
            <a:r>
              <a:rPr lang="en" sz="2400">
                <a:solidFill>
                  <a:schemeClr val="lt1"/>
                </a:solidFill>
                <a:latin typeface="Lato"/>
                <a:ea typeface="Lato"/>
                <a:cs typeface="Lato"/>
                <a:sym typeface="Lato"/>
              </a:rPr>
              <a:t>Check out the Company Culture</a:t>
            </a:r>
            <a:endParaRPr sz="2400">
              <a:solidFill>
                <a:schemeClr val="lt1"/>
              </a:solidFill>
              <a:latin typeface="Lato"/>
              <a:ea typeface="Lato"/>
              <a:cs typeface="Lato"/>
              <a:sym typeface="Lato"/>
            </a:endParaRPr>
          </a:p>
          <a:p>
            <a:pPr indent="-381000" lvl="0" marL="457200" rtl="0" algn="l">
              <a:spcBef>
                <a:spcPts val="0"/>
              </a:spcBef>
              <a:spcAft>
                <a:spcPts val="0"/>
              </a:spcAft>
              <a:buClr>
                <a:schemeClr val="lt1"/>
              </a:buClr>
              <a:buSzPts val="2400"/>
              <a:buFont typeface="Lato"/>
              <a:buChar char="●"/>
            </a:pPr>
            <a:r>
              <a:rPr lang="en" sz="2400">
                <a:solidFill>
                  <a:schemeClr val="lt1"/>
                </a:solidFill>
                <a:latin typeface="Lato"/>
                <a:ea typeface="Lato"/>
                <a:cs typeface="Lato"/>
                <a:sym typeface="Lato"/>
              </a:rPr>
              <a:t>Interviewing works both ways</a:t>
            </a:r>
            <a:endParaRPr sz="2400">
              <a:solidFill>
                <a:schemeClr val="lt1"/>
              </a:solidFill>
              <a:latin typeface="Lato"/>
              <a:ea typeface="Lato"/>
              <a:cs typeface="Lato"/>
              <a:sym typeface="Lato"/>
            </a:endParaRPr>
          </a:p>
          <a:p>
            <a:pPr indent="0" lvl="0" marL="0" rtl="0" algn="l">
              <a:spcBef>
                <a:spcPts val="0"/>
              </a:spcBef>
              <a:spcAft>
                <a:spcPts val="0"/>
              </a:spcAft>
              <a:buNone/>
            </a:pPr>
            <a:r>
              <a:t/>
            </a:r>
            <a:endParaRPr sz="2400">
              <a:latin typeface="Lato"/>
              <a:ea typeface="Lato"/>
              <a:cs typeface="Lato"/>
              <a:sym typeface="Lato"/>
            </a:endParaRPr>
          </a:p>
        </p:txBody>
      </p:sp>
      <p:sp>
        <p:nvSpPr>
          <p:cNvPr id="108" name="Google Shape;108;p15"/>
          <p:cNvSpPr txBox="1"/>
          <p:nvPr>
            <p:ph type="title"/>
          </p:nvPr>
        </p:nvSpPr>
        <p:spPr>
          <a:xfrm>
            <a:off x="478525" y="-45950"/>
            <a:ext cx="7688700" cy="7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Motivation</a:t>
            </a:r>
            <a:endParaRPr sz="4800"/>
          </a:p>
          <a:p>
            <a:pPr indent="0" lvl="0" marL="0" rtl="0" algn="l">
              <a:spcBef>
                <a:spcPts val="0"/>
              </a:spcBef>
              <a:spcAft>
                <a:spcPts val="0"/>
              </a:spcAft>
              <a:buNone/>
            </a:pPr>
            <a:r>
              <a:t/>
            </a:r>
            <a:endParaRPr/>
          </a:p>
        </p:txBody>
      </p:sp>
      <p:sp>
        <p:nvSpPr>
          <p:cNvPr id="109" name="Google Shape;109;p15"/>
          <p:cNvSpPr/>
          <p:nvPr/>
        </p:nvSpPr>
        <p:spPr>
          <a:xfrm>
            <a:off x="5156050" y="840525"/>
            <a:ext cx="3700800" cy="1204200"/>
          </a:xfrm>
          <a:prstGeom prst="roundRect">
            <a:avLst>
              <a:gd fmla="val 16667" name="adj"/>
            </a:avLst>
          </a:prstGeom>
          <a:noFill/>
          <a:ln cap="flat" cmpd="sng" w="762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448175" y="0"/>
            <a:ext cx="7688700" cy="71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M</a:t>
            </a:r>
            <a:r>
              <a:rPr lang="en" sz="4800"/>
              <a:t>ethodology</a:t>
            </a:r>
            <a:endParaRPr sz="4800"/>
          </a:p>
        </p:txBody>
      </p:sp>
      <p:pic>
        <p:nvPicPr>
          <p:cNvPr id="115" name="Google Shape;115;p16"/>
          <p:cNvPicPr preferRelativeResize="0"/>
          <p:nvPr/>
        </p:nvPicPr>
        <p:blipFill>
          <a:blip r:embed="rId3">
            <a:alphaModFix/>
          </a:blip>
          <a:stretch>
            <a:fillRect/>
          </a:stretch>
        </p:blipFill>
        <p:spPr>
          <a:xfrm>
            <a:off x="267825" y="1331425"/>
            <a:ext cx="2156725" cy="1484500"/>
          </a:xfrm>
          <a:prstGeom prst="rect">
            <a:avLst/>
          </a:prstGeom>
          <a:noFill/>
          <a:ln>
            <a:noFill/>
          </a:ln>
        </p:spPr>
      </p:pic>
      <p:sp>
        <p:nvSpPr>
          <p:cNvPr id="116" name="Google Shape;116;p16"/>
          <p:cNvSpPr txBox="1"/>
          <p:nvPr/>
        </p:nvSpPr>
        <p:spPr>
          <a:xfrm>
            <a:off x="39213" y="2920750"/>
            <a:ext cx="2619300" cy="43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Data Collection</a:t>
            </a:r>
            <a:endParaRPr>
              <a:latin typeface="Lato"/>
              <a:ea typeface="Lato"/>
              <a:cs typeface="Lato"/>
              <a:sym typeface="Lato"/>
            </a:endParaRPr>
          </a:p>
        </p:txBody>
      </p:sp>
      <p:pic>
        <p:nvPicPr>
          <p:cNvPr id="117" name="Google Shape;117;p16"/>
          <p:cNvPicPr preferRelativeResize="0"/>
          <p:nvPr/>
        </p:nvPicPr>
        <p:blipFill>
          <a:blip r:embed="rId4">
            <a:alphaModFix/>
          </a:blip>
          <a:stretch>
            <a:fillRect/>
          </a:stretch>
        </p:blipFill>
        <p:spPr>
          <a:xfrm>
            <a:off x="2424550" y="1908438"/>
            <a:ext cx="972400" cy="435300"/>
          </a:xfrm>
          <a:prstGeom prst="rect">
            <a:avLst/>
          </a:prstGeom>
          <a:noFill/>
          <a:ln>
            <a:noFill/>
          </a:ln>
        </p:spPr>
      </p:pic>
      <p:pic>
        <p:nvPicPr>
          <p:cNvPr id="118" name="Google Shape;118;p16"/>
          <p:cNvPicPr preferRelativeResize="0"/>
          <p:nvPr/>
        </p:nvPicPr>
        <p:blipFill>
          <a:blip r:embed="rId5">
            <a:alphaModFix/>
          </a:blip>
          <a:stretch>
            <a:fillRect/>
          </a:stretch>
        </p:blipFill>
        <p:spPr>
          <a:xfrm>
            <a:off x="3396950" y="1331425"/>
            <a:ext cx="2156725" cy="1484500"/>
          </a:xfrm>
          <a:prstGeom prst="rect">
            <a:avLst/>
          </a:prstGeom>
          <a:noFill/>
          <a:ln>
            <a:noFill/>
          </a:ln>
        </p:spPr>
      </p:pic>
      <p:sp>
        <p:nvSpPr>
          <p:cNvPr id="119" name="Google Shape;119;p16"/>
          <p:cNvSpPr txBox="1"/>
          <p:nvPr/>
        </p:nvSpPr>
        <p:spPr>
          <a:xfrm>
            <a:off x="3580400" y="2920750"/>
            <a:ext cx="1789800" cy="32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Data Processing</a:t>
            </a:r>
            <a:endParaRPr>
              <a:latin typeface="Lato"/>
              <a:ea typeface="Lato"/>
              <a:cs typeface="Lato"/>
              <a:sym typeface="Lato"/>
            </a:endParaRPr>
          </a:p>
        </p:txBody>
      </p:sp>
      <p:pic>
        <p:nvPicPr>
          <p:cNvPr id="120" name="Google Shape;120;p16"/>
          <p:cNvPicPr preferRelativeResize="0"/>
          <p:nvPr/>
        </p:nvPicPr>
        <p:blipFill>
          <a:blip r:embed="rId6">
            <a:alphaModFix/>
          </a:blip>
          <a:stretch>
            <a:fillRect/>
          </a:stretch>
        </p:blipFill>
        <p:spPr>
          <a:xfrm>
            <a:off x="3580400" y="3243250"/>
            <a:ext cx="1875425" cy="535200"/>
          </a:xfrm>
          <a:prstGeom prst="rect">
            <a:avLst/>
          </a:prstGeom>
          <a:noFill/>
          <a:ln>
            <a:noFill/>
          </a:ln>
        </p:spPr>
      </p:pic>
      <p:pic>
        <p:nvPicPr>
          <p:cNvPr id="121" name="Google Shape;121;p16"/>
          <p:cNvPicPr preferRelativeResize="0"/>
          <p:nvPr/>
        </p:nvPicPr>
        <p:blipFill>
          <a:blip r:embed="rId7">
            <a:alphaModFix/>
          </a:blip>
          <a:stretch>
            <a:fillRect/>
          </a:stretch>
        </p:blipFill>
        <p:spPr>
          <a:xfrm>
            <a:off x="3580400" y="3778450"/>
            <a:ext cx="812731" cy="714375"/>
          </a:xfrm>
          <a:prstGeom prst="rect">
            <a:avLst/>
          </a:prstGeom>
          <a:noFill/>
          <a:ln>
            <a:noFill/>
          </a:ln>
        </p:spPr>
      </p:pic>
      <p:pic>
        <p:nvPicPr>
          <p:cNvPr id="122" name="Google Shape;122;p16"/>
          <p:cNvPicPr preferRelativeResize="0"/>
          <p:nvPr/>
        </p:nvPicPr>
        <p:blipFill>
          <a:blip r:embed="rId8">
            <a:alphaModFix/>
          </a:blip>
          <a:stretch>
            <a:fillRect/>
          </a:stretch>
        </p:blipFill>
        <p:spPr>
          <a:xfrm>
            <a:off x="4393125" y="3778450"/>
            <a:ext cx="885204" cy="714375"/>
          </a:xfrm>
          <a:prstGeom prst="rect">
            <a:avLst/>
          </a:prstGeom>
          <a:noFill/>
          <a:ln>
            <a:noFill/>
          </a:ln>
        </p:spPr>
      </p:pic>
      <p:pic>
        <p:nvPicPr>
          <p:cNvPr id="123" name="Google Shape;123;p16"/>
          <p:cNvPicPr preferRelativeResize="0"/>
          <p:nvPr/>
        </p:nvPicPr>
        <p:blipFill>
          <a:blip r:embed="rId4">
            <a:alphaModFix/>
          </a:blip>
          <a:stretch>
            <a:fillRect/>
          </a:stretch>
        </p:blipFill>
        <p:spPr>
          <a:xfrm>
            <a:off x="5455825" y="1896900"/>
            <a:ext cx="972400" cy="435300"/>
          </a:xfrm>
          <a:prstGeom prst="rect">
            <a:avLst/>
          </a:prstGeom>
          <a:noFill/>
          <a:ln>
            <a:noFill/>
          </a:ln>
        </p:spPr>
      </p:pic>
      <p:pic>
        <p:nvPicPr>
          <p:cNvPr id="124" name="Google Shape;124;p16"/>
          <p:cNvPicPr preferRelativeResize="0"/>
          <p:nvPr/>
        </p:nvPicPr>
        <p:blipFill>
          <a:blip r:embed="rId9">
            <a:alphaModFix/>
          </a:blip>
          <a:stretch>
            <a:fillRect/>
          </a:stretch>
        </p:blipFill>
        <p:spPr>
          <a:xfrm>
            <a:off x="6428225" y="1372300"/>
            <a:ext cx="1969775" cy="1484500"/>
          </a:xfrm>
          <a:prstGeom prst="rect">
            <a:avLst/>
          </a:prstGeom>
          <a:noFill/>
          <a:ln>
            <a:noFill/>
          </a:ln>
        </p:spPr>
      </p:pic>
      <p:sp>
        <p:nvSpPr>
          <p:cNvPr id="125" name="Google Shape;125;p16"/>
          <p:cNvSpPr txBox="1"/>
          <p:nvPr/>
        </p:nvSpPr>
        <p:spPr>
          <a:xfrm>
            <a:off x="6434950" y="2933225"/>
            <a:ext cx="1969800" cy="32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Data Visualisation</a:t>
            </a:r>
            <a:endParaRPr>
              <a:latin typeface="Lato"/>
              <a:ea typeface="Lato"/>
              <a:cs typeface="Lato"/>
              <a:sym typeface="Lato"/>
            </a:endParaRPr>
          </a:p>
        </p:txBody>
      </p:sp>
      <p:pic>
        <p:nvPicPr>
          <p:cNvPr id="126" name="Google Shape;126;p16"/>
          <p:cNvPicPr preferRelativeResize="0"/>
          <p:nvPr/>
        </p:nvPicPr>
        <p:blipFill>
          <a:blip r:embed="rId10">
            <a:alphaModFix/>
          </a:blip>
          <a:stretch>
            <a:fillRect/>
          </a:stretch>
        </p:blipFill>
        <p:spPr>
          <a:xfrm>
            <a:off x="6428225" y="3778450"/>
            <a:ext cx="1107575" cy="714300"/>
          </a:xfrm>
          <a:prstGeom prst="rect">
            <a:avLst/>
          </a:prstGeom>
          <a:noFill/>
          <a:ln>
            <a:noFill/>
          </a:ln>
        </p:spPr>
      </p:pic>
      <p:pic>
        <p:nvPicPr>
          <p:cNvPr id="127" name="Google Shape;127;p16"/>
          <p:cNvPicPr preferRelativeResize="0"/>
          <p:nvPr/>
        </p:nvPicPr>
        <p:blipFill>
          <a:blip r:embed="rId11">
            <a:alphaModFix/>
          </a:blip>
          <a:stretch>
            <a:fillRect/>
          </a:stretch>
        </p:blipFill>
        <p:spPr>
          <a:xfrm>
            <a:off x="7535800" y="3778450"/>
            <a:ext cx="1107575" cy="714375"/>
          </a:xfrm>
          <a:prstGeom prst="rect">
            <a:avLst/>
          </a:prstGeom>
          <a:noFill/>
          <a:ln>
            <a:noFill/>
          </a:ln>
        </p:spPr>
      </p:pic>
      <p:pic>
        <p:nvPicPr>
          <p:cNvPr id="128" name="Google Shape;128;p16"/>
          <p:cNvPicPr preferRelativeResize="0"/>
          <p:nvPr/>
        </p:nvPicPr>
        <p:blipFill>
          <a:blip r:embed="rId12">
            <a:alphaModFix/>
          </a:blip>
          <a:stretch>
            <a:fillRect/>
          </a:stretch>
        </p:blipFill>
        <p:spPr>
          <a:xfrm>
            <a:off x="375475" y="3778450"/>
            <a:ext cx="1941425" cy="535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285750" y="256350"/>
            <a:ext cx="4386600" cy="407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is getting hired?</a:t>
            </a:r>
            <a:endParaRPr/>
          </a:p>
        </p:txBody>
      </p:sp>
      <p:sp>
        <p:nvSpPr>
          <p:cNvPr id="134" name="Google Shape;134;p17"/>
          <p:cNvSpPr txBox="1"/>
          <p:nvPr/>
        </p:nvSpPr>
        <p:spPr>
          <a:xfrm>
            <a:off x="5888200" y="826089"/>
            <a:ext cx="764400" cy="20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Lato"/>
                <a:ea typeface="Lato"/>
                <a:cs typeface="Lato"/>
                <a:sym typeface="Lato"/>
              </a:rPr>
              <a:t>Phd</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35" name="Google Shape;135;p17"/>
          <p:cNvPicPr preferRelativeResize="0"/>
          <p:nvPr/>
        </p:nvPicPr>
        <p:blipFill>
          <a:blip r:embed="rId3">
            <a:alphaModFix/>
          </a:blip>
          <a:stretch>
            <a:fillRect/>
          </a:stretch>
        </p:blipFill>
        <p:spPr>
          <a:xfrm>
            <a:off x="6568750" y="-12"/>
            <a:ext cx="1857287" cy="2022725"/>
          </a:xfrm>
          <a:prstGeom prst="rect">
            <a:avLst/>
          </a:prstGeom>
          <a:noFill/>
          <a:ln>
            <a:noFill/>
          </a:ln>
        </p:spPr>
      </p:pic>
      <p:sp>
        <p:nvSpPr>
          <p:cNvPr id="136" name="Google Shape;136;p17"/>
          <p:cNvSpPr txBox="1"/>
          <p:nvPr/>
        </p:nvSpPr>
        <p:spPr>
          <a:xfrm>
            <a:off x="7290826" y="1720850"/>
            <a:ext cx="1135200" cy="20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Bachelor’s</a:t>
            </a:r>
            <a:endParaRPr>
              <a:latin typeface="Lato"/>
              <a:ea typeface="Lato"/>
              <a:cs typeface="Lato"/>
              <a:sym typeface="Lato"/>
            </a:endParaRPr>
          </a:p>
        </p:txBody>
      </p:sp>
      <p:sp>
        <p:nvSpPr>
          <p:cNvPr id="137" name="Google Shape;137;p17"/>
          <p:cNvSpPr txBox="1"/>
          <p:nvPr/>
        </p:nvSpPr>
        <p:spPr>
          <a:xfrm>
            <a:off x="8311750" y="550075"/>
            <a:ext cx="958200" cy="20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Master’s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38" name="Google Shape;138;p17"/>
          <p:cNvPicPr preferRelativeResize="0"/>
          <p:nvPr/>
        </p:nvPicPr>
        <p:blipFill>
          <a:blip r:embed="rId4">
            <a:alphaModFix/>
          </a:blip>
          <a:stretch>
            <a:fillRect/>
          </a:stretch>
        </p:blipFill>
        <p:spPr>
          <a:xfrm>
            <a:off x="515950" y="2022725"/>
            <a:ext cx="8174799" cy="3124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8"/>
          <p:cNvSpPr txBox="1"/>
          <p:nvPr/>
        </p:nvSpPr>
        <p:spPr>
          <a:xfrm>
            <a:off x="177350" y="11800"/>
            <a:ext cx="5249100" cy="79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latin typeface="Raleway"/>
                <a:ea typeface="Raleway"/>
                <a:cs typeface="Raleway"/>
                <a:sym typeface="Raleway"/>
              </a:rPr>
              <a:t>Know where to apply….</a:t>
            </a:r>
            <a:endParaRPr b="1" sz="3000">
              <a:latin typeface="Raleway"/>
              <a:ea typeface="Raleway"/>
              <a:cs typeface="Raleway"/>
              <a:sym typeface="Raleway"/>
            </a:endParaRPr>
          </a:p>
        </p:txBody>
      </p:sp>
      <p:sp>
        <p:nvSpPr>
          <p:cNvPr id="144" name="Google Shape;144;p18"/>
          <p:cNvSpPr txBox="1"/>
          <p:nvPr/>
        </p:nvSpPr>
        <p:spPr>
          <a:xfrm>
            <a:off x="2225075" y="2644300"/>
            <a:ext cx="4515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Lato"/>
                <a:ea typeface="Lato"/>
                <a:cs typeface="Lato"/>
                <a:sym typeface="Lato"/>
              </a:rPr>
              <a:t>CA</a:t>
            </a:r>
            <a:endParaRPr b="1">
              <a:solidFill>
                <a:srgbClr val="FFFFFF"/>
              </a:solidFill>
              <a:latin typeface="Lato"/>
              <a:ea typeface="Lato"/>
              <a:cs typeface="Lato"/>
              <a:sym typeface="Lato"/>
            </a:endParaRPr>
          </a:p>
        </p:txBody>
      </p:sp>
      <p:sp>
        <p:nvSpPr>
          <p:cNvPr id="145" name="Google Shape;145;p18"/>
          <p:cNvSpPr txBox="1"/>
          <p:nvPr/>
        </p:nvSpPr>
        <p:spPr>
          <a:xfrm>
            <a:off x="4233300" y="3773375"/>
            <a:ext cx="6774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TX</a:t>
            </a:r>
            <a:endParaRPr>
              <a:solidFill>
                <a:srgbClr val="FFFFFF"/>
              </a:solidFill>
              <a:latin typeface="Lato"/>
              <a:ea typeface="Lato"/>
              <a:cs typeface="Lato"/>
              <a:sym typeface="Lato"/>
            </a:endParaRPr>
          </a:p>
        </p:txBody>
      </p:sp>
      <p:sp>
        <p:nvSpPr>
          <p:cNvPr id="146" name="Google Shape;146;p18"/>
          <p:cNvSpPr txBox="1"/>
          <p:nvPr/>
        </p:nvSpPr>
        <p:spPr>
          <a:xfrm>
            <a:off x="5256550" y="2730700"/>
            <a:ext cx="5481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IL</a:t>
            </a:r>
            <a:endParaRPr sz="800">
              <a:solidFill>
                <a:srgbClr val="FFFFFF"/>
              </a:solidFill>
              <a:latin typeface="Lato"/>
              <a:ea typeface="Lato"/>
              <a:cs typeface="Lato"/>
              <a:sym typeface="Lato"/>
            </a:endParaRPr>
          </a:p>
        </p:txBody>
      </p:sp>
      <p:sp>
        <p:nvSpPr>
          <p:cNvPr id="147" name="Google Shape;147;p18"/>
          <p:cNvSpPr txBox="1"/>
          <p:nvPr/>
        </p:nvSpPr>
        <p:spPr>
          <a:xfrm>
            <a:off x="2548625" y="1507675"/>
            <a:ext cx="6774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WA</a:t>
            </a:r>
            <a:endParaRPr sz="800">
              <a:solidFill>
                <a:srgbClr val="FFFFFF"/>
              </a:solidFill>
              <a:latin typeface="Lato"/>
              <a:ea typeface="Lato"/>
              <a:cs typeface="Lato"/>
              <a:sym typeface="Lato"/>
            </a:endParaRPr>
          </a:p>
        </p:txBody>
      </p:sp>
      <p:sp>
        <p:nvSpPr>
          <p:cNvPr id="148" name="Google Shape;148;p18"/>
          <p:cNvSpPr txBox="1"/>
          <p:nvPr/>
        </p:nvSpPr>
        <p:spPr>
          <a:xfrm>
            <a:off x="5724025" y="2781400"/>
            <a:ext cx="870600" cy="5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Lato"/>
                <a:ea typeface="Lato"/>
                <a:cs typeface="Lato"/>
                <a:sym typeface="Lato"/>
              </a:rPr>
              <a:t>VA</a:t>
            </a:r>
            <a:endParaRPr sz="1200">
              <a:solidFill>
                <a:srgbClr val="FFFFFF"/>
              </a:solidFill>
              <a:latin typeface="Lato"/>
              <a:ea typeface="Lato"/>
              <a:cs typeface="Lato"/>
              <a:sym typeface="Lato"/>
            </a:endParaRPr>
          </a:p>
        </p:txBody>
      </p:sp>
      <p:sp>
        <p:nvSpPr>
          <p:cNvPr id="149" name="Google Shape;149;p18"/>
          <p:cNvSpPr txBox="1"/>
          <p:nvPr/>
        </p:nvSpPr>
        <p:spPr>
          <a:xfrm flipH="1">
            <a:off x="2904125" y="132700"/>
            <a:ext cx="321900" cy="556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t/>
            </a:r>
            <a:endParaRPr sz="800"/>
          </a:p>
        </p:txBody>
      </p:sp>
      <p:sp>
        <p:nvSpPr>
          <p:cNvPr id="150" name="Google Shape;150;p18"/>
          <p:cNvSpPr txBox="1"/>
          <p:nvPr/>
        </p:nvSpPr>
        <p:spPr>
          <a:xfrm>
            <a:off x="5804650" y="2168725"/>
            <a:ext cx="5481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NY</a:t>
            </a:r>
            <a:endParaRPr>
              <a:solidFill>
                <a:srgbClr val="FFFFFF"/>
              </a:solidFill>
              <a:latin typeface="Lato"/>
              <a:ea typeface="Lato"/>
              <a:cs typeface="Lato"/>
              <a:sym typeface="Lato"/>
            </a:endParaRPr>
          </a:p>
        </p:txBody>
      </p:sp>
      <p:sp>
        <p:nvSpPr>
          <p:cNvPr id="151" name="Google Shape;151;p18"/>
          <p:cNvSpPr txBox="1"/>
          <p:nvPr/>
        </p:nvSpPr>
        <p:spPr>
          <a:xfrm>
            <a:off x="6031350" y="3112000"/>
            <a:ext cx="451500" cy="1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52" name="Google Shape;152;p18"/>
          <p:cNvSpPr txBox="1"/>
          <p:nvPr/>
        </p:nvSpPr>
        <p:spPr>
          <a:xfrm>
            <a:off x="5804650" y="2370150"/>
            <a:ext cx="5481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PA</a:t>
            </a:r>
            <a:endParaRPr>
              <a:solidFill>
                <a:srgbClr val="FFFFFF"/>
              </a:solidFill>
              <a:latin typeface="Lato"/>
              <a:ea typeface="Lato"/>
              <a:cs typeface="Lato"/>
              <a:sym typeface="Lato"/>
            </a:endParaRPr>
          </a:p>
        </p:txBody>
      </p:sp>
      <p:sp>
        <p:nvSpPr>
          <p:cNvPr id="153" name="Google Shape;153;p18"/>
          <p:cNvSpPr txBox="1"/>
          <p:nvPr/>
        </p:nvSpPr>
        <p:spPr>
          <a:xfrm>
            <a:off x="6175525" y="2200975"/>
            <a:ext cx="677400" cy="40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600">
                <a:solidFill>
                  <a:srgbClr val="FFFFFF"/>
                </a:solidFill>
                <a:latin typeface="Lato"/>
                <a:ea typeface="Lato"/>
                <a:cs typeface="Lato"/>
                <a:sym typeface="Lato"/>
              </a:rPr>
              <a:t>MA</a:t>
            </a:r>
            <a:endParaRPr sz="600">
              <a:solidFill>
                <a:srgbClr val="FFFFFF"/>
              </a:solidFill>
              <a:latin typeface="Lato"/>
              <a:ea typeface="Lato"/>
              <a:cs typeface="Lato"/>
              <a:sym typeface="Lato"/>
            </a:endParaRPr>
          </a:p>
        </p:txBody>
      </p:sp>
      <p:pic>
        <p:nvPicPr>
          <p:cNvPr id="154" name="Google Shape;154;p18"/>
          <p:cNvPicPr preferRelativeResize="0"/>
          <p:nvPr/>
        </p:nvPicPr>
        <p:blipFill>
          <a:blip r:embed="rId3">
            <a:alphaModFix/>
          </a:blip>
          <a:stretch>
            <a:fillRect/>
          </a:stretch>
        </p:blipFill>
        <p:spPr>
          <a:xfrm>
            <a:off x="841075" y="688900"/>
            <a:ext cx="7828475" cy="4283750"/>
          </a:xfrm>
          <a:prstGeom prst="rect">
            <a:avLst/>
          </a:prstGeom>
          <a:noFill/>
          <a:ln>
            <a:noFill/>
          </a:ln>
        </p:spPr>
      </p:pic>
      <p:sp>
        <p:nvSpPr>
          <p:cNvPr id="155" name="Google Shape;155;p18"/>
          <p:cNvSpPr txBox="1"/>
          <p:nvPr/>
        </p:nvSpPr>
        <p:spPr>
          <a:xfrm>
            <a:off x="2225075" y="2999050"/>
            <a:ext cx="4515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CA</a:t>
            </a:r>
            <a:endParaRPr>
              <a:solidFill>
                <a:srgbClr val="FFFFFF"/>
              </a:solidFill>
              <a:latin typeface="Lato"/>
              <a:ea typeface="Lato"/>
              <a:cs typeface="Lato"/>
              <a:sym typeface="Lato"/>
            </a:endParaRPr>
          </a:p>
        </p:txBody>
      </p:sp>
      <p:sp>
        <p:nvSpPr>
          <p:cNvPr id="156" name="Google Shape;156;p18"/>
          <p:cNvSpPr txBox="1"/>
          <p:nvPr/>
        </p:nvSpPr>
        <p:spPr>
          <a:xfrm>
            <a:off x="5820625" y="2450825"/>
            <a:ext cx="6774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NY</a:t>
            </a:r>
            <a:endParaRPr>
              <a:solidFill>
                <a:srgbClr val="FFFFFF"/>
              </a:solidFill>
              <a:latin typeface="Lato"/>
              <a:ea typeface="Lato"/>
              <a:cs typeface="Lato"/>
              <a:sym typeface="Lato"/>
            </a:endParaRPr>
          </a:p>
        </p:txBody>
      </p:sp>
      <p:sp>
        <p:nvSpPr>
          <p:cNvPr id="157" name="Google Shape;157;p18"/>
          <p:cNvSpPr txBox="1"/>
          <p:nvPr/>
        </p:nvSpPr>
        <p:spPr>
          <a:xfrm>
            <a:off x="5724025" y="2999050"/>
            <a:ext cx="5481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VA</a:t>
            </a:r>
            <a:endParaRPr>
              <a:solidFill>
                <a:srgbClr val="FFFFFF"/>
              </a:solidFill>
              <a:latin typeface="Lato"/>
              <a:ea typeface="Lato"/>
              <a:cs typeface="Lato"/>
              <a:sym typeface="Lato"/>
            </a:endParaRPr>
          </a:p>
        </p:txBody>
      </p:sp>
      <p:sp>
        <p:nvSpPr>
          <p:cNvPr id="158" name="Google Shape;158;p18"/>
          <p:cNvSpPr txBox="1"/>
          <p:nvPr/>
        </p:nvSpPr>
        <p:spPr>
          <a:xfrm>
            <a:off x="3894700" y="3773375"/>
            <a:ext cx="451500" cy="7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TX</a:t>
            </a:r>
            <a:endParaRPr>
              <a:solidFill>
                <a:srgbClr val="FFFFFF"/>
              </a:solidFill>
              <a:latin typeface="Lato"/>
              <a:ea typeface="Lato"/>
              <a:cs typeface="Lato"/>
              <a:sym typeface="Lato"/>
            </a:endParaRPr>
          </a:p>
        </p:txBody>
      </p:sp>
      <p:sp>
        <p:nvSpPr>
          <p:cNvPr id="159" name="Google Shape;159;p18"/>
          <p:cNvSpPr txBox="1"/>
          <p:nvPr/>
        </p:nvSpPr>
        <p:spPr>
          <a:xfrm>
            <a:off x="2447225" y="1955088"/>
            <a:ext cx="548100" cy="6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WA</a:t>
            </a:r>
            <a:endParaRPr>
              <a:solidFill>
                <a:srgbClr val="FFFFFF"/>
              </a:solidFill>
              <a:latin typeface="Lato"/>
              <a:ea typeface="Lato"/>
              <a:cs typeface="Lato"/>
              <a:sym typeface="Lato"/>
            </a:endParaRPr>
          </a:p>
        </p:txBody>
      </p:sp>
      <p:sp>
        <p:nvSpPr>
          <p:cNvPr id="160" name="Google Shape;160;p18"/>
          <p:cNvSpPr txBox="1"/>
          <p:nvPr/>
        </p:nvSpPr>
        <p:spPr>
          <a:xfrm>
            <a:off x="4802150" y="2854025"/>
            <a:ext cx="548100" cy="5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IL</a:t>
            </a:r>
            <a:endParaRPr>
              <a:solidFill>
                <a:srgbClr val="FFFFFF"/>
              </a:solidFill>
              <a:latin typeface="Lato"/>
              <a:ea typeface="Lato"/>
              <a:cs typeface="Lato"/>
              <a:sym typeface="Lato"/>
            </a:endParaRPr>
          </a:p>
        </p:txBody>
      </p:sp>
      <p:sp>
        <p:nvSpPr>
          <p:cNvPr id="161" name="Google Shape;161;p18"/>
          <p:cNvSpPr txBox="1"/>
          <p:nvPr/>
        </p:nvSpPr>
        <p:spPr>
          <a:xfrm>
            <a:off x="5772325" y="2680638"/>
            <a:ext cx="4515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PA</a:t>
            </a:r>
            <a:endParaRPr>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id="166" name="Google Shape;166;p19"/>
          <p:cNvPicPr preferRelativeResize="0"/>
          <p:nvPr/>
        </p:nvPicPr>
        <p:blipFill rotWithShape="1">
          <a:blip r:embed="rId3">
            <a:alphaModFix/>
          </a:blip>
          <a:srcRect b="13632" l="0" r="1565" t="4292"/>
          <a:stretch/>
        </p:blipFill>
        <p:spPr>
          <a:xfrm>
            <a:off x="664925" y="127875"/>
            <a:ext cx="7814152" cy="48877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292500" y="182900"/>
            <a:ext cx="8681400" cy="11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much can you earn?</a:t>
            </a:r>
            <a:endParaRPr sz="800"/>
          </a:p>
          <a:p>
            <a:pPr indent="0" lvl="0" marL="0" rtl="0" algn="l">
              <a:spcBef>
                <a:spcPts val="0"/>
              </a:spcBef>
              <a:spcAft>
                <a:spcPts val="0"/>
              </a:spcAft>
              <a:buNone/>
            </a:pPr>
            <a:r>
              <a:t/>
            </a:r>
            <a:endParaRPr sz="800"/>
          </a:p>
          <a:p>
            <a:pPr indent="-342900" lvl="0" marL="457200" rtl="0" algn="l">
              <a:spcBef>
                <a:spcPts val="0"/>
              </a:spcBef>
              <a:spcAft>
                <a:spcPts val="0"/>
              </a:spcAft>
              <a:buSzPts val="1800"/>
              <a:buChar char="●"/>
            </a:pPr>
            <a:r>
              <a:rPr b="0" lang="en" sz="1800"/>
              <a:t>The industry standard is $90k - $125k</a:t>
            </a:r>
            <a:endParaRPr b="0" sz="1800"/>
          </a:p>
        </p:txBody>
      </p:sp>
      <p:pic>
        <p:nvPicPr>
          <p:cNvPr id="172" name="Google Shape;172;p20"/>
          <p:cNvPicPr preferRelativeResize="0"/>
          <p:nvPr/>
        </p:nvPicPr>
        <p:blipFill>
          <a:blip r:embed="rId3">
            <a:alphaModFix/>
          </a:blip>
          <a:stretch>
            <a:fillRect/>
          </a:stretch>
        </p:blipFill>
        <p:spPr>
          <a:xfrm>
            <a:off x="76200" y="1278958"/>
            <a:ext cx="9067798" cy="365824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169225" y="204625"/>
            <a:ext cx="2683200" cy="407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 your    tools...</a:t>
            </a:r>
            <a:endParaRPr/>
          </a:p>
        </p:txBody>
      </p:sp>
      <p:pic>
        <p:nvPicPr>
          <p:cNvPr id="178" name="Google Shape;178;p21"/>
          <p:cNvPicPr preferRelativeResize="0"/>
          <p:nvPr/>
        </p:nvPicPr>
        <p:blipFill>
          <a:blip r:embed="rId3">
            <a:alphaModFix/>
          </a:blip>
          <a:stretch>
            <a:fillRect/>
          </a:stretch>
        </p:blipFill>
        <p:spPr>
          <a:xfrm>
            <a:off x="2562200" y="262400"/>
            <a:ext cx="5986775" cy="4365021"/>
          </a:xfrm>
          <a:prstGeom prst="rect">
            <a:avLst/>
          </a:prstGeom>
          <a:noFill/>
          <a:ln>
            <a:noFill/>
          </a:ln>
        </p:spPr>
      </p:pic>
      <p:pic>
        <p:nvPicPr>
          <p:cNvPr id="179" name="Google Shape;179;p21"/>
          <p:cNvPicPr preferRelativeResize="0"/>
          <p:nvPr/>
        </p:nvPicPr>
        <p:blipFill>
          <a:blip r:embed="rId4">
            <a:alphaModFix/>
          </a:blip>
          <a:stretch>
            <a:fillRect/>
          </a:stretch>
        </p:blipFill>
        <p:spPr>
          <a:xfrm>
            <a:off x="7891750" y="2116300"/>
            <a:ext cx="657226" cy="657226"/>
          </a:xfrm>
          <a:prstGeom prst="rect">
            <a:avLst/>
          </a:prstGeom>
          <a:noFill/>
          <a:ln>
            <a:noFill/>
          </a:ln>
        </p:spPr>
      </p:pic>
      <p:pic>
        <p:nvPicPr>
          <p:cNvPr id="180" name="Google Shape;180;p21"/>
          <p:cNvPicPr preferRelativeResize="0"/>
          <p:nvPr/>
        </p:nvPicPr>
        <p:blipFill>
          <a:blip r:embed="rId5">
            <a:alphaModFix/>
          </a:blip>
          <a:stretch>
            <a:fillRect/>
          </a:stretch>
        </p:blipFill>
        <p:spPr>
          <a:xfrm>
            <a:off x="7356450" y="500707"/>
            <a:ext cx="1787549" cy="1301144"/>
          </a:xfrm>
          <a:prstGeom prst="rect">
            <a:avLst/>
          </a:prstGeom>
          <a:noFill/>
          <a:ln>
            <a:noFill/>
          </a:ln>
        </p:spPr>
      </p:pic>
      <p:pic>
        <p:nvPicPr>
          <p:cNvPr id="181" name="Google Shape;181;p21"/>
          <p:cNvPicPr preferRelativeResize="0"/>
          <p:nvPr/>
        </p:nvPicPr>
        <p:blipFill>
          <a:blip r:embed="rId6">
            <a:alphaModFix/>
          </a:blip>
          <a:stretch>
            <a:fillRect/>
          </a:stretch>
        </p:blipFill>
        <p:spPr>
          <a:xfrm>
            <a:off x="6690900" y="260900"/>
            <a:ext cx="1158717" cy="603500"/>
          </a:xfrm>
          <a:prstGeom prst="rect">
            <a:avLst/>
          </a:prstGeom>
          <a:noFill/>
          <a:ln>
            <a:noFill/>
          </a:ln>
        </p:spPr>
      </p:pic>
      <p:pic>
        <p:nvPicPr>
          <p:cNvPr id="182" name="Google Shape;182;p21"/>
          <p:cNvPicPr preferRelativeResize="0"/>
          <p:nvPr/>
        </p:nvPicPr>
        <p:blipFill>
          <a:blip r:embed="rId7">
            <a:alphaModFix/>
          </a:blip>
          <a:stretch>
            <a:fillRect/>
          </a:stretch>
        </p:blipFill>
        <p:spPr>
          <a:xfrm>
            <a:off x="5104550" y="50497"/>
            <a:ext cx="917349" cy="548879"/>
          </a:xfrm>
          <a:prstGeom prst="rect">
            <a:avLst/>
          </a:prstGeom>
          <a:noFill/>
          <a:ln>
            <a:noFill/>
          </a:ln>
        </p:spPr>
      </p:pic>
      <p:pic>
        <p:nvPicPr>
          <p:cNvPr id="183" name="Google Shape;183;p21"/>
          <p:cNvPicPr preferRelativeResize="0"/>
          <p:nvPr/>
        </p:nvPicPr>
        <p:blipFill>
          <a:blip r:embed="rId8">
            <a:alphaModFix/>
          </a:blip>
          <a:stretch>
            <a:fillRect/>
          </a:stretch>
        </p:blipFill>
        <p:spPr>
          <a:xfrm>
            <a:off x="3160500" y="1002625"/>
            <a:ext cx="579126" cy="1059302"/>
          </a:xfrm>
          <a:prstGeom prst="rect">
            <a:avLst/>
          </a:prstGeom>
          <a:noFill/>
          <a:ln>
            <a:noFill/>
          </a:ln>
        </p:spPr>
      </p:pic>
      <p:pic>
        <p:nvPicPr>
          <p:cNvPr id="184" name="Google Shape;184;p21"/>
          <p:cNvPicPr preferRelativeResize="0"/>
          <p:nvPr/>
        </p:nvPicPr>
        <p:blipFill>
          <a:blip r:embed="rId9">
            <a:alphaModFix/>
          </a:blip>
          <a:stretch>
            <a:fillRect/>
          </a:stretch>
        </p:blipFill>
        <p:spPr>
          <a:xfrm>
            <a:off x="3778725" y="347473"/>
            <a:ext cx="980125" cy="515354"/>
          </a:xfrm>
          <a:prstGeom prst="rect">
            <a:avLst/>
          </a:prstGeom>
          <a:noFill/>
          <a:ln>
            <a:noFill/>
          </a:ln>
        </p:spPr>
      </p:pic>
      <p:pic>
        <p:nvPicPr>
          <p:cNvPr id="185" name="Google Shape;185;p21"/>
          <p:cNvPicPr preferRelativeResize="0"/>
          <p:nvPr/>
        </p:nvPicPr>
        <p:blipFill>
          <a:blip r:embed="rId10">
            <a:alphaModFix/>
          </a:blip>
          <a:stretch>
            <a:fillRect/>
          </a:stretch>
        </p:blipFill>
        <p:spPr>
          <a:xfrm>
            <a:off x="2449300" y="2227115"/>
            <a:ext cx="1158724" cy="775760"/>
          </a:xfrm>
          <a:prstGeom prst="rect">
            <a:avLst/>
          </a:prstGeom>
          <a:noFill/>
          <a:ln>
            <a:noFill/>
          </a:ln>
        </p:spPr>
      </p:pic>
      <p:pic>
        <p:nvPicPr>
          <p:cNvPr id="186" name="Google Shape;186;p21"/>
          <p:cNvPicPr preferRelativeResize="0"/>
          <p:nvPr/>
        </p:nvPicPr>
        <p:blipFill>
          <a:blip r:embed="rId11">
            <a:alphaModFix/>
          </a:blip>
          <a:stretch>
            <a:fillRect/>
          </a:stretch>
        </p:blipFill>
        <p:spPr>
          <a:xfrm>
            <a:off x="2676450" y="3291625"/>
            <a:ext cx="1257761" cy="515350"/>
          </a:xfrm>
          <a:prstGeom prst="rect">
            <a:avLst/>
          </a:prstGeom>
          <a:noFill/>
          <a:ln>
            <a:noFill/>
          </a:ln>
        </p:spPr>
      </p:pic>
      <p:pic>
        <p:nvPicPr>
          <p:cNvPr id="187" name="Google Shape;187;p21"/>
          <p:cNvPicPr preferRelativeResize="0"/>
          <p:nvPr/>
        </p:nvPicPr>
        <p:blipFill>
          <a:blip r:embed="rId12">
            <a:alphaModFix/>
          </a:blip>
          <a:stretch>
            <a:fillRect/>
          </a:stretch>
        </p:blipFill>
        <p:spPr>
          <a:xfrm>
            <a:off x="3724500" y="4019577"/>
            <a:ext cx="1020801" cy="918724"/>
          </a:xfrm>
          <a:prstGeom prst="rect">
            <a:avLst/>
          </a:prstGeom>
          <a:noFill/>
          <a:ln>
            <a:noFill/>
          </a:ln>
        </p:spPr>
      </p:pic>
      <p:pic>
        <p:nvPicPr>
          <p:cNvPr id="188" name="Google Shape;188;p21"/>
          <p:cNvPicPr preferRelativeResize="0"/>
          <p:nvPr/>
        </p:nvPicPr>
        <p:blipFill>
          <a:blip r:embed="rId13">
            <a:alphaModFix/>
          </a:blip>
          <a:stretch>
            <a:fillRect/>
          </a:stretch>
        </p:blipFill>
        <p:spPr>
          <a:xfrm>
            <a:off x="7264763" y="2624600"/>
            <a:ext cx="1970925" cy="1970925"/>
          </a:xfrm>
          <a:prstGeom prst="rect">
            <a:avLst/>
          </a:prstGeom>
          <a:noFill/>
          <a:ln>
            <a:noFill/>
          </a:ln>
        </p:spPr>
      </p:pic>
      <p:pic>
        <p:nvPicPr>
          <p:cNvPr id="189" name="Google Shape;189;p21"/>
          <p:cNvPicPr preferRelativeResize="0"/>
          <p:nvPr/>
        </p:nvPicPr>
        <p:blipFill>
          <a:blip r:embed="rId14">
            <a:alphaModFix/>
          </a:blip>
          <a:stretch>
            <a:fillRect/>
          </a:stretch>
        </p:blipFill>
        <p:spPr>
          <a:xfrm>
            <a:off x="5978237" y="3641775"/>
            <a:ext cx="2584050" cy="1447050"/>
          </a:xfrm>
          <a:prstGeom prst="rect">
            <a:avLst/>
          </a:prstGeom>
          <a:noFill/>
          <a:ln>
            <a:noFill/>
          </a:ln>
        </p:spPr>
      </p:pic>
      <p:pic>
        <p:nvPicPr>
          <p:cNvPr id="190" name="Google Shape;190;p21"/>
          <p:cNvPicPr preferRelativeResize="0"/>
          <p:nvPr/>
        </p:nvPicPr>
        <p:blipFill>
          <a:blip r:embed="rId15">
            <a:alphaModFix/>
          </a:blip>
          <a:stretch>
            <a:fillRect/>
          </a:stretch>
        </p:blipFill>
        <p:spPr>
          <a:xfrm>
            <a:off x="5321825" y="4283425"/>
            <a:ext cx="804190" cy="8600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pic>
        <p:nvPicPr>
          <p:cNvPr id="195" name="Google Shape;195;p22"/>
          <p:cNvPicPr preferRelativeResize="0"/>
          <p:nvPr/>
        </p:nvPicPr>
        <p:blipFill>
          <a:blip r:embed="rId3">
            <a:alphaModFix/>
          </a:blip>
          <a:stretch>
            <a:fillRect/>
          </a:stretch>
        </p:blipFill>
        <p:spPr>
          <a:xfrm>
            <a:off x="1587205" y="199601"/>
            <a:ext cx="7556795" cy="5024100"/>
          </a:xfrm>
          <a:prstGeom prst="rect">
            <a:avLst/>
          </a:prstGeom>
          <a:noFill/>
          <a:ln>
            <a:noFill/>
          </a:ln>
        </p:spPr>
      </p:pic>
      <p:sp>
        <p:nvSpPr>
          <p:cNvPr id="196" name="Google Shape;196;p22"/>
          <p:cNvSpPr txBox="1"/>
          <p:nvPr>
            <p:ph type="title"/>
          </p:nvPr>
        </p:nvSpPr>
        <p:spPr>
          <a:xfrm>
            <a:off x="185350" y="199600"/>
            <a:ext cx="3555300" cy="407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your resume stand out....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