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58" r:id="rId3"/>
    <p:sldId id="263" r:id="rId4"/>
    <p:sldId id="259" r:id="rId5"/>
    <p:sldId id="260" r:id="rId6"/>
    <p:sldId id="261" r:id="rId7"/>
    <p:sldId id="266" r:id="rId8"/>
    <p:sldId id="267" r:id="rId9"/>
    <p:sldId id="268" r:id="rId10"/>
    <p:sldId id="262" r:id="rId11"/>
    <p:sldId id="264" r:id="rId12"/>
    <p:sldId id="265" r:id="rId13"/>
    <p:sldId id="270" r:id="rId14"/>
    <p:sldId id="269" r:id="rId15"/>
    <p:sldId id="271" r:id="rId16"/>
    <p:sldId id="272" r:id="rId17"/>
    <p:sldId id="273" r:id="rId18"/>
    <p:sldId id="274" r:id="rId19"/>
    <p:sldId id="280" r:id="rId20"/>
    <p:sldId id="281" r:id="rId21"/>
    <p:sldId id="277" r:id="rId22"/>
    <p:sldId id="278" r:id="rId23"/>
    <p:sldId id="282" r:id="rId24"/>
    <p:sldId id="283" r:id="rId25"/>
    <p:sldId id="284" r:id="rId26"/>
    <p:sldId id="285" r:id="rId27"/>
    <p:sldId id="27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9FA3F1-5B12-45C9-AA5E-AD33898EF71C}" v="2" dt="2025-03-08T06:48:43.9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48" d="100"/>
          <a:sy n="48" d="100"/>
        </p:scale>
        <p:origin x="29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vika balamurugan" userId="abe093b86f3d8972" providerId="LiveId" clId="{8B9FA3F1-5B12-45C9-AA5E-AD33898EF71C}"/>
    <pc:docChg chg="custSel addSld modSld">
      <pc:chgData name="jovika balamurugan" userId="abe093b86f3d8972" providerId="LiveId" clId="{8B9FA3F1-5B12-45C9-AA5E-AD33898EF71C}" dt="2025-03-12T16:25:54.009" v="36" actId="1076"/>
      <pc:docMkLst>
        <pc:docMk/>
      </pc:docMkLst>
      <pc:sldChg chg="modSp mod">
        <pc:chgData name="jovika balamurugan" userId="abe093b86f3d8972" providerId="LiveId" clId="{8B9FA3F1-5B12-45C9-AA5E-AD33898EF71C}" dt="2025-03-12T16:25:47.313" v="35" actId="1038"/>
        <pc:sldMkLst>
          <pc:docMk/>
          <pc:sldMk cId="2139889472" sldId="274"/>
        </pc:sldMkLst>
        <pc:picChg chg="mod">
          <ac:chgData name="jovika balamurugan" userId="abe093b86f3d8972" providerId="LiveId" clId="{8B9FA3F1-5B12-45C9-AA5E-AD33898EF71C}" dt="2025-03-12T16:25:47.313" v="35" actId="1038"/>
          <ac:picMkLst>
            <pc:docMk/>
            <pc:sldMk cId="2139889472" sldId="274"/>
            <ac:picMk id="6" creationId="{EF047ED6-CF3D-37CD-103F-EEFE988BD9F9}"/>
          </ac:picMkLst>
        </pc:picChg>
        <pc:picChg chg="mod">
          <ac:chgData name="jovika balamurugan" userId="abe093b86f3d8972" providerId="LiveId" clId="{8B9FA3F1-5B12-45C9-AA5E-AD33898EF71C}" dt="2025-03-12T16:24:21.196" v="34" actId="1076"/>
          <ac:picMkLst>
            <pc:docMk/>
            <pc:sldMk cId="2139889472" sldId="274"/>
            <ac:picMk id="13" creationId="{DF90CA26-E6AE-5C52-B14D-C19590E37AEF}"/>
          </ac:picMkLst>
        </pc:picChg>
      </pc:sldChg>
      <pc:sldChg chg="modSp mod">
        <pc:chgData name="jovika balamurugan" userId="abe093b86f3d8972" providerId="LiveId" clId="{8B9FA3F1-5B12-45C9-AA5E-AD33898EF71C}" dt="2025-03-12T16:25:54.009" v="36" actId="1076"/>
        <pc:sldMkLst>
          <pc:docMk/>
          <pc:sldMk cId="1740056707" sldId="280"/>
        </pc:sldMkLst>
        <pc:spChg chg="mod">
          <ac:chgData name="jovika balamurugan" userId="abe093b86f3d8972" providerId="LiveId" clId="{8B9FA3F1-5B12-45C9-AA5E-AD33898EF71C}" dt="2025-03-12T16:25:54.009" v="36" actId="1076"/>
          <ac:spMkLst>
            <pc:docMk/>
            <pc:sldMk cId="1740056707" sldId="280"/>
            <ac:spMk id="9" creationId="{AE84F034-559A-C006-4BD7-1E2E44C8E7D5}"/>
          </ac:spMkLst>
        </pc:spChg>
      </pc:sldChg>
      <pc:sldChg chg="addSp delSp modSp new mod">
        <pc:chgData name="jovika balamurugan" userId="abe093b86f3d8972" providerId="LiveId" clId="{8B9FA3F1-5B12-45C9-AA5E-AD33898EF71C}" dt="2025-03-08T06:49:26.598" v="33" actId="14100"/>
        <pc:sldMkLst>
          <pc:docMk/>
          <pc:sldMk cId="3750526355" sldId="285"/>
        </pc:sldMkLst>
        <pc:picChg chg="add mod">
          <ac:chgData name="jovika balamurugan" userId="abe093b86f3d8972" providerId="LiveId" clId="{8B9FA3F1-5B12-45C9-AA5E-AD33898EF71C}" dt="2025-03-08T06:49:26.598" v="33" actId="14100"/>
          <ac:picMkLst>
            <pc:docMk/>
            <pc:sldMk cId="3750526355" sldId="285"/>
            <ac:picMk id="6" creationId="{436BE08D-3FFC-EB70-1799-A5437480459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38BE1-6EBE-4DC7-BB11-C6B7AB2C2A86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DCC1B5-1DB6-4C94-BC79-93906E69BA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613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DCC1B5-1DB6-4C94-BC79-93906E69BAB9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7976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CC8D1-2C86-F74A-A7C0-5BE224E57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466A1B-7046-059D-94C8-675A5CF415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27522-D026-2C52-36A0-BA2636D6D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F49FB-D4EF-44E2-B7AE-EBB802B8B3DA}" type="datetime1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F30C1-A9C6-2996-5B60-54259656C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12814-B716-367E-A5D4-4350C5B61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A870-9904-4FE4-9F36-A65E3314F0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847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9C054-E1DC-A739-5E50-911BCDBFB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82F1B0-6686-986C-0171-1EEC84694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E27A0-D633-C467-D810-3467C6575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E5B4-6BDC-4B30-8EB0-D4C7D36A3F09}" type="datetime1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D03F8-3D54-367F-6517-CD921C96F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9030A-05AA-E428-0EC3-325DD286D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A870-9904-4FE4-9F36-A65E3314F0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420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A1D671-CB1F-8D76-E8B6-A0878880F9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26687B-D79E-606F-185F-B5069E146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69949-39A9-6B32-21CF-189222B4D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29CD-F689-4D79-8CC1-625AAA3DAF4E}" type="datetime1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91780-77BF-EBF3-38DE-FB1AF7C06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F7B5C-0D57-88B2-AD42-4BA687CAB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A870-9904-4FE4-9F36-A65E3314F0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781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937A9-C1C4-A7C6-9553-3E8B992F4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6C61A-C732-33B7-6B50-DF6B4791D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CEDB8-93E4-EFC0-7F6D-3163248BC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B23A-2F16-427A-9A2F-4ED87E0C93F0}" type="datetime1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ED4EA-6B62-504B-D6DB-2F06F2388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F350C-458C-7D4F-F8CA-1E861D361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A870-9904-4FE4-9F36-A65E3314F0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666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64A59-3362-45C9-4B68-3D7996F03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E7621-7AE4-BD68-734D-F56A68081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31980-5D80-5FFF-FE99-D48DED322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6DAA-39D3-4236-A627-09A9640F55D6}" type="datetime1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898E7-6B51-DE23-1566-63BA9E3D8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70BF5-2C37-C5AD-6E24-B232D199B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A870-9904-4FE4-9F36-A65E3314F0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22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C289B-BA15-DCAB-1E1A-7CA2EB501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661E3-D99B-070C-AD6E-0A257776C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81ADA-94C0-4AE5-5BB7-AEB7414C8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311604-997C-4C9F-2FAC-EE8B24A94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A66D5-FA3E-48E9-BFD7-816902057EC2}" type="datetime1">
              <a:rPr lang="en-IN" smtClean="0"/>
              <a:t>12-03-2025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231C5-31A9-79F9-FB6A-1F5DAC90D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E1CC4F-AA1B-063D-7329-80258B22C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A870-9904-4FE4-9F36-A65E3314F0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56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C7A82-45F7-3EEC-CC8B-D16A5A548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0B285-4C32-AC45-B4A4-3242603A6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27606-5908-B738-665A-7321FE738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B1971F-49F9-C8BF-B0C3-945915F613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8B2F98-66A4-A6A1-587A-C4240C4117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246AE8-9F0A-32B4-22D9-44E5DD631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ADEC2-B839-4F1C-BE74-5CD3DC187213}" type="datetime1">
              <a:rPr lang="en-IN" smtClean="0"/>
              <a:t>12-03-2025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38DAB5-480B-C066-70EC-509FDC54C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0B321B-ADBE-CAAF-8096-AD78B94DE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A870-9904-4FE4-9F36-A65E3314F0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313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8A20F-CC79-7390-0B94-CCCB6006A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B8E178-1166-0EC1-6394-19CB8D765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23B2-674C-442A-B060-662C739D8367}" type="datetime1">
              <a:rPr lang="en-IN" smtClean="0"/>
              <a:t>12-03-2025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007D1-B811-96E9-BF88-DAD9AAE38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459E0B-B343-FDF6-103C-C444FDF4C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A870-9904-4FE4-9F36-A65E3314F0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084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47A14E-1EC5-BCBD-EBC7-21D987CD9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AE75F-C64B-476C-B3BB-0E21E06D2929}" type="datetime1">
              <a:rPr lang="en-IN" smtClean="0"/>
              <a:t>12-03-2025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4D7C05-EA3D-F18B-B8EB-963A218D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690BAD-4E74-4081-4A24-845C68F6A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A870-9904-4FE4-9F36-A65E3314F0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999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2DFC0-6845-7932-AC2F-2C4909879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A1A4E-3467-5DB6-7B47-63C07EBC8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1BF7A0-72FB-E62B-65F7-E6D53BD8A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EF10A-A888-E0B4-05C0-8DBC24919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8E88A-61E2-4ADB-8140-05FF304CDCB9}" type="datetime1">
              <a:rPr lang="en-IN" smtClean="0"/>
              <a:t>12-03-2025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100735-E068-2106-5545-97DD6C4CA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ABAD2F-5F61-3A53-26A0-DAC74639B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A870-9904-4FE4-9F36-A65E3314F0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755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B5084-BF7D-1758-993C-E60D028EF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8BF9EC-0BA1-7B18-AF47-967CAA1E89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77E260-E28C-8DCF-3074-54DAB6770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5B68AB-3549-3837-1A7D-80C4FD29B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143A-622F-4ECD-92FB-BFA7CE9B98E0}" type="datetime1">
              <a:rPr lang="en-IN" smtClean="0"/>
              <a:t>12-03-2025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82461-E33E-8906-EBC9-D3EB9BDD2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75BECE-CE37-9C46-4142-3660F357D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A870-9904-4FE4-9F36-A65E3314F0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087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FA629B-5088-9A56-37CA-603C6A223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E46A6-0971-F24C-24BC-3B59FA8A0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5AABD-7BC9-86E5-1446-DFCBD999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E4D07-AE23-40A6-A503-92762ACD3A5F}" type="datetime1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9C86C-0161-E543-2D5A-69ABE8C71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6EEDC-1414-750E-29BA-64C0C8076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7A870-9904-4FE4-9F36-A65E3314F0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911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C289BE67-BAEB-846C-545C-28378AE62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339484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022B9E9-AC71-6310-9378-193C37503C34}"/>
              </a:ext>
            </a:extLst>
          </p:cNvPr>
          <p:cNvSpPr txBox="1"/>
          <p:nvPr/>
        </p:nvSpPr>
        <p:spPr>
          <a:xfrm>
            <a:off x="363793" y="2598003"/>
            <a:ext cx="120838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chemeClr val="accent5"/>
                </a:solidFill>
              </a:rPr>
              <a:t>Peer to peer energy trading using block chain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16236-8BFB-2628-54CA-12F924F85CD9}"/>
              </a:ext>
            </a:extLst>
          </p:cNvPr>
          <p:cNvSpPr txBox="1"/>
          <p:nvPr/>
        </p:nvSpPr>
        <p:spPr>
          <a:xfrm>
            <a:off x="4965291" y="4326193"/>
            <a:ext cx="403122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1"/>
                </a:solidFill>
              </a:rPr>
              <a:t>Team members:-</a:t>
            </a:r>
          </a:p>
          <a:p>
            <a:r>
              <a:rPr lang="en-IN" dirty="0">
                <a:solidFill>
                  <a:schemeClr val="accent1"/>
                </a:solidFill>
              </a:rPr>
              <a:t>Poojitha devineni</a:t>
            </a:r>
          </a:p>
          <a:p>
            <a:r>
              <a:rPr lang="en-IN" dirty="0">
                <a:solidFill>
                  <a:schemeClr val="accent1"/>
                </a:solidFill>
              </a:rPr>
              <a:t>Ramu </a:t>
            </a:r>
            <a:r>
              <a:rPr lang="en-IN" dirty="0" err="1">
                <a:solidFill>
                  <a:schemeClr val="accent1"/>
                </a:solidFill>
              </a:rPr>
              <a:t>jahna</a:t>
            </a:r>
            <a:r>
              <a:rPr lang="en-IN" dirty="0">
                <a:solidFill>
                  <a:schemeClr val="accent1"/>
                </a:solidFill>
              </a:rPr>
              <a:t> </a:t>
            </a:r>
            <a:r>
              <a:rPr lang="en-IN" dirty="0" err="1">
                <a:solidFill>
                  <a:schemeClr val="accent1"/>
                </a:solidFill>
              </a:rPr>
              <a:t>bindu</a:t>
            </a:r>
            <a:r>
              <a:rPr lang="en-IN" dirty="0">
                <a:solidFill>
                  <a:schemeClr val="accent1"/>
                </a:solidFill>
              </a:rPr>
              <a:t> </a:t>
            </a:r>
          </a:p>
          <a:p>
            <a:r>
              <a:rPr lang="en-IN" dirty="0" err="1">
                <a:solidFill>
                  <a:schemeClr val="accent1"/>
                </a:solidFill>
              </a:rPr>
              <a:t>Jovika</a:t>
            </a:r>
            <a:r>
              <a:rPr lang="en-IN" dirty="0">
                <a:solidFill>
                  <a:schemeClr val="accent1"/>
                </a:solidFill>
              </a:rPr>
              <a:t> </a:t>
            </a:r>
            <a:r>
              <a:rPr lang="en-IN" dirty="0" err="1">
                <a:solidFill>
                  <a:schemeClr val="accent1"/>
                </a:solidFill>
              </a:rPr>
              <a:t>n.B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4A1759-2BDA-0D97-A4D3-2512A93F8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A870-9904-4FE4-9F36-A65E3314F0D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866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62F830-F29F-07CA-3ED5-6C4AF8BF075D}"/>
              </a:ext>
            </a:extLst>
          </p:cNvPr>
          <p:cNvSpPr txBox="1"/>
          <p:nvPr/>
        </p:nvSpPr>
        <p:spPr>
          <a:xfrm>
            <a:off x="235975" y="88490"/>
            <a:ext cx="67692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b="1" dirty="0"/>
              <a:t>Deployment using </a:t>
            </a:r>
            <a:r>
              <a:rPr lang="en-IN" sz="4400" b="1" dirty="0" err="1"/>
              <a:t>remix.ide</a:t>
            </a:r>
            <a:endParaRPr lang="en-IN" sz="4400" b="1" dirty="0"/>
          </a:p>
        </p:txBody>
      </p:sp>
      <p:sp>
        <p:nvSpPr>
          <p:cNvPr id="3" name="Flowchart: Terminator 2">
            <a:extLst>
              <a:ext uri="{FF2B5EF4-FFF2-40B4-BE49-F238E27FC236}">
                <a16:creationId xmlns:a16="http://schemas.microsoft.com/office/drawing/2014/main" id="{2D44B124-98AE-0C62-82A1-B4AEDFF0C1F4}"/>
              </a:ext>
            </a:extLst>
          </p:cNvPr>
          <p:cNvSpPr/>
          <p:nvPr/>
        </p:nvSpPr>
        <p:spPr>
          <a:xfrm>
            <a:off x="722672" y="2605549"/>
            <a:ext cx="2433482" cy="963561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Compile in Remix IDE(Check for Errors)</a:t>
            </a:r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E2C254D4-5A2D-33BE-09AD-1D2BA67133A1}"/>
              </a:ext>
            </a:extLst>
          </p:cNvPr>
          <p:cNvSpPr/>
          <p:nvPr/>
        </p:nvSpPr>
        <p:spPr>
          <a:xfrm>
            <a:off x="722671" y="3939047"/>
            <a:ext cx="2433483" cy="963561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 on </a:t>
            </a:r>
            <a:r>
              <a:rPr lang="en-IN" dirty="0" err="1"/>
              <a:t>Sepolia</a:t>
            </a:r>
            <a:r>
              <a:rPr lang="en-IN" dirty="0"/>
              <a:t>(MetaMask / </a:t>
            </a:r>
            <a:r>
              <a:rPr lang="en-IN" dirty="0" err="1"/>
              <a:t>Infura</a:t>
            </a:r>
            <a:r>
              <a:rPr lang="en-IN" dirty="0"/>
              <a:t>)</a:t>
            </a:r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6EFF409A-7D4E-6FA7-3523-B77FBF506FA2}"/>
              </a:ext>
            </a:extLst>
          </p:cNvPr>
          <p:cNvSpPr/>
          <p:nvPr/>
        </p:nvSpPr>
        <p:spPr>
          <a:xfrm>
            <a:off x="653845" y="1249959"/>
            <a:ext cx="2433481" cy="963561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Write a smart contract</a:t>
            </a:r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30074205-2DE5-D0CB-A2F2-948D76089FFA}"/>
              </a:ext>
            </a:extLst>
          </p:cNvPr>
          <p:cNvSpPr/>
          <p:nvPr/>
        </p:nvSpPr>
        <p:spPr>
          <a:xfrm>
            <a:off x="722671" y="5316728"/>
            <a:ext cx="2580967" cy="963561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Interact via Web3.py(Python &amp; Web3.py) 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C9886F19-9218-430B-50C6-9B0DE5FCC1D8}"/>
              </a:ext>
            </a:extLst>
          </p:cNvPr>
          <p:cNvSpPr/>
          <p:nvPr/>
        </p:nvSpPr>
        <p:spPr>
          <a:xfrm>
            <a:off x="1628269" y="2213520"/>
            <a:ext cx="484632" cy="36429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4"/>
              </a:solidFill>
              <a:highlight>
                <a:srgbClr val="000080"/>
              </a:highlight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3C4C4BCD-9BC9-FF09-E59E-63A1FAC885DF}"/>
              </a:ext>
            </a:extLst>
          </p:cNvPr>
          <p:cNvSpPr/>
          <p:nvPr/>
        </p:nvSpPr>
        <p:spPr>
          <a:xfrm>
            <a:off x="1628269" y="4930343"/>
            <a:ext cx="484632" cy="36429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4"/>
              </a:solidFill>
              <a:highlight>
                <a:srgbClr val="000080"/>
              </a:highlight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745CEB9F-2219-6032-2295-DE32225D4B0C}"/>
              </a:ext>
            </a:extLst>
          </p:cNvPr>
          <p:cNvSpPr/>
          <p:nvPr/>
        </p:nvSpPr>
        <p:spPr>
          <a:xfrm>
            <a:off x="1628269" y="3548917"/>
            <a:ext cx="484632" cy="36429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4"/>
              </a:solidFill>
              <a:highlight>
                <a:srgbClr val="000080"/>
              </a:highlight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07B7A96-A53B-A6B6-C6E5-A37060097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578" y="1249959"/>
            <a:ext cx="2738788" cy="20124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6F71907-2239-1BD3-E1A0-94A8BA8C9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5421" y="3654407"/>
            <a:ext cx="2949102" cy="18136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C6013BB-B227-BE1E-1D5A-65C0E899CF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3028" y="1249959"/>
            <a:ext cx="2676363" cy="201242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E8E3D7B-12D7-A46E-C8F1-C550C63A1E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7082" y="3674203"/>
            <a:ext cx="2619361" cy="165128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3DF6A0A-D21B-9031-C13B-E30FD63A07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3480" y="5468093"/>
            <a:ext cx="3175849" cy="116298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2D41E5B-14F2-C99E-77DA-BE361E09B1B2}"/>
              </a:ext>
            </a:extLst>
          </p:cNvPr>
          <p:cNvSpPr txBox="1"/>
          <p:nvPr/>
        </p:nvSpPr>
        <p:spPr>
          <a:xfrm>
            <a:off x="3410882" y="1362408"/>
            <a:ext cx="4846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C6954E-7B07-F650-4042-00F7777DB5FC}"/>
              </a:ext>
            </a:extLst>
          </p:cNvPr>
          <p:cNvSpPr txBox="1"/>
          <p:nvPr/>
        </p:nvSpPr>
        <p:spPr>
          <a:xfrm>
            <a:off x="3405659" y="3913211"/>
            <a:ext cx="370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243078-B8B0-1E9E-2072-8521BBE5A36F}"/>
              </a:ext>
            </a:extLst>
          </p:cNvPr>
          <p:cNvSpPr txBox="1"/>
          <p:nvPr/>
        </p:nvSpPr>
        <p:spPr>
          <a:xfrm>
            <a:off x="8084574" y="1362408"/>
            <a:ext cx="115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D9F2FBF-4F90-B3F8-3B24-65BB08F03278}"/>
              </a:ext>
            </a:extLst>
          </p:cNvPr>
          <p:cNvSpPr txBox="1"/>
          <p:nvPr/>
        </p:nvSpPr>
        <p:spPr>
          <a:xfrm>
            <a:off x="8162001" y="3811238"/>
            <a:ext cx="4183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11E674C-DC6A-F4D6-9DFC-45B9269BEDA4}"/>
              </a:ext>
            </a:extLst>
          </p:cNvPr>
          <p:cNvSpPr txBox="1"/>
          <p:nvPr/>
        </p:nvSpPr>
        <p:spPr>
          <a:xfrm>
            <a:off x="7734588" y="4796628"/>
            <a:ext cx="5776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5</a:t>
            </a:r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43BA80AA-005C-8983-F444-CC4B369E9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A870-9904-4FE4-9F36-A65E3314F0D7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190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92E033-1927-0E12-4D27-77E30AB8A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73" y="1362350"/>
            <a:ext cx="3177815" cy="297967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7EC0B2-D224-CDD7-4D8F-9FE1F9FB0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A870-9904-4FE4-9F36-A65E3314F0D7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1225D3-614D-7E85-421C-0AA854F1FB83}"/>
              </a:ext>
            </a:extLst>
          </p:cNvPr>
          <p:cNvSpPr txBox="1"/>
          <p:nvPr/>
        </p:nvSpPr>
        <p:spPr>
          <a:xfrm>
            <a:off x="5417574" y="136889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1.AFTER DEPLOYMENT THE TRANSACTIONS ARE STORED IN METAMAMASK.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40A8AB-9DD2-4632-0E26-129674810673}"/>
              </a:ext>
            </a:extLst>
          </p:cNvPr>
          <p:cNvSpPr txBox="1"/>
          <p:nvPr/>
        </p:nvSpPr>
        <p:spPr>
          <a:xfrm>
            <a:off x="4748981" y="37577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315837-6BBD-2C87-3645-DE7F2267E66F}"/>
              </a:ext>
            </a:extLst>
          </p:cNvPr>
          <p:cNvSpPr txBox="1"/>
          <p:nvPr/>
        </p:nvSpPr>
        <p:spPr>
          <a:xfrm>
            <a:off x="5506064" y="2281841"/>
            <a:ext cx="5594555" cy="11406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800" kern="0" spc="-67" dirty="0">
                <a:solidFill>
                  <a:srgbClr val="272525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2. WE HAVE DEPLOYED THE CONTRACT THREE TIMES ,THAT IS DURING PEAK HOURS,BEFORE PEAK HOURS AND AFTER PEAK HOURS.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124259-7433-DE18-FD14-C3935079E257}"/>
              </a:ext>
            </a:extLst>
          </p:cNvPr>
          <p:cNvSpPr txBox="1"/>
          <p:nvPr/>
        </p:nvSpPr>
        <p:spPr>
          <a:xfrm>
            <a:off x="5562600" y="3452947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3.TO DEPLOY THE CONTRACT WE HAVE TO ENTER THE CHAINLINK'S ORACLE ADDRESS THAT IS SEPOLIA'S DEFAULT ADDRESS WHICH UPDATES BASED ON REAL TIME.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C5EE1794-CB27-3DA9-FBFE-8BFCAEA67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4683685"/>
            <a:ext cx="6312310" cy="186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952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492F83-B4D8-B727-135E-3B3C31515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A870-9904-4FE4-9F36-A65E3314F0D7}" type="slidenum">
              <a:rPr lang="en-IN" smtClean="0"/>
              <a:t>12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8ADA89-AB2B-608B-7010-0BA3180A1DEA}"/>
              </a:ext>
            </a:extLst>
          </p:cNvPr>
          <p:cNvSpPr txBox="1"/>
          <p:nvPr/>
        </p:nvSpPr>
        <p:spPr>
          <a:xfrm>
            <a:off x="4727529" y="26761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Arial Black" panose="020B0A04020102020204" pitchFamily="34" charset="0"/>
                <a:cs typeface="Times New Roman" panose="02020603050405020304" pitchFamily="18" charset="0"/>
              </a:rPr>
              <a:t>RESULT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416330-2D11-2EB7-0FEB-DA4683BF7A1C}"/>
              </a:ext>
            </a:extLst>
          </p:cNvPr>
          <p:cNvSpPr txBox="1"/>
          <p:nvPr/>
        </p:nvSpPr>
        <p:spPr>
          <a:xfrm>
            <a:off x="245806" y="11603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1. BEFORE PEAK HOURS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237436-DCC7-7D1F-E288-406B30FBA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77" y="1527950"/>
            <a:ext cx="8416413" cy="26721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15ABC9-37A7-C6F2-69DF-944A22C21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277" y="4198374"/>
            <a:ext cx="9488129" cy="257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758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C56183-D438-C8EB-7CC7-C2E61F33C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A870-9904-4FE4-9F36-A65E3314F0D7}" type="slidenum">
              <a:rPr lang="en-IN" smtClean="0"/>
              <a:t>13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8CD227-C54D-5DCB-C893-13292547B95C}"/>
              </a:ext>
            </a:extLst>
          </p:cNvPr>
          <p:cNvSpPr txBox="1"/>
          <p:nvPr/>
        </p:nvSpPr>
        <p:spPr>
          <a:xfrm>
            <a:off x="983226" y="71990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2  DURING PEAK HOURS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3894A5-D99B-CB8F-9053-D5EDBDB61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967" y="1296680"/>
            <a:ext cx="8829369" cy="26127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39D9628-8483-59D1-BC33-D286135FB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135" y="4116843"/>
            <a:ext cx="9670852" cy="242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446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00A233-A2E1-B229-97AF-D2FB7E95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A870-9904-4FE4-9F36-A65E3314F0D7}" type="slidenum">
              <a:rPr lang="en-IN" smtClean="0"/>
              <a:t>14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0C8898-0C89-3D15-1AC4-A5B60C64DCC3}"/>
              </a:ext>
            </a:extLst>
          </p:cNvPr>
          <p:cNvSpPr txBox="1"/>
          <p:nvPr/>
        </p:nvSpPr>
        <p:spPr>
          <a:xfrm>
            <a:off x="-78657" y="41295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AFTER PEAK HOURS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A08FB7-3696-0061-C1C0-7FE865400FAF}"/>
              </a:ext>
            </a:extLst>
          </p:cNvPr>
          <p:cNvSpPr txBox="1"/>
          <p:nvPr/>
        </p:nvSpPr>
        <p:spPr>
          <a:xfrm>
            <a:off x="399435" y="5405279"/>
            <a:ext cx="948567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THESE ARE THE RESPRICE AND THE TRANSACTION FEE AND THE TIME THE 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THE TIME IS IN UTC(</a:t>
            </a:r>
            <a:r>
              <a:rPr lang="en-IN" b="0" i="0" dirty="0">
                <a:effectLst/>
                <a:latin typeface="Arial" panose="020B0604020202020204" pitchFamily="34" charset="0"/>
              </a:rPr>
              <a:t>Coordinated Universal Time).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0" i="0" dirty="0">
                <a:effectLst/>
                <a:latin typeface="Arial" panose="020B0604020202020204" pitchFamily="34" charset="0"/>
              </a:rPr>
              <a:t>THE GAS FEE</a:t>
            </a:r>
            <a:r>
              <a:rPr lang="en-IN" dirty="0">
                <a:latin typeface="Arial" panose="020B0604020202020204" pitchFamily="34" charset="0"/>
              </a:rPr>
              <a:t>S IN GIVEN IN GWEI(</a:t>
            </a:r>
            <a:r>
              <a:rPr lang="en-US" b="0" i="0" dirty="0">
                <a:effectLst/>
                <a:latin typeface="Google Sans"/>
              </a:rPr>
              <a:t>one </a:t>
            </a:r>
            <a:r>
              <a:rPr lang="en-US" b="0" i="0" dirty="0" err="1">
                <a:effectLst/>
                <a:latin typeface="Google Sans"/>
              </a:rPr>
              <a:t>gwei</a:t>
            </a:r>
            <a:r>
              <a:rPr lang="en-US" b="0" i="0" dirty="0">
                <a:effectLst/>
                <a:latin typeface="Google Sans"/>
              </a:rPr>
              <a:t> is 0.000000001 ETH).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b="0" i="0" dirty="0">
              <a:effectLst/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F52075-882A-1C5B-5AF7-8A6E8A287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34" y="760963"/>
            <a:ext cx="6178346" cy="29914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DAEC013-CBC6-3E77-89E3-71978A7BA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434" y="3952568"/>
            <a:ext cx="8754397" cy="192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823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B93967-5E4A-A8FE-9876-7212E4D7D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A870-9904-4FE4-9F36-A65E3314F0D7}" type="slidenum">
              <a:rPr lang="en-IN" smtClean="0"/>
              <a:t>15</a:t>
            </a:fld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CE4EE8-A469-B1CB-BB6D-2B3443CDC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61" y="1179835"/>
            <a:ext cx="11179277" cy="48698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9F4747-6FE0-3A2E-C687-2DEAACC6548E}"/>
              </a:ext>
            </a:extLst>
          </p:cNvPr>
          <p:cNvSpPr txBox="1"/>
          <p:nvPr/>
        </p:nvSpPr>
        <p:spPr>
          <a:xfrm>
            <a:off x="506361" y="0"/>
            <a:ext cx="67808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/>
              <a:t>Loading and analysing the data</a:t>
            </a:r>
          </a:p>
        </p:txBody>
      </p:sp>
    </p:spTree>
    <p:extLst>
      <p:ext uri="{BB962C8B-B14F-4D97-AF65-F5344CB8AC3E}">
        <p14:creationId xmlns:p14="http://schemas.microsoft.com/office/powerpoint/2010/main" val="2933238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6D0C12-60FB-F8C0-F6E9-8CA94F0C6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A870-9904-4FE4-9F36-A65E3314F0D7}" type="slidenum">
              <a:rPr lang="en-IN" smtClean="0"/>
              <a:t>16</a:t>
            </a:fld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B31F31-DC99-12E3-196F-AD3C06FBD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1146"/>
            <a:ext cx="12093676" cy="48856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A7BF72-5CF0-CD9B-0135-2FDDE8D3BFAC}"/>
              </a:ext>
            </a:extLst>
          </p:cNvPr>
          <p:cNvSpPr txBox="1"/>
          <p:nvPr/>
        </p:nvSpPr>
        <p:spPr>
          <a:xfrm>
            <a:off x="0" y="0"/>
            <a:ext cx="12248161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/>
              <a:t>Difference between energy production and consumption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2216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30056E-EF3E-3F67-A975-D7186D46D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A870-9904-4FE4-9F36-A65E3314F0D7}" type="slidenum">
              <a:rPr lang="en-IN" smtClean="0"/>
              <a:t>17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9B146C-413D-BEBD-9673-5DB65BA193FD}"/>
              </a:ext>
            </a:extLst>
          </p:cNvPr>
          <p:cNvSpPr txBox="1"/>
          <p:nvPr/>
        </p:nvSpPr>
        <p:spPr>
          <a:xfrm>
            <a:off x="88490" y="136525"/>
            <a:ext cx="4847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/>
              <a:t>Machine learning model</a:t>
            </a:r>
          </a:p>
        </p:txBody>
      </p:sp>
      <p:sp>
        <p:nvSpPr>
          <p:cNvPr id="4" name="Star: 4 Points 3">
            <a:extLst>
              <a:ext uri="{FF2B5EF4-FFF2-40B4-BE49-F238E27FC236}">
                <a16:creationId xmlns:a16="http://schemas.microsoft.com/office/drawing/2014/main" id="{AE84F034-559A-C006-4BD7-1E2E44C8E7D5}"/>
              </a:ext>
            </a:extLst>
          </p:cNvPr>
          <p:cNvSpPr/>
          <p:nvPr/>
        </p:nvSpPr>
        <p:spPr>
          <a:xfrm>
            <a:off x="963561" y="2538394"/>
            <a:ext cx="462116" cy="369332"/>
          </a:xfrm>
          <a:prstGeom prst="star4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FD624D-930F-CBAF-CB70-F78CE1598018}"/>
              </a:ext>
            </a:extLst>
          </p:cNvPr>
          <p:cNvSpPr txBox="1"/>
          <p:nvPr/>
        </p:nvSpPr>
        <p:spPr>
          <a:xfrm>
            <a:off x="963561" y="1652797"/>
            <a:ext cx="4626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Why we are predicting the energy production?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BB64E0-E5DC-8D30-1837-BDB2CF134833}"/>
              </a:ext>
            </a:extLst>
          </p:cNvPr>
          <p:cNvSpPr txBox="1"/>
          <p:nvPr/>
        </p:nvSpPr>
        <p:spPr>
          <a:xfrm>
            <a:off x="491614" y="998926"/>
            <a:ext cx="7772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We are using machine learning model to predict the energy production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CB9222-B173-9ADA-0893-08F41CB5C394}"/>
              </a:ext>
            </a:extLst>
          </p:cNvPr>
          <p:cNvSpPr txBox="1"/>
          <p:nvPr/>
        </p:nvSpPr>
        <p:spPr>
          <a:xfrm>
            <a:off x="1661650" y="2571406"/>
            <a:ext cx="10290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Based on the above analysis energy consumption is more than production. To predict that we have to use ml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68DF20-9C3A-C90B-695C-FCC45C538FD5}"/>
              </a:ext>
            </a:extLst>
          </p:cNvPr>
          <p:cNvSpPr txBox="1"/>
          <p:nvPr/>
        </p:nvSpPr>
        <p:spPr>
          <a:xfrm>
            <a:off x="1917289" y="3317098"/>
            <a:ext cx="67820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If production is lower than demand</a:t>
            </a:r>
            <a:r>
              <a:rPr lang="en-US" dirty="0"/>
              <a:t>, there may be </a:t>
            </a:r>
            <a:r>
              <a:rPr lang="en-US" b="1" dirty="0"/>
              <a:t>energy shortages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If production is higher than demand</a:t>
            </a:r>
            <a:r>
              <a:rPr lang="en-US" dirty="0"/>
              <a:t>, excess energy might go </a:t>
            </a:r>
            <a:r>
              <a:rPr lang="en-US" b="1" dirty="0"/>
              <a:t>wasted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Prediction helps maintain </a:t>
            </a:r>
            <a:r>
              <a:rPr lang="en-US" b="1" dirty="0"/>
              <a:t>a stable and efficient energy marketplace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4593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F39539-300A-303B-E949-7C2B671DF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A870-9904-4FE4-9F36-A65E3314F0D7}" type="slidenum">
              <a:rPr lang="en-IN" smtClean="0"/>
              <a:t>18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73D2A2-64BD-105A-2C3F-95F8D700841C}"/>
              </a:ext>
            </a:extLst>
          </p:cNvPr>
          <p:cNvSpPr txBox="1"/>
          <p:nvPr/>
        </p:nvSpPr>
        <p:spPr>
          <a:xfrm>
            <a:off x="137652" y="98323"/>
            <a:ext cx="62576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Results for energy prediction model</a:t>
            </a:r>
          </a:p>
        </p:txBody>
      </p:sp>
      <p:sp>
        <p:nvSpPr>
          <p:cNvPr id="7" name="Star: 4 Points 6">
            <a:extLst>
              <a:ext uri="{FF2B5EF4-FFF2-40B4-BE49-F238E27FC236}">
                <a16:creationId xmlns:a16="http://schemas.microsoft.com/office/drawing/2014/main" id="{6AF8693F-2E59-6BBE-A062-A592245639AB}"/>
              </a:ext>
            </a:extLst>
          </p:cNvPr>
          <p:cNvSpPr/>
          <p:nvPr/>
        </p:nvSpPr>
        <p:spPr>
          <a:xfrm>
            <a:off x="442451" y="876742"/>
            <a:ext cx="462116" cy="369332"/>
          </a:xfrm>
          <a:prstGeom prst="star4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047ED6-CF3D-37CD-103F-EEFE988BD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902" y="1392382"/>
            <a:ext cx="4901940" cy="35121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F10D52-48F8-13E3-BA25-921D9124BA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78" y="1468893"/>
            <a:ext cx="4727863" cy="25688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F90CA26-E6AE-5C52-B14D-C19590E37A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67" y="5852652"/>
            <a:ext cx="9573961" cy="257211"/>
          </a:xfrm>
          <a:prstGeom prst="rect">
            <a:avLst/>
          </a:prstGeom>
        </p:spPr>
      </p:pic>
      <p:sp>
        <p:nvSpPr>
          <p:cNvPr id="19" name="Rectangle 3">
            <a:extLst>
              <a:ext uri="{FF2B5EF4-FFF2-40B4-BE49-F238E27FC236}">
                <a16:creationId xmlns:a16="http://schemas.microsoft.com/office/drawing/2014/main" id="{D6C7609A-CDC0-34E4-5BF2-0FC6C3945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6254" y="-22049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Multi-Layer Feedforward (MLFF) Neural Network &amp; XGBoost with Bayesian Optimization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8">
            <a:extLst>
              <a:ext uri="{FF2B5EF4-FFF2-40B4-BE49-F238E27FC236}">
                <a16:creationId xmlns:a16="http://schemas.microsoft.com/office/drawing/2014/main" id="{45E8E428-C75E-EEB0-71F3-E34D650C9FF5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904567" y="545730"/>
            <a:ext cx="1017214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Multi-Layer Feedforward (MLFF) Neural Network &amp;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XGBoost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Bayesian Optimization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889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95B6EC-9ECA-9D4F-B7B4-1394AD05A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A870-9904-4FE4-9F36-A65E3314F0D7}" type="slidenum">
              <a:rPr lang="en-IN" smtClean="0"/>
              <a:t>19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9EFE05-B7F2-6782-3228-D532BFBD5C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1" y="2026253"/>
            <a:ext cx="3443578" cy="30133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F7C47E-DAD5-6A5F-C96C-61CCC285B1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400" y="2046379"/>
            <a:ext cx="3812613" cy="27249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43154E-21F6-F833-4AED-73CC62A90C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54" y="2026252"/>
            <a:ext cx="4122165" cy="2765241"/>
          </a:xfrm>
          <a:prstGeom prst="rect">
            <a:avLst/>
          </a:prstGeom>
        </p:spPr>
      </p:pic>
      <p:sp>
        <p:nvSpPr>
          <p:cNvPr id="9" name="Star: 4 Points 8">
            <a:extLst>
              <a:ext uri="{FF2B5EF4-FFF2-40B4-BE49-F238E27FC236}">
                <a16:creationId xmlns:a16="http://schemas.microsoft.com/office/drawing/2014/main" id="{AE84F034-559A-C006-4BD7-1E2E44C8E7D5}"/>
              </a:ext>
            </a:extLst>
          </p:cNvPr>
          <p:cNvSpPr/>
          <p:nvPr/>
        </p:nvSpPr>
        <p:spPr>
          <a:xfrm>
            <a:off x="193962" y="187408"/>
            <a:ext cx="462116" cy="369332"/>
          </a:xfrm>
          <a:prstGeom prst="star4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903BDE7F-3835-891B-121D-E2DA4F332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664" y="25894"/>
            <a:ext cx="1214697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Preprocesses data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engineering, lag features, and scaling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Star: 4 Points 11">
            <a:extLst>
              <a:ext uri="{FF2B5EF4-FFF2-40B4-BE49-F238E27FC236}">
                <a16:creationId xmlns:a16="http://schemas.microsoft.com/office/drawing/2014/main" id="{8C9D26EF-6BAE-4F03-738B-096FEAABD101}"/>
              </a:ext>
            </a:extLst>
          </p:cNvPr>
          <p:cNvSpPr/>
          <p:nvPr/>
        </p:nvSpPr>
        <p:spPr>
          <a:xfrm>
            <a:off x="249381" y="910588"/>
            <a:ext cx="462116" cy="369332"/>
          </a:xfrm>
          <a:prstGeom prst="star4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5C4AA4-2D0D-631B-8045-D2E2B4ADB34B}"/>
              </a:ext>
            </a:extLst>
          </p:cNvPr>
          <p:cNvSpPr txBox="1"/>
          <p:nvPr/>
        </p:nvSpPr>
        <p:spPr>
          <a:xfrm>
            <a:off x="987137" y="935578"/>
            <a:ext cx="8967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Fetches </a:t>
            </a:r>
            <a:r>
              <a:rPr lang="en-US" b="1" dirty="0"/>
              <a:t>real-time weather &amp; energy data</a:t>
            </a:r>
            <a:r>
              <a:rPr lang="en-US" dirty="0"/>
              <a:t> for accurate predictions.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0056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5FDC8E-D439-6AC4-862D-CDE1628CDB3A}"/>
              </a:ext>
            </a:extLst>
          </p:cNvPr>
          <p:cNvSpPr txBox="1"/>
          <p:nvPr/>
        </p:nvSpPr>
        <p:spPr>
          <a:xfrm>
            <a:off x="344128" y="511278"/>
            <a:ext cx="54372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/>
              <a:t>What is block chain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C8D201-5B0D-C473-A00B-4ED64E025DB7}"/>
              </a:ext>
            </a:extLst>
          </p:cNvPr>
          <p:cNvSpPr txBox="1"/>
          <p:nvPr/>
        </p:nvSpPr>
        <p:spPr>
          <a:xfrm>
            <a:off x="344128" y="1632155"/>
            <a:ext cx="117692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Blockchain is a decentralized, distributed ledger technology that securely records transactions across multiple computers. It consists of a chain of blocks, where each block contains a list of transactions, a timestamp, and a cryptographic hash of the previous block, making it tamper-proof and immutable.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B7F900-D849-06B4-6178-D4A0C36DFA4B}"/>
              </a:ext>
            </a:extLst>
          </p:cNvPr>
          <p:cNvSpPr txBox="1"/>
          <p:nvPr/>
        </p:nvSpPr>
        <p:spPr>
          <a:xfrm>
            <a:off x="344128" y="3883742"/>
            <a:ext cx="103533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/>
              <a:t>What is peer to peer energy trading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9F95A1-C3E6-C2AF-2D8C-982F754D44CD}"/>
              </a:ext>
            </a:extLst>
          </p:cNvPr>
          <p:cNvSpPr txBox="1"/>
          <p:nvPr/>
        </p:nvSpPr>
        <p:spPr>
          <a:xfrm>
            <a:off x="344128" y="4764180"/>
            <a:ext cx="115950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Peer-to-peer (P2P) energy trading is a decentralized energy market where individuals (prosumers) can buy and sell excess electricity directly with each other, without relying on traditional utility companies. This trading system is typically powered by </a:t>
            </a:r>
            <a:r>
              <a:rPr lang="en-US" sz="2400" b="1" dirty="0"/>
              <a:t>blockchain technology</a:t>
            </a:r>
            <a:r>
              <a:rPr lang="en-US" sz="2400" dirty="0"/>
              <a:t>, ensuring secure, transparent, and automated transactions.</a:t>
            </a:r>
            <a:endParaRPr lang="en-IN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19CC7-6D34-3A17-37D2-185580B10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A870-9904-4FE4-9F36-A65E3314F0D7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881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CBA939-0E6F-8270-2411-ECC9C9F0A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A870-9904-4FE4-9F36-A65E3314F0D7}" type="slidenum">
              <a:rPr lang="en-IN" smtClean="0"/>
              <a:t>20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0A3A6B-B8F9-923B-7C67-086432C49446}"/>
              </a:ext>
            </a:extLst>
          </p:cNvPr>
          <p:cNvSpPr txBox="1"/>
          <p:nvPr/>
        </p:nvSpPr>
        <p:spPr>
          <a:xfrm>
            <a:off x="405244" y="187036"/>
            <a:ext cx="6405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Connecting ml to smart contract </a:t>
            </a:r>
            <a:endParaRPr lang="en-IN" sz="3600" b="1" dirty="0"/>
          </a:p>
        </p:txBody>
      </p:sp>
      <p:sp>
        <p:nvSpPr>
          <p:cNvPr id="5" name="Star: 4 Points 4">
            <a:extLst>
              <a:ext uri="{FF2B5EF4-FFF2-40B4-BE49-F238E27FC236}">
                <a16:creationId xmlns:a16="http://schemas.microsoft.com/office/drawing/2014/main" id="{F364E2B7-A4BF-F6A0-BA5C-14012724D3AA}"/>
              </a:ext>
            </a:extLst>
          </p:cNvPr>
          <p:cNvSpPr/>
          <p:nvPr/>
        </p:nvSpPr>
        <p:spPr>
          <a:xfrm>
            <a:off x="399768" y="1378179"/>
            <a:ext cx="462116" cy="369332"/>
          </a:xfrm>
          <a:prstGeom prst="star4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5E3C98-BE51-77D8-A6E8-AD032CB4D751}"/>
              </a:ext>
            </a:extLst>
          </p:cNvPr>
          <p:cNvSpPr txBox="1"/>
          <p:nvPr/>
        </p:nvSpPr>
        <p:spPr>
          <a:xfrm>
            <a:off x="1246909" y="1378179"/>
            <a:ext cx="7180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Flask API </a:t>
            </a:r>
            <a:r>
              <a:rPr lang="en-US" sz="2000" dirty="0"/>
              <a:t>Connects the ML model with the smart contract.</a:t>
            </a:r>
            <a:endParaRPr lang="en-IN" sz="2000" dirty="0"/>
          </a:p>
        </p:txBody>
      </p:sp>
      <p:sp>
        <p:nvSpPr>
          <p:cNvPr id="7" name="Star: 4 Points 6">
            <a:extLst>
              <a:ext uri="{FF2B5EF4-FFF2-40B4-BE49-F238E27FC236}">
                <a16:creationId xmlns:a16="http://schemas.microsoft.com/office/drawing/2014/main" id="{9B16FB88-6A1C-2577-2FA4-0C16A997CB95}"/>
              </a:ext>
            </a:extLst>
          </p:cNvPr>
          <p:cNvSpPr/>
          <p:nvPr/>
        </p:nvSpPr>
        <p:spPr>
          <a:xfrm>
            <a:off x="399768" y="2107657"/>
            <a:ext cx="462116" cy="369332"/>
          </a:xfrm>
          <a:prstGeom prst="star4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B732B71A-9518-F2CF-0B5D-4DD175B51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087" y="1815270"/>
            <a:ext cx="1216831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Web3.py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interact with blockchain (Ganache,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Infura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or other RPC provider).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Star: 4 Points 10">
            <a:extLst>
              <a:ext uri="{FF2B5EF4-FFF2-40B4-BE49-F238E27FC236}">
                <a16:creationId xmlns:a16="http://schemas.microsoft.com/office/drawing/2014/main" id="{883C0C10-E3D7-BA0E-A1DE-A951B3D17595}"/>
              </a:ext>
            </a:extLst>
          </p:cNvPr>
          <p:cNvSpPr/>
          <p:nvPr/>
        </p:nvSpPr>
        <p:spPr>
          <a:xfrm>
            <a:off x="399768" y="2837135"/>
            <a:ext cx="462116" cy="369332"/>
          </a:xfrm>
          <a:prstGeom prst="star4">
            <a:avLst>
              <a:gd name="adj" fmla="val 968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8EC0F5-EB68-03F7-5007-CB2464087836}"/>
              </a:ext>
            </a:extLst>
          </p:cNvPr>
          <p:cNvSpPr txBox="1"/>
          <p:nvPr/>
        </p:nvSpPr>
        <p:spPr>
          <a:xfrm>
            <a:off x="1246909" y="2833207"/>
            <a:ext cx="794904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Updates the smart contract dynamically</a:t>
            </a:r>
            <a:r>
              <a:rPr lang="en-US" sz="2000" dirty="0"/>
              <a:t> with predicted energy values.</a:t>
            </a:r>
          </a:p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687764-0E4B-BE1F-5AFC-0BA48538F61E}"/>
              </a:ext>
            </a:extLst>
          </p:cNvPr>
          <p:cNvSpPr txBox="1"/>
          <p:nvPr/>
        </p:nvSpPr>
        <p:spPr>
          <a:xfrm>
            <a:off x="1179087" y="3566613"/>
            <a:ext cx="776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5688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44E8BA-5CDC-E9C1-E797-7E3C834D9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A870-9904-4FE4-9F36-A65E3314F0D7}" type="slidenum">
              <a:rPr lang="en-IN" smtClean="0"/>
              <a:t>21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9C6350-7568-011F-6C94-33EA6D5FE663}"/>
              </a:ext>
            </a:extLst>
          </p:cNvPr>
          <p:cNvSpPr txBox="1"/>
          <p:nvPr/>
        </p:nvSpPr>
        <p:spPr>
          <a:xfrm>
            <a:off x="324466" y="373625"/>
            <a:ext cx="5928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Block diagram for whole block chain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9093DC5-9762-E9DA-4093-277FD7F1E9AB}"/>
              </a:ext>
            </a:extLst>
          </p:cNvPr>
          <p:cNvSpPr/>
          <p:nvPr/>
        </p:nvSpPr>
        <p:spPr>
          <a:xfrm>
            <a:off x="491615" y="1644348"/>
            <a:ext cx="2644877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Energy data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DC21EA7-6A6C-1C02-355E-20DAAC56E9F3}"/>
              </a:ext>
            </a:extLst>
          </p:cNvPr>
          <p:cNvSpPr/>
          <p:nvPr/>
        </p:nvSpPr>
        <p:spPr>
          <a:xfrm>
            <a:off x="4145280" y="1639477"/>
            <a:ext cx="2644877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Loading and analysing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3E394D0-6535-6846-7769-C5DF2F017C81}"/>
              </a:ext>
            </a:extLst>
          </p:cNvPr>
          <p:cNvSpPr/>
          <p:nvPr/>
        </p:nvSpPr>
        <p:spPr>
          <a:xfrm>
            <a:off x="7845648" y="1636967"/>
            <a:ext cx="2644877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Machine learning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42106A6-A64D-9CD4-E2A7-33F5CBC3210F}"/>
              </a:ext>
            </a:extLst>
          </p:cNvPr>
          <p:cNvSpPr/>
          <p:nvPr/>
        </p:nvSpPr>
        <p:spPr>
          <a:xfrm>
            <a:off x="7800469" y="3225053"/>
            <a:ext cx="2644877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Smart contract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7F677DF-E790-8347-056F-8C89C065DACE}"/>
              </a:ext>
            </a:extLst>
          </p:cNvPr>
          <p:cNvSpPr/>
          <p:nvPr/>
        </p:nvSpPr>
        <p:spPr>
          <a:xfrm>
            <a:off x="4145279" y="3322272"/>
            <a:ext cx="2644877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Block chain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4ECF164-AB24-7C09-74FA-CDE7209B9454}"/>
              </a:ext>
            </a:extLst>
          </p:cNvPr>
          <p:cNvSpPr/>
          <p:nvPr/>
        </p:nvSpPr>
        <p:spPr>
          <a:xfrm>
            <a:off x="3149715" y="185436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9942F72-8E53-71B9-E039-042A6FCB100A}"/>
              </a:ext>
            </a:extLst>
          </p:cNvPr>
          <p:cNvSpPr/>
          <p:nvPr/>
        </p:nvSpPr>
        <p:spPr>
          <a:xfrm>
            <a:off x="6822061" y="185185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1E17D9D-E848-3D1F-98D9-1F0D592CC238}"/>
              </a:ext>
            </a:extLst>
          </p:cNvPr>
          <p:cNvSpPr/>
          <p:nvPr/>
        </p:nvSpPr>
        <p:spPr>
          <a:xfrm rot="5400000">
            <a:off x="8839566" y="2645894"/>
            <a:ext cx="673686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583FFE7F-A94E-87FB-F20D-7922BB92B0EE}"/>
              </a:ext>
            </a:extLst>
          </p:cNvPr>
          <p:cNvSpPr/>
          <p:nvPr/>
        </p:nvSpPr>
        <p:spPr>
          <a:xfrm rot="10800000">
            <a:off x="6797052" y="350505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4AA9E5F-9BC5-ACCC-18F5-439AD498E578}"/>
              </a:ext>
            </a:extLst>
          </p:cNvPr>
          <p:cNvSpPr/>
          <p:nvPr/>
        </p:nvSpPr>
        <p:spPr>
          <a:xfrm rot="16029093">
            <a:off x="8715557" y="441849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BD65C98-B00C-A2D1-23BB-6591D94B4FF7}"/>
              </a:ext>
            </a:extLst>
          </p:cNvPr>
          <p:cNvSpPr/>
          <p:nvPr/>
        </p:nvSpPr>
        <p:spPr>
          <a:xfrm>
            <a:off x="7940971" y="5053853"/>
            <a:ext cx="2644877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Dynamic pricing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6FE404B-FE2A-442A-00EE-41C284B3781D}"/>
              </a:ext>
            </a:extLst>
          </p:cNvPr>
          <p:cNvSpPr/>
          <p:nvPr/>
        </p:nvSpPr>
        <p:spPr>
          <a:xfrm>
            <a:off x="6862913" y="125048"/>
            <a:ext cx="2156116" cy="9144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Energy prediction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4D2B1EE5-F5DD-F04C-9108-25B2BE3F5BBC}"/>
              </a:ext>
            </a:extLst>
          </p:cNvPr>
          <p:cNvSpPr/>
          <p:nvPr/>
        </p:nvSpPr>
        <p:spPr>
          <a:xfrm rot="19781476">
            <a:off x="8288698" y="1005073"/>
            <a:ext cx="512636" cy="66497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152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EEF6CF-DFD1-0F6B-16F3-876285D3B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A870-9904-4FE4-9F36-A65E3314F0D7}" type="slidenum">
              <a:rPr lang="en-IN" smtClean="0"/>
              <a:t>22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3BE7C5-AA4F-C160-2055-483E9483223E}"/>
              </a:ext>
            </a:extLst>
          </p:cNvPr>
          <p:cNvSpPr txBox="1"/>
          <p:nvPr/>
        </p:nvSpPr>
        <p:spPr>
          <a:xfrm>
            <a:off x="737419" y="442452"/>
            <a:ext cx="35824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Completed steps:-</a:t>
            </a:r>
          </a:p>
        </p:txBody>
      </p:sp>
      <p:sp>
        <p:nvSpPr>
          <p:cNvPr id="5" name="Star: 4 Points 4">
            <a:extLst>
              <a:ext uri="{FF2B5EF4-FFF2-40B4-BE49-F238E27FC236}">
                <a16:creationId xmlns:a16="http://schemas.microsoft.com/office/drawing/2014/main" id="{795EA66C-191A-00B1-6736-FB6AEF8D7DC7}"/>
              </a:ext>
            </a:extLst>
          </p:cNvPr>
          <p:cNvSpPr/>
          <p:nvPr/>
        </p:nvSpPr>
        <p:spPr>
          <a:xfrm>
            <a:off x="737419" y="1250367"/>
            <a:ext cx="462116" cy="369332"/>
          </a:xfrm>
          <a:prstGeom prst="star4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53F231-C1E3-0303-50C7-074B39FC75D4}"/>
              </a:ext>
            </a:extLst>
          </p:cNvPr>
          <p:cNvSpPr txBox="1"/>
          <p:nvPr/>
        </p:nvSpPr>
        <p:spPr>
          <a:xfrm>
            <a:off x="1435509" y="1277240"/>
            <a:ext cx="5114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Deployment of contract using python and </a:t>
            </a:r>
            <a:r>
              <a:rPr lang="en-IN" dirty="0" err="1"/>
              <a:t>interation</a:t>
            </a:r>
            <a:r>
              <a:rPr lang="en-IN" dirty="0"/>
              <a:t> </a:t>
            </a:r>
          </a:p>
        </p:txBody>
      </p:sp>
      <p:sp>
        <p:nvSpPr>
          <p:cNvPr id="7" name="Star: 4 Points 6">
            <a:extLst>
              <a:ext uri="{FF2B5EF4-FFF2-40B4-BE49-F238E27FC236}">
                <a16:creationId xmlns:a16="http://schemas.microsoft.com/office/drawing/2014/main" id="{278FB08F-833E-A3B2-B140-0095BD0DA096}"/>
              </a:ext>
            </a:extLst>
          </p:cNvPr>
          <p:cNvSpPr/>
          <p:nvPr/>
        </p:nvSpPr>
        <p:spPr>
          <a:xfrm>
            <a:off x="737419" y="2076278"/>
            <a:ext cx="462116" cy="369332"/>
          </a:xfrm>
          <a:prstGeom prst="star4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5FD336-EE88-0FBD-F81B-D4C3386DC89D}"/>
              </a:ext>
            </a:extLst>
          </p:cNvPr>
          <p:cNvSpPr txBox="1"/>
          <p:nvPr/>
        </p:nvSpPr>
        <p:spPr>
          <a:xfrm>
            <a:off x="1435509" y="2063823"/>
            <a:ext cx="467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Integration of dynamic pricing to smart contract</a:t>
            </a:r>
          </a:p>
        </p:txBody>
      </p:sp>
      <p:sp>
        <p:nvSpPr>
          <p:cNvPr id="9" name="Star: 4 Points 8">
            <a:extLst>
              <a:ext uri="{FF2B5EF4-FFF2-40B4-BE49-F238E27FC236}">
                <a16:creationId xmlns:a16="http://schemas.microsoft.com/office/drawing/2014/main" id="{B88DB8ED-1BAE-5EE8-5597-76237D2F9F90}"/>
              </a:ext>
            </a:extLst>
          </p:cNvPr>
          <p:cNvSpPr/>
          <p:nvPr/>
        </p:nvSpPr>
        <p:spPr>
          <a:xfrm>
            <a:off x="737419" y="2902189"/>
            <a:ext cx="462116" cy="369332"/>
          </a:xfrm>
          <a:prstGeom prst="star4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00F97E-6AC3-F7E2-A788-D2AE49264E5D}"/>
              </a:ext>
            </a:extLst>
          </p:cNvPr>
          <p:cNvSpPr txBox="1"/>
          <p:nvPr/>
        </p:nvSpPr>
        <p:spPr>
          <a:xfrm>
            <a:off x="1435509" y="2850406"/>
            <a:ext cx="4537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Deployment of smart contract using remix. ide</a:t>
            </a:r>
          </a:p>
        </p:txBody>
      </p:sp>
      <p:sp>
        <p:nvSpPr>
          <p:cNvPr id="11" name="Star: 4 Points 10">
            <a:extLst>
              <a:ext uri="{FF2B5EF4-FFF2-40B4-BE49-F238E27FC236}">
                <a16:creationId xmlns:a16="http://schemas.microsoft.com/office/drawing/2014/main" id="{62465253-A810-0F3D-605D-03D435ACAE7D}"/>
              </a:ext>
            </a:extLst>
          </p:cNvPr>
          <p:cNvSpPr/>
          <p:nvPr/>
        </p:nvSpPr>
        <p:spPr>
          <a:xfrm>
            <a:off x="737419" y="3725007"/>
            <a:ext cx="462116" cy="369332"/>
          </a:xfrm>
          <a:prstGeom prst="star4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687630-D5FC-0405-342A-4BADC1857D03}"/>
              </a:ext>
            </a:extLst>
          </p:cNvPr>
          <p:cNvSpPr txBox="1"/>
          <p:nvPr/>
        </p:nvSpPr>
        <p:spPr>
          <a:xfrm>
            <a:off x="1435509" y="3725007"/>
            <a:ext cx="4010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Ml</a:t>
            </a:r>
            <a:r>
              <a:rPr lang="en-IN" dirty="0"/>
              <a:t> for </a:t>
            </a:r>
            <a:r>
              <a:rPr lang="en-IN" dirty="0" err="1"/>
              <a:t>predictiong</a:t>
            </a:r>
            <a:r>
              <a:rPr lang="en-IN" dirty="0"/>
              <a:t> the energy generation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CA0250-F17A-8253-BF2B-932A0D5E82C3}"/>
              </a:ext>
            </a:extLst>
          </p:cNvPr>
          <p:cNvSpPr txBox="1"/>
          <p:nvPr/>
        </p:nvSpPr>
        <p:spPr>
          <a:xfrm>
            <a:off x="737419" y="4599608"/>
            <a:ext cx="3644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Incomplete steps:-</a:t>
            </a:r>
          </a:p>
        </p:txBody>
      </p:sp>
      <p:sp>
        <p:nvSpPr>
          <p:cNvPr id="16" name="Star: 4 Points 15">
            <a:extLst>
              <a:ext uri="{FF2B5EF4-FFF2-40B4-BE49-F238E27FC236}">
                <a16:creationId xmlns:a16="http://schemas.microsoft.com/office/drawing/2014/main" id="{76E25B13-5DBB-9E1C-70B5-686DBF3B7807}"/>
              </a:ext>
            </a:extLst>
          </p:cNvPr>
          <p:cNvSpPr/>
          <p:nvPr/>
        </p:nvSpPr>
        <p:spPr>
          <a:xfrm>
            <a:off x="728033" y="5360098"/>
            <a:ext cx="462116" cy="369332"/>
          </a:xfrm>
          <a:prstGeom prst="star4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766970-6DBB-D8EF-63A5-E11DCC149AC3}"/>
              </a:ext>
            </a:extLst>
          </p:cNvPr>
          <p:cNvSpPr txBox="1"/>
          <p:nvPr/>
        </p:nvSpPr>
        <p:spPr>
          <a:xfrm>
            <a:off x="1435509" y="5360098"/>
            <a:ext cx="342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Integration of ml to smart contract</a:t>
            </a:r>
          </a:p>
        </p:txBody>
      </p:sp>
    </p:spTree>
    <p:extLst>
      <p:ext uri="{BB962C8B-B14F-4D97-AF65-F5344CB8AC3E}">
        <p14:creationId xmlns:p14="http://schemas.microsoft.com/office/powerpoint/2010/main" val="32269842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2B8D7-0779-EF26-A719-5A1E5CDB9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27" y="137652"/>
            <a:ext cx="6253316" cy="589935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Process of Deploying the smart contract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DC0F2A3-86E7-B28B-84D9-52D4D0E662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8619" y="245806"/>
            <a:ext cx="5663381" cy="5982929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CAFDCF-BDF3-BAF9-46F5-ADFC2DAE6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875071"/>
            <a:ext cx="6666271" cy="5982929"/>
          </a:xfrm>
        </p:spPr>
        <p:txBody>
          <a:bodyPr>
            <a:normAutofit fontScale="85000" lnSpcReduction="20000"/>
          </a:bodyPr>
          <a:lstStyle/>
          <a:p>
            <a:r>
              <a:rPr lang="en-IN" sz="2400" dirty="0"/>
              <a:t>1.Smart Contract Deployment</a:t>
            </a:r>
          </a:p>
          <a:p>
            <a:r>
              <a:rPr lang="en-IN" sz="2400" dirty="0"/>
              <a:t>Use MetaMask &amp; Remix IDE to deploy the contract</a:t>
            </a:r>
          </a:p>
          <a:p>
            <a:r>
              <a:rPr lang="en-IN" sz="2400" dirty="0"/>
              <a:t>Contract handles energy trading, pricing, and transaction storage</a:t>
            </a:r>
          </a:p>
          <a:p>
            <a:r>
              <a:rPr lang="en-IN" sz="2400" dirty="0"/>
              <a:t>2.Model Training</a:t>
            </a:r>
          </a:p>
          <a:p>
            <a:r>
              <a:rPr lang="en-IN" sz="2400" dirty="0"/>
              <a:t>Run model_training.py to train the ML model</a:t>
            </a:r>
          </a:p>
          <a:p>
            <a:r>
              <a:rPr lang="en-IN" sz="2400" dirty="0"/>
              <a:t>Predict energy generation and demand</a:t>
            </a:r>
          </a:p>
          <a:p>
            <a:r>
              <a:rPr lang="en-IN" sz="2400" dirty="0"/>
              <a:t>Store model outputs in SQL database</a:t>
            </a:r>
          </a:p>
          <a:p>
            <a:r>
              <a:rPr lang="en-IN" sz="2400" dirty="0"/>
              <a:t>3.API Server Execution</a:t>
            </a:r>
          </a:p>
          <a:p>
            <a:r>
              <a:rPr lang="en-IN" sz="2400" dirty="0"/>
              <a:t>Start app.py to facilitate communication</a:t>
            </a:r>
          </a:p>
          <a:p>
            <a:r>
              <a:rPr lang="en-IN" sz="2400" dirty="0"/>
              <a:t>Fetch model predictions from the SQL database</a:t>
            </a:r>
          </a:p>
          <a:p>
            <a:r>
              <a:rPr lang="en-IN" sz="2400" dirty="0"/>
              <a:t>Manage user requests for energy trading</a:t>
            </a:r>
          </a:p>
          <a:p>
            <a:r>
              <a:rPr lang="en-IN" sz="2400" dirty="0"/>
              <a:t>4.Blockchain Interaction</a:t>
            </a:r>
          </a:p>
          <a:p>
            <a:r>
              <a:rPr lang="en-IN" sz="2400" dirty="0"/>
              <a:t>Run update_contract.py to send cryptographic hash details to the smart contract</a:t>
            </a:r>
          </a:p>
          <a:p>
            <a:r>
              <a:rPr lang="en-IN" sz="2400" dirty="0"/>
              <a:t>Smart contract updates blockchain with secured ML predictions.</a:t>
            </a:r>
          </a:p>
          <a:p>
            <a:r>
              <a:rPr lang="en-IN" sz="2400" dirty="0"/>
              <a:t>Ensures tamper-proof energy trading records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861F1A-37DC-77E5-BD8C-BA052C1FF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A870-9904-4FE4-9F36-A65E3314F0D7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7124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FDC76-6F18-B15D-9B44-B3C3A3911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476" y="136526"/>
            <a:ext cx="9623323" cy="54451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C00000"/>
                </a:solidFill>
              </a:rPr>
              <a:t>Data Collection &amp;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801C7-E3B6-745F-0519-57B84DBCF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45574"/>
            <a:ext cx="12192000" cy="6012426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🔹 Datasets Used:</a:t>
            </a:r>
          </a:p>
          <a:p>
            <a:r>
              <a:rPr lang="en-IN" dirty="0"/>
              <a:t>Solar Energy Generation (Historical energy data)Solar Irradiance (Sunlight intensity data)Weather Data (Temperature, humidity, wind speed)Site Details (Solar panel locations &amp; capacities)</a:t>
            </a:r>
          </a:p>
          <a:p>
            <a:r>
              <a:rPr lang="en-IN" dirty="0"/>
              <a:t>🔹 Processing Steps:</a:t>
            </a:r>
          </a:p>
          <a:p>
            <a:r>
              <a:rPr lang="en-IN" dirty="0"/>
              <a:t>Convert timestamps to usable </a:t>
            </a:r>
            <a:r>
              <a:rPr lang="en-IN" dirty="0" err="1"/>
              <a:t>formatsMerge</a:t>
            </a:r>
            <a:r>
              <a:rPr lang="en-IN" dirty="0"/>
              <a:t> datasets based on Timestamp and </a:t>
            </a:r>
            <a:r>
              <a:rPr lang="en-IN" dirty="0" err="1"/>
              <a:t>CampusKeyHandle</a:t>
            </a:r>
            <a:r>
              <a:rPr lang="en-IN" dirty="0"/>
              <a:t> missing values in weather and solar generation </a:t>
            </a:r>
            <a:r>
              <a:rPr lang="en-IN" dirty="0" err="1"/>
              <a:t>dataGenerate</a:t>
            </a:r>
            <a:r>
              <a:rPr lang="en-IN" dirty="0"/>
              <a:t> time-based features (Hour, Day, Month, Season)Create lag features (Previous energy values for better prediction)</a:t>
            </a:r>
          </a:p>
          <a:p>
            <a:r>
              <a:rPr lang="en-IN" dirty="0"/>
              <a:t> Machine Learning Model for Energy Prediction</a:t>
            </a:r>
          </a:p>
          <a:p>
            <a:r>
              <a:rPr lang="en-IN" dirty="0"/>
              <a:t>🔹 Model Used: </a:t>
            </a:r>
            <a:r>
              <a:rPr lang="en-IN" dirty="0" err="1"/>
              <a:t>XGBoost</a:t>
            </a:r>
            <a:r>
              <a:rPr lang="en-IN" dirty="0"/>
              <a:t> Regressor</a:t>
            </a:r>
          </a:p>
          <a:p>
            <a:r>
              <a:rPr lang="en-IN" dirty="0"/>
              <a:t>🔹 Optimization: </a:t>
            </a:r>
            <a:r>
              <a:rPr lang="en-IN" dirty="0" err="1"/>
              <a:t>Optuna</a:t>
            </a:r>
            <a:r>
              <a:rPr lang="en-IN" dirty="0"/>
              <a:t> Hyperparameter Tuning</a:t>
            </a:r>
          </a:p>
          <a:p>
            <a:r>
              <a:rPr lang="en-IN" dirty="0"/>
              <a:t>🔹 Training </a:t>
            </a:r>
            <a:r>
              <a:rPr lang="en-IN" dirty="0" err="1"/>
              <a:t>Process:Train-test</a:t>
            </a:r>
            <a:r>
              <a:rPr lang="en-IN" dirty="0"/>
              <a:t> split (80%-20%)Standardization (Scaling) of input </a:t>
            </a:r>
            <a:r>
              <a:rPr lang="en-IN" dirty="0" err="1"/>
              <a:t>featuresBayesian</a:t>
            </a:r>
            <a:r>
              <a:rPr lang="en-IN" dirty="0"/>
              <a:t> Optimization using </a:t>
            </a:r>
            <a:r>
              <a:rPr lang="en-IN" dirty="0" err="1"/>
              <a:t>OptunaEvaluate</a:t>
            </a:r>
            <a:r>
              <a:rPr lang="en-IN" dirty="0"/>
              <a:t> with MSE, MAE, RMSE, and R² </a:t>
            </a:r>
            <a:r>
              <a:rPr lang="en-IN" dirty="0" err="1"/>
              <a:t>ScoreSave</a:t>
            </a:r>
            <a:r>
              <a:rPr lang="en-IN" dirty="0"/>
              <a:t> the trained model (</a:t>
            </a:r>
            <a:r>
              <a:rPr lang="en-IN" dirty="0" err="1"/>
              <a:t>xgboost_model.pkl</a:t>
            </a:r>
            <a:r>
              <a:rPr lang="en-IN" dirty="0"/>
              <a:t>) and scaler (</a:t>
            </a:r>
            <a:r>
              <a:rPr lang="en-IN" dirty="0" err="1"/>
              <a:t>scaler.pkl</a:t>
            </a:r>
            <a:r>
              <a:rPr lang="en-IN" dirty="0"/>
              <a:t>)</a:t>
            </a:r>
          </a:p>
          <a:p>
            <a:r>
              <a:rPr lang="en-IN" dirty="0"/>
              <a:t>🔹 Prediction Process:</a:t>
            </a:r>
          </a:p>
          <a:p>
            <a:r>
              <a:rPr lang="en-IN" dirty="0"/>
              <a:t>Fetch real-time weather data using </a:t>
            </a:r>
            <a:r>
              <a:rPr lang="en-IN" dirty="0" err="1"/>
              <a:t>OpenWeather</a:t>
            </a:r>
            <a:r>
              <a:rPr lang="en-IN" dirty="0"/>
              <a:t> </a:t>
            </a:r>
            <a:r>
              <a:rPr lang="en-IN" dirty="0" err="1"/>
              <a:t>APIExtract</a:t>
            </a:r>
            <a:r>
              <a:rPr lang="en-IN" dirty="0"/>
              <a:t> relevant features (Air Temperature, Wind Speed, etc.)Apply scaling using the saved </a:t>
            </a:r>
            <a:r>
              <a:rPr lang="en-IN" dirty="0" err="1"/>
              <a:t>scalerPredict</a:t>
            </a:r>
            <a:r>
              <a:rPr lang="en-IN" dirty="0"/>
              <a:t> solar energy generation in kWh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1BBAC1-7A97-05EB-539A-9FD84B8C8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A870-9904-4FE4-9F36-A65E3314F0D7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1104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03E13-4C26-320C-85B4-FF1174F09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-1"/>
            <a:ext cx="3932237" cy="108155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526A833-7F27-AD81-A317-AB5A7C74B1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54888" y="1150374"/>
            <a:ext cx="4699460" cy="283169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C8FB29-CC1C-AC7A-054D-F865B5EC7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6" y="186813"/>
            <a:ext cx="7364361" cy="6534662"/>
          </a:xfrm>
        </p:spPr>
        <p:txBody>
          <a:bodyPr>
            <a:normAutofit/>
          </a:bodyPr>
          <a:lstStyle/>
          <a:p>
            <a:r>
              <a:rPr lang="en-IN" sz="2400" dirty="0"/>
              <a:t>Backend API Development (Flask + </a:t>
            </a:r>
            <a:r>
              <a:rPr lang="en-IN" sz="2400" dirty="0" err="1"/>
              <a:t>FastAPI</a:t>
            </a:r>
            <a:r>
              <a:rPr lang="en-IN" sz="2400" dirty="0"/>
              <a:t>)</a:t>
            </a:r>
          </a:p>
          <a:p>
            <a:r>
              <a:rPr lang="en-IN" sz="2400" dirty="0"/>
              <a:t>🔹 Flask API (app.py) for ML Predictions/predict → Fetches real-time weather data, predicts solar energy output/predictions → Returns last 5 predicted energy values</a:t>
            </a:r>
          </a:p>
          <a:p>
            <a:r>
              <a:rPr lang="en-IN" sz="2400" dirty="0"/>
              <a:t>🔹 </a:t>
            </a:r>
            <a:r>
              <a:rPr lang="en-IN" sz="2400" dirty="0" err="1"/>
              <a:t>FastAPI</a:t>
            </a:r>
            <a:r>
              <a:rPr lang="en-IN" sz="2400" dirty="0"/>
              <a:t> for Smart Contract Integration/</a:t>
            </a:r>
            <a:r>
              <a:rPr lang="en-IN" sz="2400" dirty="0" err="1"/>
              <a:t>get_live_energy_price</a:t>
            </a:r>
            <a:r>
              <a:rPr lang="en-IN" sz="2400" dirty="0"/>
              <a:t> → Fetches current dynamic energy price from blockchain/</a:t>
            </a:r>
            <a:r>
              <a:rPr lang="en-IN" sz="2400" dirty="0" err="1"/>
              <a:t>get_active_sellers</a:t>
            </a:r>
            <a:r>
              <a:rPr lang="en-IN" sz="2400" dirty="0"/>
              <a:t> → Returns available sellers/</a:t>
            </a:r>
            <a:r>
              <a:rPr lang="en-IN" sz="2400" dirty="0" err="1"/>
              <a:t>execute_trade</a:t>
            </a:r>
            <a:r>
              <a:rPr lang="en-IN" sz="2400" dirty="0"/>
              <a:t> → Executes peer-to-peer energy trade transaction</a:t>
            </a:r>
          </a:p>
          <a:p>
            <a:r>
              <a:rPr lang="en-IN" sz="2400" dirty="0"/>
              <a:t> Automated System for Real-Time Updates</a:t>
            </a:r>
          </a:p>
          <a:p>
            <a:r>
              <a:rPr lang="en-IN" sz="2400" dirty="0"/>
              <a:t>🔹 Tasks Every 30 Minutes:</a:t>
            </a:r>
          </a:p>
          <a:p>
            <a:r>
              <a:rPr lang="en-IN" sz="2400" dirty="0"/>
              <a:t>✅ Fetch latest weather data &amp; ML predictions</a:t>
            </a:r>
          </a:p>
          <a:p>
            <a:r>
              <a:rPr lang="en-IN" sz="2400" dirty="0"/>
              <a:t>✅ Update Solidity smart contract with ML-predicted price</a:t>
            </a:r>
          </a:p>
          <a:p>
            <a:r>
              <a:rPr lang="en-IN" sz="2400" dirty="0"/>
              <a:t>✅ Store results in SQLite (</a:t>
            </a:r>
            <a:r>
              <a:rPr lang="en-IN" sz="2400" dirty="0" err="1"/>
              <a:t>solar_predictions.db</a:t>
            </a:r>
            <a:r>
              <a:rPr lang="en-IN" sz="2400" dirty="0"/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430A4-97FB-32A9-D595-A6A35DE83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A870-9904-4FE4-9F36-A65E3314F0D7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1823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D56599-1C4A-273C-B625-9540882C0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A870-9904-4FE4-9F36-A65E3314F0D7}" type="slidenum">
              <a:rPr lang="en-IN" smtClean="0"/>
              <a:t>26</a:t>
            </a:fld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36BE08D-3FFC-EB70-1799-A543748045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680" y="129165"/>
            <a:ext cx="7782560" cy="6474835"/>
          </a:xfrm>
        </p:spPr>
      </p:pic>
    </p:spTree>
    <p:extLst>
      <p:ext uri="{BB962C8B-B14F-4D97-AF65-F5344CB8AC3E}">
        <p14:creationId xmlns:p14="http://schemas.microsoft.com/office/powerpoint/2010/main" val="37505263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77A680-B055-91D7-029C-F921A5E77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A870-9904-4FE4-9F36-A65E3314F0D7}" type="slidenum">
              <a:rPr lang="en-IN" smtClean="0"/>
              <a:t>27</a:t>
            </a:fld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AA3D7D-5F8B-4922-D298-33425F75B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574" y="700087"/>
            <a:ext cx="9655278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07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1687D6-9591-0341-965D-432E0FD0FCAF}"/>
              </a:ext>
            </a:extLst>
          </p:cNvPr>
          <p:cNvSpPr txBox="1"/>
          <p:nvPr/>
        </p:nvSpPr>
        <p:spPr>
          <a:xfrm>
            <a:off x="265470" y="78657"/>
            <a:ext cx="51387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b="1" dirty="0"/>
              <a:t>Problem statement :-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B4D4D6-D2FD-3BA0-00E6-01DEA6A5C506}"/>
              </a:ext>
            </a:extLst>
          </p:cNvPr>
          <p:cNvSpPr txBox="1"/>
          <p:nvPr/>
        </p:nvSpPr>
        <p:spPr>
          <a:xfrm>
            <a:off x="265470" y="1081548"/>
            <a:ext cx="119265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2400" b="1" dirty="0"/>
              <a:t>Centralized Control:</a:t>
            </a:r>
            <a:r>
              <a:rPr lang="en-US" sz="2400" dirty="0"/>
              <a:t> Energy distribution is dominated by large utility companies.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Inefficiency &amp; High Costs:</a:t>
            </a:r>
            <a:r>
              <a:rPr lang="en-US" sz="2400" dirty="0"/>
              <a:t> High transaction costs and delays in settlements.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Energy Wastage:</a:t>
            </a:r>
            <a:r>
              <a:rPr lang="en-US" sz="2400" dirty="0"/>
              <a:t> Excess energy from renewable sources often goes unused.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Lack of Transparency:</a:t>
            </a:r>
            <a:r>
              <a:rPr lang="en-US" sz="2400" dirty="0"/>
              <a:t> Energy prices are set by centralized authorities without user  control.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No Direct Trading Mechanism:</a:t>
            </a:r>
            <a:r>
              <a:rPr lang="en-US" sz="2400" dirty="0"/>
              <a:t> Consumers cannot directly buy energy from nearby prosumers.                 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B42CE4-AB87-927D-1A7A-2CE82C9AA649}"/>
              </a:ext>
            </a:extLst>
          </p:cNvPr>
          <p:cNvSpPr txBox="1"/>
          <p:nvPr/>
        </p:nvSpPr>
        <p:spPr>
          <a:xfrm>
            <a:off x="265470" y="3666871"/>
            <a:ext cx="63502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b="1" dirty="0"/>
              <a:t>Blockchain-Based Solution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E14548-6D09-D469-BA4B-B100C34710F2}"/>
              </a:ext>
            </a:extLst>
          </p:cNvPr>
          <p:cNvSpPr txBox="1"/>
          <p:nvPr/>
        </p:nvSpPr>
        <p:spPr>
          <a:xfrm>
            <a:off x="265471" y="4709651"/>
            <a:ext cx="118380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Decentralization:</a:t>
            </a:r>
            <a:r>
              <a:rPr lang="en-US" sz="2400" dirty="0"/>
              <a:t> Removes intermediaries, allowing direct transactions between users.</a:t>
            </a:r>
          </a:p>
          <a:p>
            <a:r>
              <a:rPr lang="en-US" sz="2400" b="1" dirty="0"/>
              <a:t>Dynamic Pricing Model:</a:t>
            </a:r>
            <a:r>
              <a:rPr lang="en-US" sz="2400" dirty="0"/>
              <a:t> Uses real-time </a:t>
            </a:r>
            <a:r>
              <a:rPr lang="en-US" sz="2400" b="1" dirty="0"/>
              <a:t>machine learning</a:t>
            </a:r>
            <a:r>
              <a:rPr lang="en-US" sz="2400" dirty="0"/>
              <a:t> to predict energy demand &amp; adjust pricing.</a:t>
            </a:r>
          </a:p>
          <a:p>
            <a:r>
              <a:rPr lang="en-US" sz="2400" b="1" dirty="0"/>
              <a:t>Secure Transactions:</a:t>
            </a:r>
            <a:r>
              <a:rPr lang="en-US" sz="2400" dirty="0"/>
              <a:t> Uses blockchain for immutable and tamper-proof records.</a:t>
            </a:r>
            <a:endParaRPr lang="en-IN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0E94EE-DEEA-60A4-757F-D07D5D4F8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A870-9904-4FE4-9F36-A65E3314F0D7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221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B4B4F0-DA8B-9549-674E-DA542BEB47D8}"/>
              </a:ext>
            </a:extLst>
          </p:cNvPr>
          <p:cNvSpPr txBox="1"/>
          <p:nvPr/>
        </p:nvSpPr>
        <p:spPr>
          <a:xfrm>
            <a:off x="3024678" y="-14563"/>
            <a:ext cx="62858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b="1" dirty="0"/>
              <a:t>Storing Data in Blockchain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E7D1526-7F60-5C4C-8A34-AEAA638386C1}"/>
              </a:ext>
            </a:extLst>
          </p:cNvPr>
          <p:cNvSpPr/>
          <p:nvPr/>
        </p:nvSpPr>
        <p:spPr>
          <a:xfrm>
            <a:off x="3377380" y="121548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E5FA3E-B098-5708-D7BB-90A4EED10179}"/>
              </a:ext>
            </a:extLst>
          </p:cNvPr>
          <p:cNvSpPr/>
          <p:nvPr/>
        </p:nvSpPr>
        <p:spPr>
          <a:xfrm>
            <a:off x="4355788" y="1000597"/>
            <a:ext cx="2611120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2. Transaction Broadcast  (Sent to Blockchain Nodes) 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7CD0A0-728B-702A-B1F3-73DDCCE82E76}"/>
              </a:ext>
            </a:extLst>
          </p:cNvPr>
          <p:cNvSpPr/>
          <p:nvPr/>
        </p:nvSpPr>
        <p:spPr>
          <a:xfrm>
            <a:off x="7945316" y="1000597"/>
            <a:ext cx="2611120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3. Transaction Validation  (Using PoW / </a:t>
            </a:r>
            <a:r>
              <a:rPr lang="en-IN" dirty="0" err="1"/>
              <a:t>PoS</a:t>
            </a:r>
            <a:r>
              <a:rPr lang="en-IN" dirty="0"/>
              <a:t> Consensus)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4E3E808-ADDE-9DA0-DF5E-C5BA638BDAD7}"/>
              </a:ext>
            </a:extLst>
          </p:cNvPr>
          <p:cNvSpPr/>
          <p:nvPr/>
        </p:nvSpPr>
        <p:spPr>
          <a:xfrm>
            <a:off x="6966908" y="121548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25B4CE-3BC7-6E4B-2A50-8D79A7673B2D}"/>
              </a:ext>
            </a:extLst>
          </p:cNvPr>
          <p:cNvSpPr/>
          <p:nvPr/>
        </p:nvSpPr>
        <p:spPr>
          <a:xfrm>
            <a:off x="727627" y="2813994"/>
            <a:ext cx="2688385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6. Block Linking  (Connected to Previous  Block via Hash) 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7BE7D0-E1C4-B1FB-EDB9-5B29DF3F8014}"/>
              </a:ext>
            </a:extLst>
          </p:cNvPr>
          <p:cNvSpPr/>
          <p:nvPr/>
        </p:nvSpPr>
        <p:spPr>
          <a:xfrm>
            <a:off x="4355788" y="2819237"/>
            <a:ext cx="2611120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5. Block Hashing </a:t>
            </a:r>
          </a:p>
          <a:p>
            <a:pPr algn="ctr"/>
            <a:r>
              <a:rPr lang="en-US" dirty="0"/>
              <a:t> (SHA-256 / Other Algorithm)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30C434-9583-6C6E-343C-1669224E17CF}"/>
              </a:ext>
            </a:extLst>
          </p:cNvPr>
          <p:cNvSpPr/>
          <p:nvPr/>
        </p:nvSpPr>
        <p:spPr>
          <a:xfrm>
            <a:off x="7949068" y="2819237"/>
            <a:ext cx="2607368" cy="9091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4. Block Formation  (Valid Transactions Grouped into a New Block) 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9D6672-F19D-7BC3-4DFF-E73887299726}"/>
              </a:ext>
            </a:extLst>
          </p:cNvPr>
          <p:cNvSpPr/>
          <p:nvPr/>
        </p:nvSpPr>
        <p:spPr>
          <a:xfrm>
            <a:off x="766260" y="1000597"/>
            <a:ext cx="2611120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1. Transaction Initiation   (Energy Buying/Selling) 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22D0333-907E-C707-48EF-D4A65E7F42B9}"/>
              </a:ext>
            </a:extLst>
          </p:cNvPr>
          <p:cNvSpPr/>
          <p:nvPr/>
        </p:nvSpPr>
        <p:spPr>
          <a:xfrm>
            <a:off x="795756" y="4728119"/>
            <a:ext cx="2611120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7. Block Addition  (New Block Added to Chain  and Distributed to Nodes)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F6BFE0-F5A6-F915-6AE9-772A5829FF73}"/>
              </a:ext>
            </a:extLst>
          </p:cNvPr>
          <p:cNvSpPr/>
          <p:nvPr/>
        </p:nvSpPr>
        <p:spPr>
          <a:xfrm>
            <a:off x="4355788" y="4781641"/>
            <a:ext cx="2611120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8. Blockchain Update </a:t>
            </a:r>
          </a:p>
          <a:p>
            <a:pPr algn="ctr"/>
            <a:r>
              <a:rPr lang="en-IN" dirty="0"/>
              <a:t> (All Nodes Synchronize) 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4EF954E9-6CFA-602C-9387-6D126131097E}"/>
              </a:ext>
            </a:extLst>
          </p:cNvPr>
          <p:cNvSpPr/>
          <p:nvPr/>
        </p:nvSpPr>
        <p:spPr>
          <a:xfrm>
            <a:off x="3377380" y="499652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012BB8D1-BA83-496B-B1AD-37274848E4D0}"/>
              </a:ext>
            </a:extLst>
          </p:cNvPr>
          <p:cNvSpPr/>
          <p:nvPr/>
        </p:nvSpPr>
        <p:spPr>
          <a:xfrm>
            <a:off x="1680973" y="3728394"/>
            <a:ext cx="484632" cy="105324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9580EDD3-18F9-5168-0DC7-63E08050414A}"/>
              </a:ext>
            </a:extLst>
          </p:cNvPr>
          <p:cNvSpPr/>
          <p:nvPr/>
        </p:nvSpPr>
        <p:spPr>
          <a:xfrm rot="10800000">
            <a:off x="6966908" y="302887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6A6804B4-665B-007F-711D-0B1725139936}"/>
              </a:ext>
            </a:extLst>
          </p:cNvPr>
          <p:cNvSpPr/>
          <p:nvPr/>
        </p:nvSpPr>
        <p:spPr>
          <a:xfrm rot="10800000">
            <a:off x="3375504" y="302887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F7DF06D0-0CE1-C1D3-2047-F28208E5A269}"/>
              </a:ext>
            </a:extLst>
          </p:cNvPr>
          <p:cNvSpPr/>
          <p:nvPr/>
        </p:nvSpPr>
        <p:spPr>
          <a:xfrm>
            <a:off x="9157091" y="1945315"/>
            <a:ext cx="484632" cy="86868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BD744C-81EF-325F-D5BE-0FBD36C1E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A870-9904-4FE4-9F36-A65E3314F0D7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529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13002D-3AC2-54C9-7D44-AA47DED7EF9A}"/>
              </a:ext>
            </a:extLst>
          </p:cNvPr>
          <p:cNvSpPr txBox="1"/>
          <p:nvPr/>
        </p:nvSpPr>
        <p:spPr>
          <a:xfrm>
            <a:off x="2762865" y="0"/>
            <a:ext cx="76298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/>
              <a:t>Deployment of smart contract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A8B2A8-C53E-1E4F-07C7-3647F5BA145F}"/>
              </a:ext>
            </a:extLst>
          </p:cNvPr>
          <p:cNvSpPr txBox="1"/>
          <p:nvPr/>
        </p:nvSpPr>
        <p:spPr>
          <a:xfrm>
            <a:off x="609600" y="1022555"/>
            <a:ext cx="6220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We have deployed the smart contract in 2 ways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EB58B9-1F4F-C27A-D7AD-C514EE095F8D}"/>
              </a:ext>
            </a:extLst>
          </p:cNvPr>
          <p:cNvSpPr/>
          <p:nvPr/>
        </p:nvSpPr>
        <p:spPr>
          <a:xfrm>
            <a:off x="5088192" y="1664854"/>
            <a:ext cx="2015613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A4AA9CC9-7FF7-7024-5277-ED52F4BDDF08}"/>
              </a:ext>
            </a:extLst>
          </p:cNvPr>
          <p:cNvSpPr/>
          <p:nvPr/>
        </p:nvSpPr>
        <p:spPr>
          <a:xfrm>
            <a:off x="5853682" y="2579254"/>
            <a:ext cx="484632" cy="66911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FE669D5-5555-7391-EF4E-A9B4C4968324}"/>
              </a:ext>
            </a:extLst>
          </p:cNvPr>
          <p:cNvCxnSpPr>
            <a:cxnSpLocks/>
          </p:cNvCxnSpPr>
          <p:nvPr/>
        </p:nvCxnSpPr>
        <p:spPr>
          <a:xfrm>
            <a:off x="2900516" y="3248365"/>
            <a:ext cx="625331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46C657EB-8D19-CD86-D9D0-4588A1939FD6}"/>
              </a:ext>
            </a:extLst>
          </p:cNvPr>
          <p:cNvSpPr/>
          <p:nvPr/>
        </p:nvSpPr>
        <p:spPr>
          <a:xfrm>
            <a:off x="1977708" y="3762046"/>
            <a:ext cx="2344995" cy="9144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Using python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4C7782F-3543-C74D-60FB-6460CFC36974}"/>
              </a:ext>
            </a:extLst>
          </p:cNvPr>
          <p:cNvSpPr/>
          <p:nvPr/>
        </p:nvSpPr>
        <p:spPr>
          <a:xfrm>
            <a:off x="8121441" y="3762046"/>
            <a:ext cx="2344995" cy="9144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Using </a:t>
            </a:r>
            <a:r>
              <a:rPr lang="en-IN" dirty="0" err="1"/>
              <a:t>remix.ide</a:t>
            </a:r>
            <a:endParaRPr lang="en-IN" dirty="0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6012033A-A96B-1257-8F37-A4386480DD7D}"/>
              </a:ext>
            </a:extLst>
          </p:cNvPr>
          <p:cNvSpPr/>
          <p:nvPr/>
        </p:nvSpPr>
        <p:spPr>
          <a:xfrm>
            <a:off x="2728057" y="3225288"/>
            <a:ext cx="484632" cy="48847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DDF28673-6CCD-068E-6FE1-1019D40B48F8}"/>
              </a:ext>
            </a:extLst>
          </p:cNvPr>
          <p:cNvSpPr/>
          <p:nvPr/>
        </p:nvSpPr>
        <p:spPr>
          <a:xfrm>
            <a:off x="8858469" y="3248365"/>
            <a:ext cx="484632" cy="48847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CE7411-D724-2953-0620-E895A4FA7011}"/>
              </a:ext>
            </a:extLst>
          </p:cNvPr>
          <p:cNvSpPr/>
          <p:nvPr/>
        </p:nvSpPr>
        <p:spPr>
          <a:xfrm>
            <a:off x="2040191" y="5173733"/>
            <a:ext cx="2344995" cy="9144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Ganache </a:t>
            </a:r>
            <a:r>
              <a:rPr lang="en-IN" dirty="0" err="1"/>
              <a:t>testnet</a:t>
            </a:r>
            <a:endParaRPr lang="en-IN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531801C-DD71-F308-C00D-D4B892155208}"/>
              </a:ext>
            </a:extLst>
          </p:cNvPr>
          <p:cNvSpPr/>
          <p:nvPr/>
        </p:nvSpPr>
        <p:spPr>
          <a:xfrm>
            <a:off x="8170603" y="5173733"/>
            <a:ext cx="2344995" cy="9144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Meta mask</a:t>
            </a: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457F6C5A-A76E-DCFE-F257-28EAEEFEC3CE}"/>
              </a:ext>
            </a:extLst>
          </p:cNvPr>
          <p:cNvSpPr/>
          <p:nvPr/>
        </p:nvSpPr>
        <p:spPr>
          <a:xfrm>
            <a:off x="2762865" y="4685258"/>
            <a:ext cx="484632" cy="48847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A8EB7DD0-CA0B-62BE-80CE-48B17FA560B0}"/>
              </a:ext>
            </a:extLst>
          </p:cNvPr>
          <p:cNvSpPr/>
          <p:nvPr/>
        </p:nvSpPr>
        <p:spPr>
          <a:xfrm>
            <a:off x="8911516" y="4685257"/>
            <a:ext cx="484632" cy="48847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FA03B8-72CD-896A-7CFD-1BEF4EC29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A870-9904-4FE4-9F36-A65E3314F0D7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045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4B5020-D7F3-15B7-F22D-ED2BF79D86FE}"/>
              </a:ext>
            </a:extLst>
          </p:cNvPr>
          <p:cNvSpPr txBox="1"/>
          <p:nvPr/>
        </p:nvSpPr>
        <p:spPr>
          <a:xfrm>
            <a:off x="235005" y="115461"/>
            <a:ext cx="63634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b="1" dirty="0"/>
              <a:t>Deployment using python </a:t>
            </a:r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D83AFE82-7AFB-530B-24F0-0775053CFD2A}"/>
              </a:ext>
            </a:extLst>
          </p:cNvPr>
          <p:cNvSpPr/>
          <p:nvPr/>
        </p:nvSpPr>
        <p:spPr>
          <a:xfrm>
            <a:off x="717754" y="1082246"/>
            <a:ext cx="2644878" cy="671119"/>
          </a:xfrm>
          <a:prstGeom prst="flowChartTerminator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Start Ganache </a:t>
            </a:r>
          </a:p>
        </p:txBody>
      </p:sp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0820CA0F-FE54-0F42-305E-CD73FB61949D}"/>
              </a:ext>
            </a:extLst>
          </p:cNvPr>
          <p:cNvSpPr/>
          <p:nvPr/>
        </p:nvSpPr>
        <p:spPr>
          <a:xfrm>
            <a:off x="771832" y="2117659"/>
            <a:ext cx="2644878" cy="671119"/>
          </a:xfrm>
          <a:prstGeom prst="flowChartTerminator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Connect to Ganache</a:t>
            </a:r>
          </a:p>
        </p:txBody>
      </p:sp>
      <p:sp>
        <p:nvSpPr>
          <p:cNvPr id="8" name="Flowchart: Terminator 7">
            <a:extLst>
              <a:ext uri="{FF2B5EF4-FFF2-40B4-BE49-F238E27FC236}">
                <a16:creationId xmlns:a16="http://schemas.microsoft.com/office/drawing/2014/main" id="{7A24F34F-E2E0-9A7F-637B-70B759F2AB80}"/>
              </a:ext>
            </a:extLst>
          </p:cNvPr>
          <p:cNvSpPr/>
          <p:nvPr/>
        </p:nvSpPr>
        <p:spPr>
          <a:xfrm>
            <a:off x="771832" y="3141547"/>
            <a:ext cx="2644878" cy="671119"/>
          </a:xfrm>
          <a:prstGeom prst="flowChartTerminator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Load &amp; Compile the contract</a:t>
            </a:r>
          </a:p>
        </p:txBody>
      </p: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9741CA61-1518-FA83-B657-50390C07BBB5}"/>
              </a:ext>
            </a:extLst>
          </p:cNvPr>
          <p:cNvSpPr/>
          <p:nvPr/>
        </p:nvSpPr>
        <p:spPr>
          <a:xfrm>
            <a:off x="771832" y="4221763"/>
            <a:ext cx="2644878" cy="671119"/>
          </a:xfrm>
          <a:prstGeom prst="flowChartTerminator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/>
              <a:t>Sign &amp; Deploy Transaction</a:t>
            </a:r>
            <a:endParaRPr lang="en-IN"/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096B5403-8BC7-64F1-0E7B-651890535D73}"/>
              </a:ext>
            </a:extLst>
          </p:cNvPr>
          <p:cNvSpPr/>
          <p:nvPr/>
        </p:nvSpPr>
        <p:spPr>
          <a:xfrm>
            <a:off x="771832" y="5301979"/>
            <a:ext cx="2644878" cy="671119"/>
          </a:xfrm>
          <a:prstGeom prst="flowChartTerminator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Interact with Contract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848352A9-3930-DC48-AC37-C042DDEA294F}"/>
              </a:ext>
            </a:extLst>
          </p:cNvPr>
          <p:cNvSpPr/>
          <p:nvPr/>
        </p:nvSpPr>
        <p:spPr>
          <a:xfrm>
            <a:off x="1851955" y="1753365"/>
            <a:ext cx="484632" cy="36429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4"/>
              </a:solidFill>
              <a:highlight>
                <a:srgbClr val="000080"/>
              </a:highlight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CA91272C-D3BB-64BF-8CE9-656D5B1B63FE}"/>
              </a:ext>
            </a:extLst>
          </p:cNvPr>
          <p:cNvSpPr/>
          <p:nvPr/>
        </p:nvSpPr>
        <p:spPr>
          <a:xfrm>
            <a:off x="1851955" y="4892882"/>
            <a:ext cx="484632" cy="40909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03E3BA18-BA83-5BA0-A448-A7CBB89103E4}"/>
              </a:ext>
            </a:extLst>
          </p:cNvPr>
          <p:cNvSpPr/>
          <p:nvPr/>
        </p:nvSpPr>
        <p:spPr>
          <a:xfrm>
            <a:off x="1851955" y="2780838"/>
            <a:ext cx="484632" cy="36070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8ABC9B28-3289-9BA2-1C19-D2416A30F6A4}"/>
              </a:ext>
            </a:extLst>
          </p:cNvPr>
          <p:cNvSpPr/>
          <p:nvPr/>
        </p:nvSpPr>
        <p:spPr>
          <a:xfrm>
            <a:off x="1851955" y="3812666"/>
            <a:ext cx="484632" cy="40909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24D4152-587B-53E7-8EFF-0E77A78B1B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328" y="1005414"/>
            <a:ext cx="6951408" cy="563381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51496B-0CFA-059B-D232-A9CA29E8D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A870-9904-4FE4-9F36-A65E3314F0D7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800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48B92F-D9E1-D406-BBBC-0889ABEDB542}"/>
              </a:ext>
            </a:extLst>
          </p:cNvPr>
          <p:cNvSpPr txBox="1"/>
          <p:nvPr/>
        </p:nvSpPr>
        <p:spPr>
          <a:xfrm>
            <a:off x="422788" y="127820"/>
            <a:ext cx="102157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/>
              <a:t>After deploying the smart contract using ganache interaction to python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3F6300-F643-B257-6CBB-C37CDD80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A870-9904-4FE4-9F36-A65E3314F0D7}" type="slidenum">
              <a:rPr lang="en-IN" smtClean="0"/>
              <a:t>7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3A8A4E-407C-A0D5-701A-417BC9945A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65" y="1916280"/>
            <a:ext cx="9301315" cy="444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25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602248-76DE-6D1F-B5D4-3D3BC1C36551}"/>
              </a:ext>
            </a:extLst>
          </p:cNvPr>
          <p:cNvSpPr txBox="1"/>
          <p:nvPr/>
        </p:nvSpPr>
        <p:spPr>
          <a:xfrm>
            <a:off x="0" y="0"/>
            <a:ext cx="11282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After deployment the transaction data is stored in ganache </a:t>
            </a:r>
          </a:p>
        </p:txBody>
      </p:sp>
      <p:sp>
        <p:nvSpPr>
          <p:cNvPr id="4" name="Star: 4 Points 3">
            <a:extLst>
              <a:ext uri="{FF2B5EF4-FFF2-40B4-BE49-F238E27FC236}">
                <a16:creationId xmlns:a16="http://schemas.microsoft.com/office/drawing/2014/main" id="{C18E37CB-EC13-884D-2D07-3CE48A96C8BD}"/>
              </a:ext>
            </a:extLst>
          </p:cNvPr>
          <p:cNvSpPr/>
          <p:nvPr/>
        </p:nvSpPr>
        <p:spPr>
          <a:xfrm>
            <a:off x="265471" y="855858"/>
            <a:ext cx="462116" cy="369332"/>
          </a:xfrm>
          <a:prstGeom prst="star4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CB8F99-A34E-1254-7C06-B308242DA251}"/>
              </a:ext>
            </a:extLst>
          </p:cNvPr>
          <p:cNvSpPr txBox="1"/>
          <p:nvPr/>
        </p:nvSpPr>
        <p:spPr>
          <a:xfrm>
            <a:off x="845574" y="853260"/>
            <a:ext cx="9222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After deploying  a smart contract or interacting,</a:t>
            </a:r>
            <a:r>
              <a:rPr lang="en-US" dirty="0"/>
              <a:t> a transaction is created and sent to the network.</a:t>
            </a:r>
            <a:r>
              <a:rPr lang="en-IN" dirty="0"/>
              <a:t> </a:t>
            </a:r>
          </a:p>
        </p:txBody>
      </p:sp>
      <p:sp>
        <p:nvSpPr>
          <p:cNvPr id="6" name="Star: 4 Points 5">
            <a:extLst>
              <a:ext uri="{FF2B5EF4-FFF2-40B4-BE49-F238E27FC236}">
                <a16:creationId xmlns:a16="http://schemas.microsoft.com/office/drawing/2014/main" id="{69502D97-AFA2-7FD7-D9D3-A638BA67C8C2}"/>
              </a:ext>
            </a:extLst>
          </p:cNvPr>
          <p:cNvSpPr/>
          <p:nvPr/>
        </p:nvSpPr>
        <p:spPr>
          <a:xfrm>
            <a:off x="265471" y="1434717"/>
            <a:ext cx="462116" cy="369332"/>
          </a:xfrm>
          <a:prstGeom prst="star4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E49749-977A-8FC8-26FA-AF131ABBD71A}"/>
              </a:ext>
            </a:extLst>
          </p:cNvPr>
          <p:cNvSpPr txBox="1"/>
          <p:nvPr/>
        </p:nvSpPr>
        <p:spPr>
          <a:xfrm>
            <a:off x="845574" y="1434717"/>
            <a:ext cx="6179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transaction needs to be </a:t>
            </a:r>
            <a:r>
              <a:rPr lang="en-US" b="1" dirty="0"/>
              <a:t>validated and confirmed</a:t>
            </a:r>
            <a:r>
              <a:rPr lang="en-US" dirty="0"/>
              <a:t> by miners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13321C-ECA3-681F-179F-CF7C700D0BDE}"/>
              </a:ext>
            </a:extLst>
          </p:cNvPr>
          <p:cNvSpPr txBox="1"/>
          <p:nvPr/>
        </p:nvSpPr>
        <p:spPr>
          <a:xfrm>
            <a:off x="845574" y="2016174"/>
            <a:ext cx="11346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Once included in a </a:t>
            </a:r>
            <a:r>
              <a:rPr lang="en-US" b="1" dirty="0"/>
              <a:t>block</a:t>
            </a:r>
            <a:r>
              <a:rPr lang="en-US" dirty="0"/>
              <a:t>, the transaction is considered </a:t>
            </a:r>
            <a:r>
              <a:rPr lang="en-US" b="1" dirty="0"/>
              <a:t>mined</a:t>
            </a:r>
            <a:r>
              <a:rPr lang="en-US" dirty="0"/>
              <a:t>, meaning it has been successfully recorded on the blockchain.</a:t>
            </a:r>
            <a:endParaRPr lang="en-IN" dirty="0"/>
          </a:p>
        </p:txBody>
      </p:sp>
      <p:sp>
        <p:nvSpPr>
          <p:cNvPr id="10" name="Star: 4 Points 9">
            <a:extLst>
              <a:ext uri="{FF2B5EF4-FFF2-40B4-BE49-F238E27FC236}">
                <a16:creationId xmlns:a16="http://schemas.microsoft.com/office/drawing/2014/main" id="{15BC45F9-2D9D-4EB2-A9D2-6494AEBA0E04}"/>
              </a:ext>
            </a:extLst>
          </p:cNvPr>
          <p:cNvSpPr/>
          <p:nvPr/>
        </p:nvSpPr>
        <p:spPr>
          <a:xfrm>
            <a:off x="265471" y="2048721"/>
            <a:ext cx="462116" cy="369332"/>
          </a:xfrm>
          <a:prstGeom prst="star4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45551B1-9BFC-D494-381E-FBB3FE4DE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82004"/>
            <a:ext cx="12192000" cy="397599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800B8C-F1A7-1E31-C000-9E64A8896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A870-9904-4FE4-9F36-A65E3314F0D7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767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8CE1F0-CA33-D62E-3598-E5FB878E55B5}"/>
              </a:ext>
            </a:extLst>
          </p:cNvPr>
          <p:cNvSpPr txBox="1"/>
          <p:nvPr/>
        </p:nvSpPr>
        <p:spPr>
          <a:xfrm>
            <a:off x="294967" y="167149"/>
            <a:ext cx="41744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Transaction details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CE838-9B5F-4C32-A9A2-B838FCA57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49677"/>
            <a:ext cx="12192000" cy="3908323"/>
          </a:xfrm>
          <a:prstGeom prst="rect">
            <a:avLst/>
          </a:prstGeom>
        </p:spPr>
      </p:pic>
      <p:sp>
        <p:nvSpPr>
          <p:cNvPr id="5" name="Star: 4 Points 4">
            <a:extLst>
              <a:ext uri="{FF2B5EF4-FFF2-40B4-BE49-F238E27FC236}">
                <a16:creationId xmlns:a16="http://schemas.microsoft.com/office/drawing/2014/main" id="{5B500631-3780-A614-B2F2-12B567A498DA}"/>
              </a:ext>
            </a:extLst>
          </p:cNvPr>
          <p:cNvSpPr/>
          <p:nvPr/>
        </p:nvSpPr>
        <p:spPr>
          <a:xfrm>
            <a:off x="294967" y="875035"/>
            <a:ext cx="462116" cy="369332"/>
          </a:xfrm>
          <a:prstGeom prst="star4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F585D0-F76B-5DAA-BD01-56C482BF3E32}"/>
              </a:ext>
            </a:extLst>
          </p:cNvPr>
          <p:cNvSpPr txBox="1"/>
          <p:nvPr/>
        </p:nvSpPr>
        <p:spPr>
          <a:xfrm>
            <a:off x="757083" y="875035"/>
            <a:ext cx="11483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Every transaction (contract deployment, function call, transfer, etc.) has a </a:t>
            </a:r>
            <a:r>
              <a:rPr lang="en-US" b="1" dirty="0"/>
              <a:t>unique identifier</a:t>
            </a:r>
            <a:r>
              <a:rPr lang="en-US" dirty="0"/>
              <a:t> called a </a:t>
            </a:r>
            <a:r>
              <a:rPr lang="en-US" b="1" dirty="0"/>
              <a:t>transaction hash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8" name="Star: 4 Points 7">
            <a:extLst>
              <a:ext uri="{FF2B5EF4-FFF2-40B4-BE49-F238E27FC236}">
                <a16:creationId xmlns:a16="http://schemas.microsoft.com/office/drawing/2014/main" id="{27A438D1-46E8-E6E9-1CB4-E12476FE31C0}"/>
              </a:ext>
            </a:extLst>
          </p:cNvPr>
          <p:cNvSpPr/>
          <p:nvPr/>
        </p:nvSpPr>
        <p:spPr>
          <a:xfrm>
            <a:off x="294967" y="1467410"/>
            <a:ext cx="462116" cy="369332"/>
          </a:xfrm>
          <a:prstGeom prst="star4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90A6CB-499B-88D1-3E2F-ACAFDCC0F2AC}"/>
              </a:ext>
            </a:extLst>
          </p:cNvPr>
          <p:cNvSpPr txBox="1"/>
          <p:nvPr/>
        </p:nvSpPr>
        <p:spPr>
          <a:xfrm>
            <a:off x="757083" y="1467410"/>
            <a:ext cx="8129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This hash is a </a:t>
            </a:r>
            <a:r>
              <a:rPr lang="en-US" b="1"/>
              <a:t>64-character hexadecimal string</a:t>
            </a:r>
            <a:r>
              <a:rPr lang="en-US"/>
              <a:t> generated by cryptographic functions.</a:t>
            </a:r>
            <a:endParaRPr lang="en-IN" dirty="0"/>
          </a:p>
        </p:txBody>
      </p:sp>
      <p:sp>
        <p:nvSpPr>
          <p:cNvPr id="18" name="Star: 4 Points 17">
            <a:extLst>
              <a:ext uri="{FF2B5EF4-FFF2-40B4-BE49-F238E27FC236}">
                <a16:creationId xmlns:a16="http://schemas.microsoft.com/office/drawing/2014/main" id="{F16B67EB-438B-78AD-0D29-09E1FB543517}"/>
              </a:ext>
            </a:extLst>
          </p:cNvPr>
          <p:cNvSpPr/>
          <p:nvPr/>
        </p:nvSpPr>
        <p:spPr>
          <a:xfrm>
            <a:off x="294967" y="2035241"/>
            <a:ext cx="462116" cy="369332"/>
          </a:xfrm>
          <a:prstGeom prst="star4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8CE664-7FF6-A484-0990-3D7CA4A0140D}"/>
              </a:ext>
            </a:extLst>
          </p:cNvPr>
          <p:cNvSpPr txBox="1"/>
          <p:nvPr/>
        </p:nvSpPr>
        <p:spPr>
          <a:xfrm>
            <a:off x="757083" y="2059785"/>
            <a:ext cx="8947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allows you to track the transaction on a blockchain explorer (e.g., </a:t>
            </a:r>
            <a:r>
              <a:rPr lang="en-US" dirty="0" err="1"/>
              <a:t>Etherscan</a:t>
            </a:r>
            <a:r>
              <a:rPr lang="en-US" dirty="0"/>
              <a:t> for Ethereum).</a:t>
            </a:r>
          </a:p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B99762-21B5-B250-7403-1022B3B2A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A870-9904-4FE4-9F36-A65E3314F0D7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894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1205</TotalTime>
  <Words>1368</Words>
  <Application>Microsoft Office PowerPoint</Application>
  <PresentationFormat>Widescreen</PresentationFormat>
  <Paragraphs>178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Arial Black</vt:lpstr>
      <vt:lpstr>Calibri</vt:lpstr>
      <vt:lpstr>Calibri Light</vt:lpstr>
      <vt:lpstr>Google Sans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Process of Deploying the smart contract</vt:lpstr>
      <vt:lpstr>Data Collection &amp; Preprocessing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poojitha devineni</dc:creator>
  <cp:lastModifiedBy>jovika balamurugan</cp:lastModifiedBy>
  <cp:revision>8</cp:revision>
  <dcterms:created xsi:type="dcterms:W3CDTF">2025-02-10T23:52:37Z</dcterms:created>
  <dcterms:modified xsi:type="dcterms:W3CDTF">2025-03-12T16:25:56Z</dcterms:modified>
</cp:coreProperties>
</file>