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22" Type="http://schemas.openxmlformats.org/officeDocument/2006/relationships/font" Target="fonts/NunitoSans-italic.fntdata"/><Relationship Id="rId10" Type="http://schemas.openxmlformats.org/officeDocument/2006/relationships/slide" Target="slides/slide5.xml"/><Relationship Id="rId21" Type="http://schemas.openxmlformats.org/officeDocument/2006/relationships/font" Target="fonts/Nuni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00271f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00271f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00271f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00271f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be9c3e5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be9c3e5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00271f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00271f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862ef1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862ef1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df4d0a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df4d0a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seconds max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be9c3e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be9c3e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seconds max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be9c3e5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be9c3e5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seconds 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be9c3e53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be9c3e53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seconds max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be9c3e53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be9c3e53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seconds max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be9c3e5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be9c3e5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01533a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01533a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be9c3e5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be9c3e5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827419" y="841781"/>
            <a:ext cx="7489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rgbClr val="0228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27703" y="124922"/>
            <a:ext cx="6127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813864" y="-1537096"/>
            <a:ext cx="3811200" cy="8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AND_BODY_1_1_1_2_2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2817950" y="1595159"/>
            <a:ext cx="35082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2286550" y="507724"/>
            <a:ext cx="45708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/>
        </p:nvSpPr>
        <p:spPr>
          <a:xfrm>
            <a:off x="2203225" y="3432797"/>
            <a:ext cx="4724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and illustrations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/>
              </a:rPr>
              <a:t>Stories</a:t>
            </a:r>
            <a:endParaRPr b="1" i="0" sz="10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>
              <a:spcBef>
                <a:spcPts val="400"/>
              </a:spcBef>
              <a:spcAft>
                <a:spcPts val="0"/>
              </a:spcAft>
              <a:buSzPts val="15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27703" y="124922"/>
            <a:ext cx="6127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27703" y="849104"/>
            <a:ext cx="85836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27703" y="124922"/>
            <a:ext cx="6127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899651"/>
            <a:ext cx="38862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899651"/>
            <a:ext cx="38862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27703" y="124922"/>
            <a:ext cx="6127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7703" y="124922"/>
            <a:ext cx="6127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2851"/>
              </a:buClr>
              <a:buSzPts val="3000"/>
              <a:buFont typeface="Times New Roman"/>
              <a:buNone/>
              <a:defRPr i="0" sz="3000" u="none" cap="none" strike="noStrike">
                <a:solidFill>
                  <a:srgbClr val="0228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7703" y="849104"/>
            <a:ext cx="85836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27703" y="47679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76434" y="47647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953864" y="47647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4174" y="166329"/>
            <a:ext cx="2018679" cy="5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0"/>
            <a:ext cx="285900" cy="2571900"/>
          </a:xfrm>
          <a:prstGeom prst="rect">
            <a:avLst/>
          </a:prstGeom>
          <a:solidFill>
            <a:srgbClr val="0228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2571750"/>
            <a:ext cx="285900" cy="25719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tracker.g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311700" y="1618325"/>
            <a:ext cx="8520600" cy="132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Smurf Detection In Valorant</a:t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143000" y="29476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Jovin Louie, Samarth Sridhara, Iain Hennington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ECS 111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June 5, 2024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Logistic Regression: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Chosen as a baseline due to its simplicity and interpretability.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Assumes a linear relationship between stats and player labels.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Decision Tree: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Enables intuitive rule-based reasoning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 for modeling non-linear decision boundaries and interaction effects.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Random Forest: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Chosen for its power in handling complex, noisy tabular data.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Reduces overfitting via ensembling and can capture deeper statistical patterns.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Logistic Regression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</a:t>
            </a:r>
            <a:r>
              <a:rPr lang="en"/>
              <a:t>ccuracy: 85.6%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Macro F1: 0.831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Weighted F1: 0.857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Decision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Accuracy: 89.2%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Macro F1: 0.866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Weighted F1: 0.893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Random Forest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Accuracy: </a:t>
            </a:r>
            <a:r>
              <a:rPr b="1" lang="en"/>
              <a:t>91.0%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Macro F1: </a:t>
            </a:r>
            <a:r>
              <a:rPr b="1" lang="en"/>
              <a:t>0.870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Weighted F1: </a:t>
            </a:r>
            <a:r>
              <a:rPr b="1" lang="en"/>
              <a:t>0.910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3675" l="641" r="592" t="2073"/>
          <a:stretch/>
        </p:blipFill>
        <p:spPr>
          <a:xfrm>
            <a:off x="4585088" y="1167225"/>
            <a:ext cx="4043651" cy="8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b="2796" l="0" r="586" t="2092"/>
          <a:stretch/>
        </p:blipFill>
        <p:spPr>
          <a:xfrm>
            <a:off x="4572000" y="2118400"/>
            <a:ext cx="4069825" cy="8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b="0" l="0" r="586" t="0"/>
          <a:stretch/>
        </p:blipFill>
        <p:spPr>
          <a:xfrm>
            <a:off x="4572000" y="3073050"/>
            <a:ext cx="4069825" cy="9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1152475"/>
            <a:ext cx="39645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Random Forest was the best </a:t>
            </a:r>
            <a:br>
              <a:rPr lang="en" sz="2000"/>
            </a:br>
            <a:r>
              <a:rPr lang="en" sz="2000"/>
              <a:t>overall model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Perfect recall for “Smurf” class (100%)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High precision for “Suspicious” class (100%), but recall = 67%</a:t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Decision Tree was a close second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Better at identifying “suspicious” accounts with 88.9% recall</a:t>
            </a:r>
            <a:endParaRPr sz="1700"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200" y="1017725"/>
            <a:ext cx="4773401" cy="28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Strong model performance overall: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All three models achieved high recall rates, averaging over 70%, indicating that smurf behavior can be detected using tabular data.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Limitations in data and labeling: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dataset was limited to a single region, relied on one control smurf player, and used subjectively defined labels, which may impact generalizability and long-term reliability.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Ethical considerations should be addressed: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Monitoring behavioral patterns raises data privacy concerns, and false positives could lead to unfair treatment of legitimate players.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Future improvements possible: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Incorporating semi-supervised learning could help improve label accuracy and better utilize unlabeled data for enhanced model performance.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Valorant?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950"/>
              <a:buChar char="•"/>
            </a:pPr>
            <a:r>
              <a:rPr lang="en" sz="1950"/>
              <a:t>Tactical 5v5 (10 players in a match) competitive multiplayer shooter</a:t>
            </a:r>
            <a:endParaRPr sz="1950"/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en" sz="1950"/>
              <a:t>Attackers vs. Defenders</a:t>
            </a:r>
            <a:endParaRPr sz="1950"/>
          </a:p>
          <a:p>
            <a:pPr indent="-3524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en" sz="1950"/>
              <a:t>Attackers attempt to plant a bomb on a site and set it off</a:t>
            </a:r>
            <a:endParaRPr sz="1950"/>
          </a:p>
          <a:p>
            <a:pPr indent="-3524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en" sz="1950"/>
              <a:t>Defenders defend sites and defuse the bomb</a:t>
            </a:r>
            <a:endParaRPr sz="1950"/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en" sz="1950"/>
              <a:t>Played in rounds, at </a:t>
            </a:r>
            <a:r>
              <a:rPr lang="en" sz="1950"/>
              <a:t>halftime</a:t>
            </a:r>
            <a:r>
              <a:rPr lang="en" sz="1950"/>
              <a:t> (12 rounds), teams switch defending/attacking</a:t>
            </a:r>
            <a:endParaRPr sz="1950"/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en" sz="1950"/>
              <a:t>Each player plays as an “agent” with special abilities</a:t>
            </a:r>
            <a:endParaRPr sz="1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92150" y="642613"/>
            <a:ext cx="83124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Smurfs?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2066875"/>
            <a:ext cx="8673300" cy="308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3377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65"/>
              <a:buFont typeface="Times New Roman"/>
              <a:buChar char="•"/>
            </a:pPr>
            <a:r>
              <a:rPr lang="en" sz="1965">
                <a:latin typeface="Times New Roman"/>
                <a:ea typeface="Times New Roman"/>
                <a:cs typeface="Times New Roman"/>
                <a:sym typeface="Times New Roman"/>
              </a:rPr>
              <a:t>Players in competitive multiplayer video games who play on alternative accounts purposefully to play against lower ranked players</a:t>
            </a:r>
            <a:endParaRPr sz="19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65"/>
              <a:buFont typeface="Times New Roman"/>
              <a:buChar char="•"/>
            </a:pPr>
            <a:r>
              <a:rPr lang="en" sz="1965">
                <a:latin typeface="Times New Roman"/>
                <a:ea typeface="Times New Roman"/>
                <a:cs typeface="Times New Roman"/>
                <a:sym typeface="Times New Roman"/>
              </a:rPr>
              <a:t>Imagine Lebron James disguised, and playing basketball against a bunch of elementary school</a:t>
            </a:r>
            <a:r>
              <a:rPr lang="en" sz="1965"/>
              <a:t> students</a:t>
            </a:r>
            <a:r>
              <a:rPr lang="en" sz="196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65"/>
              <a:buFont typeface="Times New Roman"/>
              <a:buChar char="•"/>
            </a:pPr>
            <a:r>
              <a:rPr lang="en" sz="1965">
                <a:latin typeface="Times New Roman"/>
                <a:ea typeface="Times New Roman"/>
                <a:cs typeface="Times New Roman"/>
                <a:sym typeface="Times New Roman"/>
              </a:rPr>
              <a:t>Smurfs end up hurting the ranked systems of video games by making teams unbalanced</a:t>
            </a:r>
            <a:endParaRPr sz="196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7" title="maxresdefaul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025" y="0"/>
            <a:ext cx="3302976" cy="18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86125" y="96575"/>
            <a:ext cx="6095100" cy="62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→ Getting Real Players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486400" y="802450"/>
            <a:ext cx="1168500" cy="7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player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144625" y="1936825"/>
            <a:ext cx="1419900" cy="10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Player 1 from initial player’s most recent match</a:t>
            </a:r>
            <a:endParaRPr sz="1500"/>
          </a:p>
        </p:txBody>
      </p:sp>
      <p:sp>
        <p:nvSpPr>
          <p:cNvPr id="117" name="Google Shape;117;p18"/>
          <p:cNvSpPr/>
          <p:nvPr/>
        </p:nvSpPr>
        <p:spPr>
          <a:xfrm>
            <a:off x="5360700" y="1947225"/>
            <a:ext cx="1419900" cy="10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Player 2 from initial player’s most recent match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18" name="Google Shape;118;p18"/>
          <p:cNvCxnSpPr>
            <a:stCxn id="116" idx="0"/>
            <a:endCxn id="115" idx="1"/>
          </p:cNvCxnSpPr>
          <p:nvPr/>
        </p:nvCxnSpPr>
        <p:spPr>
          <a:xfrm flipH="1" rot="10800000">
            <a:off x="3854575" y="1180525"/>
            <a:ext cx="1631700" cy="7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7722500" y="1947225"/>
            <a:ext cx="1419900" cy="10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Player N from initial player’s most recent match</a:t>
            </a:r>
            <a:endParaRPr/>
          </a:p>
        </p:txBody>
      </p:sp>
      <p:cxnSp>
        <p:nvCxnSpPr>
          <p:cNvPr id="120" name="Google Shape;120;p18"/>
          <p:cNvCxnSpPr>
            <a:stCxn id="115" idx="2"/>
            <a:endCxn id="117" idx="0"/>
          </p:cNvCxnSpPr>
          <p:nvPr/>
        </p:nvCxnSpPr>
        <p:spPr>
          <a:xfrm>
            <a:off x="6070650" y="1558450"/>
            <a:ext cx="0" cy="3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stCxn id="115" idx="3"/>
            <a:endCxn id="119" idx="0"/>
          </p:cNvCxnSpPr>
          <p:nvPr/>
        </p:nvCxnSpPr>
        <p:spPr>
          <a:xfrm>
            <a:off x="6654900" y="1180450"/>
            <a:ext cx="1777500" cy="7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780600" y="2416350"/>
            <a:ext cx="94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…….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986700" y="3611775"/>
            <a:ext cx="774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012775" y="3611775"/>
            <a:ext cx="84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105750" y="3611775"/>
            <a:ext cx="84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Player M in player 1’s lobby</a:t>
            </a:r>
            <a:endParaRPr sz="1000"/>
          </a:p>
        </p:txBody>
      </p:sp>
      <p:cxnSp>
        <p:nvCxnSpPr>
          <p:cNvPr id="126" name="Google Shape;126;p18"/>
          <p:cNvCxnSpPr>
            <a:stCxn id="123" idx="0"/>
            <a:endCxn id="116" idx="2"/>
          </p:cNvCxnSpPr>
          <p:nvPr/>
        </p:nvCxnSpPr>
        <p:spPr>
          <a:xfrm flipH="1" rot="10800000">
            <a:off x="2374150" y="2972775"/>
            <a:ext cx="14805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4" idx="0"/>
            <a:endCxn id="116" idx="2"/>
          </p:cNvCxnSpPr>
          <p:nvPr/>
        </p:nvCxnSpPr>
        <p:spPr>
          <a:xfrm flipH="1" rot="10800000">
            <a:off x="3433675" y="2972775"/>
            <a:ext cx="4209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25" idx="0"/>
            <a:endCxn id="116" idx="2"/>
          </p:cNvCxnSpPr>
          <p:nvPr/>
        </p:nvCxnSpPr>
        <p:spPr>
          <a:xfrm rot="10800000">
            <a:off x="3854650" y="2972775"/>
            <a:ext cx="6720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5198650" y="3611775"/>
            <a:ext cx="774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224725" y="3611775"/>
            <a:ext cx="84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7317700" y="3611775"/>
            <a:ext cx="84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Player M in player 2’s lobby</a:t>
            </a:r>
            <a:endParaRPr/>
          </a:p>
        </p:txBody>
      </p:sp>
      <p:cxnSp>
        <p:nvCxnSpPr>
          <p:cNvPr id="132" name="Google Shape;132;p18"/>
          <p:cNvCxnSpPr>
            <a:stCxn id="129" idx="0"/>
            <a:endCxn id="117" idx="2"/>
          </p:cNvCxnSpPr>
          <p:nvPr/>
        </p:nvCxnSpPr>
        <p:spPr>
          <a:xfrm flipH="1" rot="10800000">
            <a:off x="5586100" y="2983275"/>
            <a:ext cx="4845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30" idx="0"/>
            <a:endCxn id="117" idx="2"/>
          </p:cNvCxnSpPr>
          <p:nvPr/>
        </p:nvCxnSpPr>
        <p:spPr>
          <a:xfrm rot="10800000">
            <a:off x="6070525" y="2983275"/>
            <a:ext cx="5751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31" idx="0"/>
            <a:endCxn id="117" idx="2"/>
          </p:cNvCxnSpPr>
          <p:nvPr/>
        </p:nvCxnSpPr>
        <p:spPr>
          <a:xfrm rot="10800000">
            <a:off x="6070600" y="2983275"/>
            <a:ext cx="16680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19" idx="2"/>
          </p:cNvCxnSpPr>
          <p:nvPr/>
        </p:nvCxnSpPr>
        <p:spPr>
          <a:xfrm>
            <a:off x="8432450" y="2983125"/>
            <a:ext cx="7215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8648400" y="2983125"/>
            <a:ext cx="5250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19" idx="2"/>
          </p:cNvCxnSpPr>
          <p:nvPr/>
        </p:nvCxnSpPr>
        <p:spPr>
          <a:xfrm>
            <a:off x="8432450" y="2983125"/>
            <a:ext cx="672300" cy="16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285450" y="650875"/>
            <a:ext cx="293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at a player, go into their most recent match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the other usernames and user IDs in that match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process on players that just had their usernames grabbed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18"/>
          <p:cNvCxnSpPr>
            <a:stCxn id="123" idx="2"/>
          </p:cNvCxnSpPr>
          <p:nvPr/>
        </p:nvCxnSpPr>
        <p:spPr>
          <a:xfrm flipH="1">
            <a:off x="1710550" y="4184475"/>
            <a:ext cx="663600" cy="9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23" idx="2"/>
          </p:cNvCxnSpPr>
          <p:nvPr/>
        </p:nvCxnSpPr>
        <p:spPr>
          <a:xfrm flipH="1">
            <a:off x="2358550" y="4184475"/>
            <a:ext cx="156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23" idx="2"/>
          </p:cNvCxnSpPr>
          <p:nvPr/>
        </p:nvCxnSpPr>
        <p:spPr>
          <a:xfrm>
            <a:off x="2374150" y="4184475"/>
            <a:ext cx="4461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24" idx="2"/>
          </p:cNvCxnSpPr>
          <p:nvPr/>
        </p:nvCxnSpPr>
        <p:spPr>
          <a:xfrm flipH="1">
            <a:off x="3183475" y="4184475"/>
            <a:ext cx="250200" cy="9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>
            <a:stCxn id="124" idx="2"/>
          </p:cNvCxnSpPr>
          <p:nvPr/>
        </p:nvCxnSpPr>
        <p:spPr>
          <a:xfrm>
            <a:off x="3433675" y="4184475"/>
            <a:ext cx="642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>
            <a:stCxn id="124" idx="2"/>
          </p:cNvCxnSpPr>
          <p:nvPr/>
        </p:nvCxnSpPr>
        <p:spPr>
          <a:xfrm>
            <a:off x="3433675" y="4184475"/>
            <a:ext cx="437100" cy="9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>
            <a:stCxn id="125" idx="2"/>
          </p:cNvCxnSpPr>
          <p:nvPr/>
        </p:nvCxnSpPr>
        <p:spPr>
          <a:xfrm flipH="1">
            <a:off x="4298050" y="4184475"/>
            <a:ext cx="2286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>
            <a:stCxn id="125" idx="2"/>
          </p:cNvCxnSpPr>
          <p:nvPr/>
        </p:nvCxnSpPr>
        <p:spPr>
          <a:xfrm>
            <a:off x="4526650" y="4184475"/>
            <a:ext cx="49200" cy="9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>
            <a:stCxn id="125" idx="2"/>
          </p:cNvCxnSpPr>
          <p:nvPr/>
        </p:nvCxnSpPr>
        <p:spPr>
          <a:xfrm>
            <a:off x="4526650" y="4184475"/>
            <a:ext cx="2973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4980900" y="4176525"/>
            <a:ext cx="663600" cy="9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 flipH="1">
            <a:off x="5628900" y="4176525"/>
            <a:ext cx="156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5644500" y="4176525"/>
            <a:ext cx="4461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flipH="1">
            <a:off x="6453825" y="4176525"/>
            <a:ext cx="250200" cy="9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6704025" y="4176525"/>
            <a:ext cx="642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6704025" y="4176525"/>
            <a:ext cx="437100" cy="9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7568400" y="4176525"/>
            <a:ext cx="2286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7797000" y="4176525"/>
            <a:ext cx="49200" cy="9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7797000" y="4176525"/>
            <a:ext cx="2973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8"/>
          <p:cNvSpPr txBox="1"/>
          <p:nvPr/>
        </p:nvSpPr>
        <p:spPr>
          <a:xfrm>
            <a:off x="220275" y="3865550"/>
            <a:ext cx="14805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 dupes, stop at 800 users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34615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- Scraping Player Data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75700"/>
            <a:ext cx="8679901" cy="3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2204599" y="918850"/>
            <a:ext cx="1001643" cy="627548"/>
          </a:xfrm>
          <a:custGeom>
            <a:rect b="b" l="l" r="r" t="t"/>
            <a:pathLst>
              <a:path extrusionOk="0" h="20718" w="37855">
                <a:moveTo>
                  <a:pt x="509" y="1323"/>
                </a:moveTo>
                <a:cubicBezTo>
                  <a:pt x="13085" y="275"/>
                  <a:pt x="40654" y="-3300"/>
                  <a:pt x="37593" y="8943"/>
                </a:cubicBezTo>
                <a:cubicBezTo>
                  <a:pt x="35137" y="18768"/>
                  <a:pt x="18753" y="22814"/>
                  <a:pt x="9145" y="19611"/>
                </a:cubicBezTo>
                <a:cubicBezTo>
                  <a:pt x="3110" y="17599"/>
                  <a:pt x="-1503" y="8628"/>
                  <a:pt x="509" y="25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Google Shape;165;p19"/>
          <p:cNvSpPr/>
          <p:nvPr/>
        </p:nvSpPr>
        <p:spPr>
          <a:xfrm>
            <a:off x="3206248" y="1044233"/>
            <a:ext cx="365575" cy="345650"/>
          </a:xfrm>
          <a:custGeom>
            <a:rect b="b" l="l" r="r" t="t"/>
            <a:pathLst>
              <a:path extrusionOk="0" h="13826" w="14623">
                <a:moveTo>
                  <a:pt x="1438" y="704"/>
                </a:moveTo>
                <a:cubicBezTo>
                  <a:pt x="5303" y="3"/>
                  <a:pt x="10012" y="-739"/>
                  <a:pt x="13190" y="1570"/>
                </a:cubicBezTo>
                <a:cubicBezTo>
                  <a:pt x="15664" y="3368"/>
                  <a:pt x="14548" y="8390"/>
                  <a:pt x="12572" y="10724"/>
                </a:cubicBezTo>
                <a:cubicBezTo>
                  <a:pt x="10477" y="13199"/>
                  <a:pt x="5217" y="15113"/>
                  <a:pt x="3047" y="12703"/>
                </a:cubicBezTo>
                <a:cubicBezTo>
                  <a:pt x="448" y="9817"/>
                  <a:pt x="-1237" y="4231"/>
                  <a:pt x="1191" y="119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46400"/>
            <a:ext cx="8679899" cy="27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516500" y="4210650"/>
            <a:ext cx="7737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Traverse through dataframe of usernames and user IDs, web scraping data on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Tracker.gg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entering username and user ID in URL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01100" y="4658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Labeling → Rule Based System</a:t>
            </a:r>
            <a:endParaRPr sz="2700"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18925" y="1099425"/>
            <a:ext cx="5499600" cy="205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quantify a smurf?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“west virginia #9999”, pro player Jay “Sinatraa” Won’s smurf account to model our rule based system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394" y="0"/>
            <a:ext cx="356860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Added NA Values to Blank Values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One-hot encoded values for easier test/training of models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Winsorized Columns at thresholds of 0.05, and 0.95 to remove extreme outlier cases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Removed any other outliers through Isolation Forest at the 0.01 percent threshold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Normalized Values using StandardScaler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Imputed Missing Values using Medians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Split Models into Training/Test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Pre-Processing-Visualizations</a:t>
            </a:r>
            <a:endParaRPr/>
          </a:p>
        </p:txBody>
      </p:sp>
      <p:pic>
        <p:nvPicPr>
          <p:cNvPr id="186" name="Google Shape;186;p22" title="Screenshot 2025-05-29 at 9.43.0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5975"/>
            <a:ext cx="3994525" cy="252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 title="Screenshot 2025-05-29 at 9.43.1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075" y="2617061"/>
            <a:ext cx="3994526" cy="240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 title="Screenshot 2025-05-29 at 9.46.30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625" y="868775"/>
            <a:ext cx="3231924" cy="20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278025" y="3462494"/>
            <a:ext cx="2322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the Visualizations for some of the different Categories after pre-processing.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 u="sng"/>
              <a:t>Goal: </a:t>
            </a:r>
            <a:r>
              <a:rPr lang="en"/>
              <a:t>Predict whether a Valorant player is a normal player, suspicious, or a likely smurf using tabular data.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Labels assigned using rule-based comparisons to known smurfs (ex: Sinatraa’s alt).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Model training used an 80/20 stratified split and 5-fold cross-validation for evaluation consistency.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354 training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88 testing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Evaluated traditional machine learning models: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Logistic Regression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Decision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