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sldIdLst>
    <p:sldId id="257" r:id="rId2"/>
    <p:sldId id="258" r:id="rId3"/>
    <p:sldId id="259" r:id="rId4"/>
    <p:sldId id="261" r:id="rId5"/>
    <p:sldId id="260"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353" autoAdjust="0"/>
  </p:normalViewPr>
  <p:slideViewPr>
    <p:cSldViewPr snapToGrid="0">
      <p:cViewPr varScale="1">
        <p:scale>
          <a:sx n="70" d="100"/>
          <a:sy n="70" d="100"/>
        </p:scale>
        <p:origin x="525" y="-1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023582-D655-4C62-9B98-30DDC065BF1F}"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1F4FF4-52D9-4DA8-8D80-99603F5E3F48}" type="slidenum">
              <a:rPr lang="en-IN" smtClean="0"/>
              <a:t>‹#›</a:t>
            </a:fld>
            <a:endParaRPr lang="en-IN"/>
          </a:p>
        </p:txBody>
      </p:sp>
    </p:spTree>
    <p:extLst>
      <p:ext uri="{BB962C8B-B14F-4D97-AF65-F5344CB8AC3E}">
        <p14:creationId xmlns:p14="http://schemas.microsoft.com/office/powerpoint/2010/main" val="1712958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023582-D655-4C62-9B98-30DDC065BF1F}"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1F4FF4-52D9-4DA8-8D80-99603F5E3F48}" type="slidenum">
              <a:rPr lang="en-IN" smtClean="0"/>
              <a:t>‹#›</a:t>
            </a:fld>
            <a:endParaRPr lang="en-IN"/>
          </a:p>
        </p:txBody>
      </p:sp>
    </p:spTree>
    <p:extLst>
      <p:ext uri="{BB962C8B-B14F-4D97-AF65-F5344CB8AC3E}">
        <p14:creationId xmlns:p14="http://schemas.microsoft.com/office/powerpoint/2010/main" val="806269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023582-D655-4C62-9B98-30DDC065BF1F}"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1F4FF4-52D9-4DA8-8D80-99603F5E3F4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60783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023582-D655-4C62-9B98-30DDC065BF1F}"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1F4FF4-52D9-4DA8-8D80-99603F5E3F48}" type="slidenum">
              <a:rPr lang="en-IN" smtClean="0"/>
              <a:t>‹#›</a:t>
            </a:fld>
            <a:endParaRPr lang="en-IN"/>
          </a:p>
        </p:txBody>
      </p:sp>
    </p:spTree>
    <p:extLst>
      <p:ext uri="{BB962C8B-B14F-4D97-AF65-F5344CB8AC3E}">
        <p14:creationId xmlns:p14="http://schemas.microsoft.com/office/powerpoint/2010/main" val="1550083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023582-D655-4C62-9B98-30DDC065BF1F}"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1F4FF4-52D9-4DA8-8D80-99603F5E3F4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11560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023582-D655-4C62-9B98-30DDC065BF1F}"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1F4FF4-52D9-4DA8-8D80-99603F5E3F48}" type="slidenum">
              <a:rPr lang="en-IN" smtClean="0"/>
              <a:t>‹#›</a:t>
            </a:fld>
            <a:endParaRPr lang="en-IN"/>
          </a:p>
        </p:txBody>
      </p:sp>
    </p:spTree>
    <p:extLst>
      <p:ext uri="{BB962C8B-B14F-4D97-AF65-F5344CB8AC3E}">
        <p14:creationId xmlns:p14="http://schemas.microsoft.com/office/powerpoint/2010/main" val="2914395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023582-D655-4C62-9B98-30DDC065BF1F}"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1F4FF4-52D9-4DA8-8D80-99603F5E3F48}" type="slidenum">
              <a:rPr lang="en-IN" smtClean="0"/>
              <a:t>‹#›</a:t>
            </a:fld>
            <a:endParaRPr lang="en-IN"/>
          </a:p>
        </p:txBody>
      </p:sp>
    </p:spTree>
    <p:extLst>
      <p:ext uri="{BB962C8B-B14F-4D97-AF65-F5344CB8AC3E}">
        <p14:creationId xmlns:p14="http://schemas.microsoft.com/office/powerpoint/2010/main" val="2107422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023582-D655-4C62-9B98-30DDC065BF1F}"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1F4FF4-52D9-4DA8-8D80-99603F5E3F48}" type="slidenum">
              <a:rPr lang="en-IN" smtClean="0"/>
              <a:t>‹#›</a:t>
            </a:fld>
            <a:endParaRPr lang="en-IN"/>
          </a:p>
        </p:txBody>
      </p:sp>
    </p:spTree>
    <p:extLst>
      <p:ext uri="{BB962C8B-B14F-4D97-AF65-F5344CB8AC3E}">
        <p14:creationId xmlns:p14="http://schemas.microsoft.com/office/powerpoint/2010/main" val="1665499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023582-D655-4C62-9B98-30DDC065BF1F}"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1F4FF4-52D9-4DA8-8D80-99603F5E3F48}" type="slidenum">
              <a:rPr lang="en-IN" smtClean="0"/>
              <a:t>‹#›</a:t>
            </a:fld>
            <a:endParaRPr lang="en-IN"/>
          </a:p>
        </p:txBody>
      </p:sp>
    </p:spTree>
    <p:extLst>
      <p:ext uri="{BB962C8B-B14F-4D97-AF65-F5344CB8AC3E}">
        <p14:creationId xmlns:p14="http://schemas.microsoft.com/office/powerpoint/2010/main" val="3805223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023582-D655-4C62-9B98-30DDC065BF1F}"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1F4FF4-52D9-4DA8-8D80-99603F5E3F48}" type="slidenum">
              <a:rPr lang="en-IN" smtClean="0"/>
              <a:t>‹#›</a:t>
            </a:fld>
            <a:endParaRPr lang="en-IN"/>
          </a:p>
        </p:txBody>
      </p:sp>
    </p:spTree>
    <p:extLst>
      <p:ext uri="{BB962C8B-B14F-4D97-AF65-F5344CB8AC3E}">
        <p14:creationId xmlns:p14="http://schemas.microsoft.com/office/powerpoint/2010/main" val="1962839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023582-D655-4C62-9B98-30DDC065BF1F}"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1F4FF4-52D9-4DA8-8D80-99603F5E3F48}" type="slidenum">
              <a:rPr lang="en-IN" smtClean="0"/>
              <a:t>‹#›</a:t>
            </a:fld>
            <a:endParaRPr lang="en-IN"/>
          </a:p>
        </p:txBody>
      </p:sp>
    </p:spTree>
    <p:extLst>
      <p:ext uri="{BB962C8B-B14F-4D97-AF65-F5344CB8AC3E}">
        <p14:creationId xmlns:p14="http://schemas.microsoft.com/office/powerpoint/2010/main" val="947468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023582-D655-4C62-9B98-30DDC065BF1F}" type="datetimeFigureOut">
              <a:rPr lang="en-IN" smtClean="0"/>
              <a:t>03-02-2024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1F4FF4-52D9-4DA8-8D80-99603F5E3F48}" type="slidenum">
              <a:rPr lang="en-IN" smtClean="0"/>
              <a:t>‹#›</a:t>
            </a:fld>
            <a:endParaRPr lang="en-IN"/>
          </a:p>
        </p:txBody>
      </p:sp>
    </p:spTree>
    <p:extLst>
      <p:ext uri="{BB962C8B-B14F-4D97-AF65-F5344CB8AC3E}">
        <p14:creationId xmlns:p14="http://schemas.microsoft.com/office/powerpoint/2010/main" val="608083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023582-D655-4C62-9B98-30DDC065BF1F}" type="datetimeFigureOut">
              <a:rPr lang="en-IN" smtClean="0"/>
              <a:t>03-02-2024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1F4FF4-52D9-4DA8-8D80-99603F5E3F48}" type="slidenum">
              <a:rPr lang="en-IN" smtClean="0"/>
              <a:t>‹#›</a:t>
            </a:fld>
            <a:endParaRPr lang="en-IN"/>
          </a:p>
        </p:txBody>
      </p:sp>
    </p:spTree>
    <p:extLst>
      <p:ext uri="{BB962C8B-B14F-4D97-AF65-F5344CB8AC3E}">
        <p14:creationId xmlns:p14="http://schemas.microsoft.com/office/powerpoint/2010/main" val="3717659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023582-D655-4C62-9B98-30DDC065BF1F}" type="datetimeFigureOut">
              <a:rPr lang="en-IN" smtClean="0"/>
              <a:t>03-02-2024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1F4FF4-52D9-4DA8-8D80-99603F5E3F48}" type="slidenum">
              <a:rPr lang="en-IN" smtClean="0"/>
              <a:t>‹#›</a:t>
            </a:fld>
            <a:endParaRPr lang="en-IN"/>
          </a:p>
        </p:txBody>
      </p:sp>
    </p:spTree>
    <p:extLst>
      <p:ext uri="{BB962C8B-B14F-4D97-AF65-F5344CB8AC3E}">
        <p14:creationId xmlns:p14="http://schemas.microsoft.com/office/powerpoint/2010/main" val="4180847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023582-D655-4C62-9B98-30DDC065BF1F}"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1F4FF4-52D9-4DA8-8D80-99603F5E3F48}" type="slidenum">
              <a:rPr lang="en-IN" smtClean="0"/>
              <a:t>‹#›</a:t>
            </a:fld>
            <a:endParaRPr lang="en-IN"/>
          </a:p>
        </p:txBody>
      </p:sp>
    </p:spTree>
    <p:extLst>
      <p:ext uri="{BB962C8B-B14F-4D97-AF65-F5344CB8AC3E}">
        <p14:creationId xmlns:p14="http://schemas.microsoft.com/office/powerpoint/2010/main" val="3516715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023582-D655-4C62-9B98-30DDC065BF1F}"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1F4FF4-52D9-4DA8-8D80-99603F5E3F48}" type="slidenum">
              <a:rPr lang="en-IN" smtClean="0"/>
              <a:t>‹#›</a:t>
            </a:fld>
            <a:endParaRPr lang="en-IN"/>
          </a:p>
        </p:txBody>
      </p:sp>
    </p:spTree>
    <p:extLst>
      <p:ext uri="{BB962C8B-B14F-4D97-AF65-F5344CB8AC3E}">
        <p14:creationId xmlns:p14="http://schemas.microsoft.com/office/powerpoint/2010/main" val="1308330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6023582-D655-4C62-9B98-30DDC065BF1F}" type="datetimeFigureOut">
              <a:rPr lang="en-IN" smtClean="0"/>
              <a:t>03-02-2024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E1F4FF4-52D9-4DA8-8D80-99603F5E3F48}" type="slidenum">
              <a:rPr lang="en-IN" smtClean="0"/>
              <a:t>‹#›</a:t>
            </a:fld>
            <a:endParaRPr lang="en-IN"/>
          </a:p>
        </p:txBody>
      </p:sp>
    </p:spTree>
    <p:extLst>
      <p:ext uri="{BB962C8B-B14F-4D97-AF65-F5344CB8AC3E}">
        <p14:creationId xmlns:p14="http://schemas.microsoft.com/office/powerpoint/2010/main" val="1188239219"/>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E05AA6D-AD54-5835-81BD-22565901B5E1}"/>
              </a:ext>
            </a:extLst>
          </p:cNvPr>
          <p:cNvSpPr/>
          <p:nvPr/>
        </p:nvSpPr>
        <p:spPr>
          <a:xfrm>
            <a:off x="0" y="1339162"/>
            <a:ext cx="10652078" cy="3416320"/>
          </a:xfrm>
          <a:prstGeom prst="rect">
            <a:avLst/>
          </a:prstGeom>
          <a:noFill/>
        </p:spPr>
        <p:txBody>
          <a:bodyPr wrap="square" lIns="91440" tIns="45720" rIns="91440" bIns="45720">
            <a:spAutoFit/>
          </a:bodyPr>
          <a:lstStyle/>
          <a:p>
            <a:pPr algn="ctr"/>
            <a:r>
              <a:rPr lang="en-US" sz="5400" b="0" cap="none" spc="0" dirty="0">
                <a:ln w="0"/>
                <a:solidFill>
                  <a:schemeClr val="accent1"/>
                </a:solidFill>
                <a:effectLst>
                  <a:outerShdw blurRad="38100" dist="38100" dir="2700000" algn="tl">
                    <a:srgbClr val="000000">
                      <a:alpha val="43137"/>
                    </a:srgbClr>
                  </a:outerShdw>
                </a:effectLst>
              </a:rPr>
              <a:t>PROJECT - II</a:t>
            </a:r>
          </a:p>
          <a:p>
            <a:pPr algn="ctr"/>
            <a:r>
              <a:rPr lang="en-US" sz="5400" b="0" cap="none" spc="0" dirty="0">
                <a:ln w="0"/>
                <a:solidFill>
                  <a:schemeClr val="accent1"/>
                </a:solidFill>
                <a:effectLst>
                  <a:outerShdw blurRad="38100" dist="38100" dir="2700000" algn="tl">
                    <a:srgbClr val="000000">
                      <a:alpha val="43137"/>
                    </a:srgbClr>
                  </a:outerShdw>
                </a:effectLst>
              </a:rPr>
              <a:t>Web Scraping From Web</a:t>
            </a:r>
          </a:p>
          <a:p>
            <a:pPr algn="ctr"/>
            <a:r>
              <a:rPr lang="en-US" sz="5400" b="0" cap="none" spc="0" dirty="0">
                <a:ln w="0"/>
                <a:solidFill>
                  <a:schemeClr val="accent1"/>
                </a:solidFill>
                <a:effectLst>
                  <a:outerShdw blurRad="38100" dist="38100" dir="2700000" algn="tl">
                    <a:srgbClr val="000000">
                      <a:alpha val="43137"/>
                    </a:srgbClr>
                  </a:outerShdw>
                </a:effectLst>
              </a:rPr>
              <a:t> &amp; </a:t>
            </a:r>
          </a:p>
          <a:p>
            <a:pPr algn="ctr"/>
            <a:r>
              <a:rPr lang="en-US" sz="5400" dirty="0">
                <a:ln w="0"/>
                <a:solidFill>
                  <a:schemeClr val="accent1"/>
                </a:solidFill>
                <a:effectLst>
                  <a:outerShdw blurRad="38100" dist="38100" dir="2700000" algn="tl">
                    <a:srgbClr val="000000">
                      <a:alpha val="43137"/>
                    </a:srgbClr>
                  </a:outerShdw>
                </a:effectLst>
              </a:rPr>
              <a:t>W</a:t>
            </a:r>
            <a:r>
              <a:rPr lang="en-US" sz="5400" b="0" cap="none" spc="0" dirty="0">
                <a:ln w="0"/>
                <a:solidFill>
                  <a:schemeClr val="accent1"/>
                </a:solidFill>
                <a:effectLst>
                  <a:outerShdw blurRad="38100" dist="38100" dir="2700000" algn="tl">
                    <a:srgbClr val="000000">
                      <a:alpha val="43137"/>
                    </a:srgbClr>
                  </a:outerShdw>
                </a:effectLst>
              </a:rPr>
              <a:t>ord </a:t>
            </a:r>
            <a:r>
              <a:rPr lang="en-US" sz="5400" dirty="0">
                <a:ln w="0"/>
                <a:solidFill>
                  <a:schemeClr val="accent1"/>
                </a:solidFill>
                <a:effectLst>
                  <a:outerShdw blurRad="38100" dist="38100" dir="2700000" algn="tl">
                    <a:srgbClr val="000000">
                      <a:alpha val="43137"/>
                    </a:srgbClr>
                  </a:outerShdw>
                </a:effectLst>
              </a:rPr>
              <a:t>F</a:t>
            </a:r>
            <a:r>
              <a:rPr lang="en-US" sz="5400" b="0" cap="none" spc="0" dirty="0">
                <a:ln w="0"/>
                <a:solidFill>
                  <a:schemeClr val="accent1"/>
                </a:solidFill>
                <a:effectLst>
                  <a:outerShdw blurRad="38100" dist="38100" dir="2700000" algn="tl">
                    <a:srgbClr val="000000">
                      <a:alpha val="43137"/>
                    </a:srgbClr>
                  </a:outerShdw>
                </a:effectLst>
              </a:rPr>
              <a:t>requency</a:t>
            </a:r>
            <a:endParaRPr lang="en-IN" sz="5400" b="0" cap="none" spc="0" dirty="0">
              <a:ln w="0"/>
              <a:solidFill>
                <a:schemeClr val="accent1"/>
              </a:solidFill>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3197AB19-68EB-640A-8A44-AFD15EB8F6C0}"/>
              </a:ext>
            </a:extLst>
          </p:cNvPr>
          <p:cNvSpPr txBox="1"/>
          <p:nvPr/>
        </p:nvSpPr>
        <p:spPr>
          <a:xfrm>
            <a:off x="8224453" y="5657671"/>
            <a:ext cx="3881112" cy="1200329"/>
          </a:xfrm>
          <a:prstGeom prst="rect">
            <a:avLst/>
          </a:prstGeom>
          <a:noFill/>
        </p:spPr>
        <p:txBody>
          <a:bodyPr wrap="square">
            <a:spAutoFit/>
          </a:bodyPr>
          <a:lstStyle/>
          <a:p>
            <a:pPr algn="ctr"/>
            <a:r>
              <a:rPr lang="en-IN" sz="1800" b="1" dirty="0"/>
              <a:t>Presentation By</a:t>
            </a:r>
          </a:p>
          <a:p>
            <a:pPr algn="ctr"/>
            <a:r>
              <a:rPr lang="en-IN" sz="1800" b="1" dirty="0"/>
              <a:t>Jovita Tigga</a:t>
            </a:r>
          </a:p>
          <a:p>
            <a:pPr algn="ctr"/>
            <a:r>
              <a:rPr lang="en-IN" sz="1800" b="1" dirty="0"/>
              <a:t>Start Date : January  9, 2023</a:t>
            </a:r>
          </a:p>
          <a:p>
            <a:pPr algn="ctr"/>
            <a:r>
              <a:rPr lang="en-IN" sz="1800" b="1" dirty="0"/>
              <a:t>Submitted On : February 3, 2024</a:t>
            </a:r>
          </a:p>
        </p:txBody>
      </p:sp>
    </p:spTree>
    <p:extLst>
      <p:ext uri="{BB962C8B-B14F-4D97-AF65-F5344CB8AC3E}">
        <p14:creationId xmlns:p14="http://schemas.microsoft.com/office/powerpoint/2010/main" val="3489519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C15BD5-A891-12CA-BA9A-55ABFA03F3E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3909AD1-EDE8-D30C-2EF2-C5A0F9D2459E}"/>
              </a:ext>
            </a:extLst>
          </p:cNvPr>
          <p:cNvSpPr/>
          <p:nvPr/>
        </p:nvSpPr>
        <p:spPr>
          <a:xfrm>
            <a:off x="1689706" y="237386"/>
            <a:ext cx="6254918" cy="1015663"/>
          </a:xfrm>
          <a:prstGeom prst="rect">
            <a:avLst/>
          </a:prstGeom>
          <a:noFill/>
        </p:spPr>
        <p:txBody>
          <a:bodyPr wrap="none" lIns="91440" tIns="45720" rIns="91440" bIns="45720">
            <a:spAutoFit/>
          </a:bodyPr>
          <a:lstStyle/>
          <a:p>
            <a:pPr algn="ctr"/>
            <a:r>
              <a:rPr lang="en-IN" sz="6000" b="1" dirty="0">
                <a:effectLst>
                  <a:outerShdw blurRad="38100" dist="38100" dir="2700000" algn="tl">
                    <a:srgbClr val="000000">
                      <a:alpha val="43137"/>
                    </a:srgbClr>
                  </a:outerShdw>
                </a:effectLst>
              </a:rPr>
              <a:t>Table Of Content</a:t>
            </a:r>
            <a:endParaRPr lang="en-US" sz="6000" b="0" cap="none" spc="0" dirty="0">
              <a:ln w="0"/>
              <a:solidFill>
                <a:schemeClr val="tx1"/>
              </a:solidFill>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08C009F6-162D-D019-0E94-C59C9A630621}"/>
              </a:ext>
            </a:extLst>
          </p:cNvPr>
          <p:cNvSpPr txBox="1"/>
          <p:nvPr/>
        </p:nvSpPr>
        <p:spPr>
          <a:xfrm>
            <a:off x="750627" y="1811407"/>
            <a:ext cx="7526739" cy="3447098"/>
          </a:xfrm>
          <a:prstGeom prst="rect">
            <a:avLst/>
          </a:prstGeom>
          <a:noFill/>
        </p:spPr>
        <p:txBody>
          <a:bodyPr wrap="square" rtlCol="0">
            <a:spAutoFit/>
          </a:bodyPr>
          <a:lstStyle/>
          <a:p>
            <a:endParaRPr lang="en-US" sz="2000"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2000" b="1" dirty="0">
                <a:latin typeface="Arial" panose="020B0604020202020204" pitchFamily="34" charset="0"/>
                <a:cs typeface="Arial" panose="020B0604020202020204" pitchFamily="34" charset="0"/>
              </a:rPr>
              <a:t>Definitions</a:t>
            </a:r>
          </a:p>
          <a:p>
            <a:pPr marL="285750" indent="-285750">
              <a:buFont typeface="Wingdings" panose="05000000000000000000" pitchFamily="2" charset="2"/>
              <a:buChar char="v"/>
            </a:pPr>
            <a:endParaRPr lang="en-US" sz="2000"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2000" b="1" dirty="0">
                <a:latin typeface="Arial" panose="020B0604020202020204" pitchFamily="34" charset="0"/>
                <a:cs typeface="Arial" panose="020B0604020202020204" pitchFamily="34" charset="0"/>
              </a:rPr>
              <a:t>Web Scraping</a:t>
            </a:r>
          </a:p>
          <a:p>
            <a:endParaRPr lang="en-US" sz="2000"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2000" b="1" dirty="0">
                <a:latin typeface="Arial" panose="020B0604020202020204" pitchFamily="34" charset="0"/>
                <a:cs typeface="Arial" panose="020B0604020202020204" pitchFamily="34" charset="0"/>
              </a:rPr>
              <a:t>Word Frequency</a:t>
            </a:r>
          </a:p>
          <a:p>
            <a:pPr marL="285750" indent="-285750">
              <a:buFont typeface="Wingdings" panose="05000000000000000000" pitchFamily="2" charset="2"/>
              <a:buChar char="v"/>
            </a:pPr>
            <a:endParaRPr lang="en-US" sz="2000"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2000" b="1" dirty="0">
                <a:latin typeface="Arial" panose="020B0604020202020204" pitchFamily="34" charset="0"/>
                <a:cs typeface="Arial" panose="020B0604020202020204" pitchFamily="34" charset="0"/>
              </a:rPr>
              <a:t>Live Demo</a:t>
            </a:r>
          </a:p>
          <a:p>
            <a:pPr marL="285750" indent="-285750">
              <a:buFont typeface="Wingdings" panose="05000000000000000000" pitchFamily="2" charset="2"/>
              <a:buChar char="v"/>
            </a:pPr>
            <a:endParaRPr lang="en-US" sz="2000"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2000" b="1" dirty="0">
                <a:latin typeface="Arial" panose="020B0604020202020204" pitchFamily="34" charset="0"/>
                <a:cs typeface="Arial" panose="020B0604020202020204" pitchFamily="34" charset="0"/>
              </a:rPr>
              <a:t>Conclusion</a:t>
            </a:r>
          </a:p>
          <a:p>
            <a:endParaRPr lang="en-US" dirty="0"/>
          </a:p>
        </p:txBody>
      </p:sp>
    </p:spTree>
    <p:extLst>
      <p:ext uri="{BB962C8B-B14F-4D97-AF65-F5344CB8AC3E}">
        <p14:creationId xmlns:p14="http://schemas.microsoft.com/office/powerpoint/2010/main" val="1365134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5F7F2E-3D38-EA9E-EAAD-195E4F58D431}"/>
              </a:ext>
            </a:extLst>
          </p:cNvPr>
          <p:cNvSpPr txBox="1"/>
          <p:nvPr/>
        </p:nvSpPr>
        <p:spPr>
          <a:xfrm>
            <a:off x="380802" y="112556"/>
            <a:ext cx="9848574" cy="6740307"/>
          </a:xfrm>
          <a:prstGeom prst="rect">
            <a:avLst/>
          </a:prstGeom>
          <a:noFill/>
        </p:spPr>
        <p:txBody>
          <a:bodyPr wrap="square" rtlCol="0">
            <a:spAutoFit/>
          </a:bodyPr>
          <a:lstStyle/>
          <a:p>
            <a:pPr algn="ctr"/>
            <a:endParaRPr lang="en-US" sz="2000" b="1" dirty="0">
              <a:solidFill>
                <a:srgbClr val="595959"/>
              </a:solidFill>
              <a:latin typeface="Arial" panose="020B0604020202020204" pitchFamily="34" charset="0"/>
            </a:endParaRPr>
          </a:p>
          <a:p>
            <a:endParaRPr lang="en-US" dirty="0"/>
          </a:p>
          <a:p>
            <a:r>
              <a:rPr lang="en-US" sz="1800" b="1" i="0" u="none" strike="noStrike" dirty="0">
                <a:solidFill>
                  <a:srgbClr val="595959"/>
                </a:solidFill>
                <a:effectLst/>
                <a:latin typeface="Arial" panose="020B0604020202020204" pitchFamily="34" charset="0"/>
              </a:rPr>
              <a:t>Scraping</a:t>
            </a:r>
            <a:br>
              <a:rPr lang="en-US" sz="1800" b="0" i="0" u="none" strike="noStrike" dirty="0">
                <a:solidFill>
                  <a:srgbClr val="595959"/>
                </a:solidFill>
                <a:effectLst/>
                <a:latin typeface="Arial" panose="020B0604020202020204" pitchFamily="34" charset="0"/>
              </a:rPr>
            </a:br>
            <a:endParaRPr lang="en-US" sz="1800" b="0" i="0" u="none" strike="noStrike" dirty="0">
              <a:solidFill>
                <a:srgbClr val="595959"/>
              </a:solidFill>
              <a:effectLst/>
              <a:latin typeface="Arial" panose="020B0604020202020204" pitchFamily="34" charset="0"/>
            </a:endParaRPr>
          </a:p>
          <a:p>
            <a:r>
              <a:rPr lang="en-US" sz="1800" b="0" i="1" u="none" strike="noStrike" dirty="0">
                <a:solidFill>
                  <a:srgbClr val="595959"/>
                </a:solidFill>
                <a:effectLst/>
                <a:latin typeface="Arial" panose="020B0604020202020204" pitchFamily="34" charset="0"/>
              </a:rPr>
              <a:t>Using tools to gather data you can see on a webpage</a:t>
            </a:r>
            <a:br>
              <a:rPr lang="en-US" sz="1800" b="0" i="0" u="none" strike="noStrike" dirty="0">
                <a:solidFill>
                  <a:srgbClr val="595959"/>
                </a:solidFill>
                <a:effectLst/>
                <a:latin typeface="Arial" panose="020B0604020202020204" pitchFamily="34" charset="0"/>
              </a:rPr>
            </a:br>
            <a:br>
              <a:rPr lang="en-US" sz="1800" b="0" i="0" u="none" strike="noStrike" dirty="0">
                <a:solidFill>
                  <a:srgbClr val="595959"/>
                </a:solidFill>
                <a:effectLst/>
                <a:latin typeface="Arial" panose="020B0604020202020204" pitchFamily="34" charset="0"/>
              </a:rPr>
            </a:br>
            <a:r>
              <a:rPr lang="en-US" sz="1800" b="0" i="0" u="none" strike="noStrike" dirty="0">
                <a:solidFill>
                  <a:srgbClr val="595959"/>
                </a:solidFill>
                <a:effectLst/>
                <a:latin typeface="Arial" panose="020B0604020202020204" pitchFamily="34" charset="0"/>
              </a:rPr>
              <a:t>A wide range of web scraping techniques and tools exist.  These can be as simple as copy/paste and increase in complexity to automation tools, HTML parsing, APIs and programming.</a:t>
            </a:r>
          </a:p>
          <a:p>
            <a:endParaRPr lang="en-US" dirty="0">
              <a:solidFill>
                <a:srgbClr val="595959"/>
              </a:solidFill>
              <a:latin typeface="Arial" panose="020B0604020202020204" pitchFamily="34" charset="0"/>
            </a:endParaRPr>
          </a:p>
          <a:p>
            <a:r>
              <a:rPr lang="en-IN" sz="1800" b="1" i="0" u="none" strike="noStrike" dirty="0">
                <a:solidFill>
                  <a:srgbClr val="595959"/>
                </a:solidFill>
                <a:effectLst/>
                <a:latin typeface="Arial" panose="020B0604020202020204" pitchFamily="34" charset="0"/>
              </a:rPr>
              <a:t>HTTP</a:t>
            </a:r>
            <a:r>
              <a:rPr lang="en-IN" dirty="0">
                <a:solidFill>
                  <a:srgbClr val="595959"/>
                </a:solidFill>
                <a:latin typeface="Arial" panose="020B0604020202020204" pitchFamily="34" charset="0"/>
              </a:rPr>
              <a:t> - </a:t>
            </a:r>
            <a:r>
              <a:rPr lang="en-IN" sz="1800" b="0" i="1" u="none" strike="noStrike" dirty="0" err="1">
                <a:solidFill>
                  <a:srgbClr val="595959"/>
                </a:solidFill>
                <a:effectLst/>
                <a:latin typeface="Arial" panose="020B0604020202020204" pitchFamily="34" charset="0"/>
              </a:rPr>
              <a:t>HyperText</a:t>
            </a:r>
            <a:r>
              <a:rPr lang="en-IN" sz="1800" b="0" i="1" u="none" strike="noStrike" dirty="0">
                <a:solidFill>
                  <a:srgbClr val="595959"/>
                </a:solidFill>
                <a:effectLst/>
                <a:latin typeface="Arial" panose="020B0604020202020204" pitchFamily="34" charset="0"/>
              </a:rPr>
              <a:t> Transfer Protocol</a:t>
            </a:r>
            <a:br>
              <a:rPr lang="en-IN" sz="1800" b="0" i="0" u="none" strike="noStrike" dirty="0">
                <a:solidFill>
                  <a:srgbClr val="595959"/>
                </a:solidFill>
                <a:effectLst/>
                <a:latin typeface="Arial" panose="020B0604020202020204" pitchFamily="34" charset="0"/>
              </a:rPr>
            </a:br>
            <a:br>
              <a:rPr lang="en-IN" sz="1800" b="0" i="0" u="none" strike="noStrike" dirty="0">
                <a:solidFill>
                  <a:srgbClr val="595959"/>
                </a:solidFill>
                <a:effectLst/>
                <a:latin typeface="Arial" panose="020B0604020202020204" pitchFamily="34" charset="0"/>
              </a:rPr>
            </a:br>
            <a:r>
              <a:rPr lang="en-IN" sz="1800" b="0" i="0" u="none" strike="noStrike" dirty="0">
                <a:solidFill>
                  <a:srgbClr val="595959"/>
                </a:solidFill>
                <a:effectLst/>
                <a:latin typeface="Arial" panose="020B0604020202020204" pitchFamily="34" charset="0"/>
              </a:rPr>
              <a:t>Machine interchange information transported over the Internet to enable multi-media data exchange, aka WWW.  The protocol defines aspects of authentication, requests, status codes, persistent connections, client/server request/response. etc.  </a:t>
            </a:r>
            <a:endParaRPr lang="en-US" sz="1800" b="0" i="0" u="none" strike="noStrike" dirty="0">
              <a:solidFill>
                <a:srgbClr val="595959"/>
              </a:solidFill>
              <a:effectLst/>
              <a:latin typeface="Arial" panose="020B0604020202020204" pitchFamily="34" charset="0"/>
            </a:endParaRPr>
          </a:p>
          <a:p>
            <a:endParaRPr lang="en-US" dirty="0">
              <a:solidFill>
                <a:srgbClr val="595959"/>
              </a:solidFill>
              <a:latin typeface="Arial" panose="020B0604020202020204" pitchFamily="34" charset="0"/>
            </a:endParaRPr>
          </a:p>
          <a:p>
            <a:r>
              <a:rPr lang="en-US" sz="1800" b="1" i="0" u="none" strike="noStrike" dirty="0">
                <a:solidFill>
                  <a:srgbClr val="595959"/>
                </a:solidFill>
                <a:effectLst/>
                <a:latin typeface="Arial" panose="020B0604020202020204" pitchFamily="34" charset="0"/>
              </a:rPr>
              <a:t>HTML</a:t>
            </a:r>
            <a:r>
              <a:rPr lang="en-US" dirty="0">
                <a:solidFill>
                  <a:srgbClr val="595959"/>
                </a:solidFill>
                <a:latin typeface="Arial" panose="020B0604020202020204" pitchFamily="34" charset="0"/>
              </a:rPr>
              <a:t>  - </a:t>
            </a:r>
            <a:r>
              <a:rPr lang="en-US" sz="1800" b="0" i="1" u="none" strike="noStrike" dirty="0" err="1">
                <a:solidFill>
                  <a:srgbClr val="595959"/>
                </a:solidFill>
                <a:effectLst/>
                <a:latin typeface="Arial" panose="020B0604020202020204" pitchFamily="34" charset="0"/>
              </a:rPr>
              <a:t>HyperText</a:t>
            </a:r>
            <a:r>
              <a:rPr lang="en-US" sz="1800" b="0" i="1" u="none" strike="noStrike" dirty="0">
                <a:solidFill>
                  <a:srgbClr val="595959"/>
                </a:solidFill>
                <a:effectLst/>
                <a:latin typeface="Arial" panose="020B0604020202020204" pitchFamily="34" charset="0"/>
              </a:rPr>
              <a:t> Markup Language</a:t>
            </a:r>
            <a:br>
              <a:rPr lang="en-US" sz="1800" b="0" i="0" u="none" strike="noStrike" dirty="0">
                <a:solidFill>
                  <a:srgbClr val="595959"/>
                </a:solidFill>
                <a:effectLst/>
                <a:latin typeface="Arial" panose="020B0604020202020204" pitchFamily="34" charset="0"/>
              </a:rPr>
            </a:br>
            <a:br>
              <a:rPr lang="en-US" sz="1800" b="0" i="0" u="none" strike="noStrike" dirty="0">
                <a:solidFill>
                  <a:srgbClr val="595959"/>
                </a:solidFill>
                <a:effectLst/>
                <a:latin typeface="Arial" panose="020B0604020202020204" pitchFamily="34" charset="0"/>
              </a:rPr>
            </a:br>
            <a:r>
              <a:rPr lang="en-US" sz="1800" b="0" i="0" u="none" strike="noStrike" dirty="0">
                <a:solidFill>
                  <a:srgbClr val="595959"/>
                </a:solidFill>
                <a:effectLst/>
                <a:latin typeface="Arial" panose="020B0604020202020204" pitchFamily="34" charset="0"/>
              </a:rPr>
              <a:t>The standard markup language on the Web  </a:t>
            </a:r>
            <a:br>
              <a:rPr lang="en-US" sz="1800" b="0" i="0" u="none" strike="noStrike" dirty="0">
                <a:solidFill>
                  <a:srgbClr val="595959"/>
                </a:solidFill>
                <a:effectLst/>
                <a:latin typeface="Arial" panose="020B0604020202020204" pitchFamily="34" charset="0"/>
              </a:rPr>
            </a:br>
            <a:r>
              <a:rPr lang="en-US" sz="1800" b="0" i="0" u="none" strike="noStrike" dirty="0">
                <a:solidFill>
                  <a:srgbClr val="595959"/>
                </a:solidFill>
                <a:effectLst/>
                <a:latin typeface="Arial" panose="020B0604020202020204" pitchFamily="34" charset="0"/>
              </a:rPr>
              <a:t>As the web evolves so does the proliferation of technical wrappers surrounding the visible content of websites (text and data) </a:t>
            </a:r>
          </a:p>
          <a:p>
            <a:endParaRPr lang="en-US" dirty="0">
              <a:solidFill>
                <a:srgbClr val="595959"/>
              </a:solidFill>
              <a:latin typeface="Arial" panose="020B0604020202020204" pitchFamily="34" charset="0"/>
            </a:endParaRPr>
          </a:p>
          <a:p>
            <a:r>
              <a:rPr lang="en-US" sz="1800" b="1" i="0" u="none" strike="noStrike" dirty="0">
                <a:solidFill>
                  <a:srgbClr val="595959"/>
                </a:solidFill>
                <a:effectLst/>
                <a:latin typeface="Arial" panose="020B0604020202020204" pitchFamily="34" charset="0"/>
              </a:rPr>
              <a:t>Parsing</a:t>
            </a:r>
            <a:br>
              <a:rPr lang="en-US" sz="1800" b="0" i="0" u="none" strike="noStrike" dirty="0">
                <a:solidFill>
                  <a:srgbClr val="595959"/>
                </a:solidFill>
                <a:effectLst/>
                <a:latin typeface="Arial" panose="020B0604020202020204" pitchFamily="34" charset="0"/>
              </a:rPr>
            </a:br>
            <a:r>
              <a:rPr lang="en-US" sz="1800" b="0" i="1" u="none" strike="noStrike" dirty="0">
                <a:solidFill>
                  <a:srgbClr val="595959"/>
                </a:solidFill>
                <a:effectLst/>
                <a:latin typeface="Arial" panose="020B0604020202020204" pitchFamily="34" charset="0"/>
              </a:rPr>
              <a:t>The act of analyzing the strings and symbols to reveal only the data you need</a:t>
            </a:r>
            <a:r>
              <a:rPr lang="en-US" dirty="0">
                <a:solidFill>
                  <a:srgbClr val="595959"/>
                </a:solidFill>
                <a:latin typeface="Arial" panose="020B0604020202020204" pitchFamily="34" charset="0"/>
              </a:rPr>
              <a:t>.</a:t>
            </a:r>
          </a:p>
        </p:txBody>
      </p:sp>
      <p:sp>
        <p:nvSpPr>
          <p:cNvPr id="3" name="TextBox 2">
            <a:extLst>
              <a:ext uri="{FF2B5EF4-FFF2-40B4-BE49-F238E27FC236}">
                <a16:creationId xmlns:a16="http://schemas.microsoft.com/office/drawing/2014/main" id="{EFDCC1D6-E667-747B-C6D3-50D171CDC716}"/>
              </a:ext>
            </a:extLst>
          </p:cNvPr>
          <p:cNvSpPr txBox="1"/>
          <p:nvPr/>
        </p:nvSpPr>
        <p:spPr>
          <a:xfrm>
            <a:off x="1565820" y="131341"/>
            <a:ext cx="6099174" cy="400110"/>
          </a:xfrm>
          <a:prstGeom prst="rect">
            <a:avLst/>
          </a:prstGeom>
          <a:noFill/>
        </p:spPr>
        <p:txBody>
          <a:bodyPr wrap="square">
            <a:spAutoFit/>
          </a:bodyPr>
          <a:lstStyle/>
          <a:p>
            <a:pPr algn="ctr"/>
            <a:r>
              <a:rPr lang="en-US" sz="2000" b="1" u="sng" dirty="0">
                <a:solidFill>
                  <a:srgbClr val="595959"/>
                </a:solidFill>
                <a:latin typeface="Arial" panose="020B0604020202020204" pitchFamily="34" charset="0"/>
              </a:rPr>
              <a:t>Definitions</a:t>
            </a:r>
          </a:p>
        </p:txBody>
      </p:sp>
    </p:spTree>
    <p:extLst>
      <p:ext uri="{BB962C8B-B14F-4D97-AF65-F5344CB8AC3E}">
        <p14:creationId xmlns:p14="http://schemas.microsoft.com/office/powerpoint/2010/main" val="501466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F28EEF-1E27-CE39-DBB9-331280BD734A}"/>
              </a:ext>
            </a:extLst>
          </p:cNvPr>
          <p:cNvSpPr txBox="1"/>
          <p:nvPr/>
        </p:nvSpPr>
        <p:spPr>
          <a:xfrm>
            <a:off x="1763713" y="53459"/>
            <a:ext cx="6099174" cy="400110"/>
          </a:xfrm>
          <a:prstGeom prst="rect">
            <a:avLst/>
          </a:prstGeom>
          <a:noFill/>
        </p:spPr>
        <p:txBody>
          <a:bodyPr wrap="square">
            <a:spAutoFit/>
          </a:bodyPr>
          <a:lstStyle/>
          <a:p>
            <a:pPr algn="ctr"/>
            <a:r>
              <a:rPr lang="en-US" sz="2000" b="1" u="sng" dirty="0">
                <a:solidFill>
                  <a:srgbClr val="595959"/>
                </a:solidFill>
                <a:latin typeface="Arial" panose="020B0604020202020204" pitchFamily="34" charset="0"/>
              </a:rPr>
              <a:t>Web</a:t>
            </a:r>
            <a:r>
              <a:rPr lang="en-US" sz="2000" u="sng" dirty="0"/>
              <a:t> </a:t>
            </a:r>
            <a:r>
              <a:rPr lang="en-US" sz="2000" b="1" u="sng" dirty="0">
                <a:solidFill>
                  <a:srgbClr val="595959"/>
                </a:solidFill>
                <a:latin typeface="Arial" panose="020B0604020202020204" pitchFamily="34" charset="0"/>
              </a:rPr>
              <a:t>Scraping</a:t>
            </a:r>
          </a:p>
        </p:txBody>
      </p:sp>
      <p:sp>
        <p:nvSpPr>
          <p:cNvPr id="5" name="TextBox 4">
            <a:extLst>
              <a:ext uri="{FF2B5EF4-FFF2-40B4-BE49-F238E27FC236}">
                <a16:creationId xmlns:a16="http://schemas.microsoft.com/office/drawing/2014/main" id="{A35C0357-53F6-1381-3930-42C259F760F1}"/>
              </a:ext>
            </a:extLst>
          </p:cNvPr>
          <p:cNvSpPr txBox="1"/>
          <p:nvPr/>
        </p:nvSpPr>
        <p:spPr>
          <a:xfrm>
            <a:off x="158750" y="685800"/>
            <a:ext cx="9740900" cy="5632311"/>
          </a:xfrm>
          <a:prstGeom prst="rect">
            <a:avLst/>
          </a:prstGeom>
          <a:noFill/>
        </p:spPr>
        <p:txBody>
          <a:bodyPr wrap="square" rtlCol="0">
            <a:spAutoFit/>
          </a:bodyPr>
          <a:lstStyle/>
          <a:p>
            <a:r>
              <a:rPr lang="en-US" dirty="0">
                <a:solidFill>
                  <a:srgbClr val="595959"/>
                </a:solidFill>
                <a:latin typeface="Arial" panose="020B0604020202020204" pitchFamily="34" charset="0"/>
              </a:rPr>
              <a:t>Web scraping is a software technique of extracting information from website.</a:t>
            </a:r>
          </a:p>
          <a:p>
            <a:endParaRPr lang="en-US" dirty="0">
              <a:solidFill>
                <a:srgbClr val="595959"/>
              </a:solidFill>
              <a:latin typeface="Arial" panose="020B0604020202020204" pitchFamily="34" charset="0"/>
            </a:endParaRPr>
          </a:p>
          <a:p>
            <a:r>
              <a:rPr lang="en-US" dirty="0">
                <a:solidFill>
                  <a:srgbClr val="595959"/>
                </a:solidFill>
                <a:latin typeface="Arial" panose="020B0604020202020204" pitchFamily="34" charset="0"/>
              </a:rPr>
              <a:t>It focuses on transformation of unstructured data on the web (typically HTML), into structured data that can be stored and analyzed.</a:t>
            </a:r>
          </a:p>
          <a:p>
            <a:endParaRPr lang="en-US" dirty="0">
              <a:solidFill>
                <a:srgbClr val="595959"/>
              </a:solidFill>
              <a:latin typeface="Arial" panose="020B0604020202020204" pitchFamily="34" charset="0"/>
            </a:endParaRPr>
          </a:p>
          <a:p>
            <a:r>
              <a:rPr lang="en-US" dirty="0">
                <a:solidFill>
                  <a:srgbClr val="595959"/>
                </a:solidFill>
                <a:latin typeface="Arial" panose="020B0604020202020204" pitchFamily="34" charset="0"/>
              </a:rPr>
              <a:t>Getting Started !!</a:t>
            </a:r>
          </a:p>
          <a:p>
            <a:endParaRPr lang="en-US" dirty="0">
              <a:solidFill>
                <a:srgbClr val="595959"/>
              </a:solidFill>
              <a:latin typeface="Arial" panose="020B0604020202020204" pitchFamily="34" charset="0"/>
            </a:endParaRPr>
          </a:p>
          <a:p>
            <a:pPr indent="-285750">
              <a:buFont typeface="Arial" panose="020B0604020202020204" pitchFamily="34" charset="0"/>
              <a:buChar char="•"/>
            </a:pPr>
            <a:r>
              <a:rPr lang="en-US" dirty="0">
                <a:solidFill>
                  <a:srgbClr val="595959"/>
                </a:solidFill>
                <a:latin typeface="Arial" panose="020B0604020202020204" pitchFamily="34" charset="0"/>
              </a:rPr>
              <a:t>Fetched the Data from website : </a:t>
            </a:r>
            <a:r>
              <a:rPr lang="en-IN" b="0" dirty="0">
                <a:solidFill>
                  <a:srgbClr val="CE9178"/>
                </a:solidFill>
                <a:effectLst/>
                <a:latin typeface="Consolas" panose="020B0609020204030204" pitchFamily="49" charset="0"/>
              </a:rPr>
              <a:t>"https://discoverpoetry.com/poems/100-most-famous-poems/"</a:t>
            </a:r>
            <a:endParaRPr lang="en-US" dirty="0">
              <a:solidFill>
                <a:srgbClr val="595959"/>
              </a:solidFill>
              <a:latin typeface="Arial" panose="020B0604020202020204" pitchFamily="34" charset="0"/>
            </a:endParaRPr>
          </a:p>
          <a:p>
            <a:pPr indent="-285750">
              <a:buFont typeface="Arial" panose="020B0604020202020204" pitchFamily="34" charset="0"/>
              <a:buChar char="•"/>
            </a:pPr>
            <a:endParaRPr lang="en-US" dirty="0">
              <a:solidFill>
                <a:srgbClr val="595959"/>
              </a:solidFill>
              <a:latin typeface="Arial" panose="020B0604020202020204" pitchFamily="34" charset="0"/>
            </a:endParaRPr>
          </a:p>
          <a:p>
            <a:pPr indent="-285750">
              <a:buFont typeface="Arial" panose="020B0604020202020204" pitchFamily="34" charset="0"/>
              <a:buChar char="•"/>
            </a:pPr>
            <a:r>
              <a:rPr lang="en-US" dirty="0">
                <a:solidFill>
                  <a:srgbClr val="595959"/>
                </a:solidFill>
                <a:latin typeface="Arial" panose="020B0604020202020204" pitchFamily="34" charset="0"/>
              </a:rPr>
              <a:t>Send the HTTP request to the server.</a:t>
            </a:r>
          </a:p>
          <a:p>
            <a:pPr indent="-285750">
              <a:buFont typeface="Arial" panose="020B0604020202020204" pitchFamily="34" charset="0"/>
              <a:buChar char="•"/>
            </a:pPr>
            <a:endParaRPr lang="en-US" dirty="0">
              <a:solidFill>
                <a:srgbClr val="595959"/>
              </a:solidFill>
              <a:latin typeface="Arial" panose="020B0604020202020204" pitchFamily="34" charset="0"/>
            </a:endParaRPr>
          </a:p>
          <a:p>
            <a:pPr indent="-285750">
              <a:buFont typeface="Arial" panose="020B0604020202020204" pitchFamily="34" charset="0"/>
              <a:buChar char="•"/>
            </a:pPr>
            <a:r>
              <a:rPr lang="en-US" dirty="0">
                <a:solidFill>
                  <a:srgbClr val="595959"/>
                </a:solidFill>
                <a:latin typeface="Arial" panose="020B0604020202020204" pitchFamily="34" charset="0"/>
              </a:rPr>
              <a:t>Used request library: </a:t>
            </a:r>
            <a:r>
              <a:rPr lang="en-US" b="1" dirty="0">
                <a:solidFill>
                  <a:srgbClr val="595959"/>
                </a:solidFill>
                <a:latin typeface="Arial" panose="020B0604020202020204" pitchFamily="34" charset="0"/>
              </a:rPr>
              <a:t>‘import requests’ </a:t>
            </a:r>
            <a:r>
              <a:rPr lang="en-US" dirty="0">
                <a:solidFill>
                  <a:srgbClr val="595959"/>
                </a:solidFill>
                <a:latin typeface="Arial" panose="020B0604020202020204" pitchFamily="34" charset="0"/>
              </a:rPr>
              <a:t> to send a GET </a:t>
            </a:r>
          </a:p>
          <a:p>
            <a:r>
              <a:rPr lang="en-US" dirty="0">
                <a:solidFill>
                  <a:srgbClr val="595959"/>
                </a:solidFill>
                <a:latin typeface="Arial" panose="020B0604020202020204" pitchFamily="34" charset="0"/>
              </a:rPr>
              <a:t>    request to the website and store the response object.</a:t>
            </a:r>
          </a:p>
          <a:p>
            <a:pPr indent="-285750">
              <a:buFont typeface="Arial" panose="020B0604020202020204" pitchFamily="34" charset="0"/>
              <a:buChar char="•"/>
            </a:pPr>
            <a:endParaRPr lang="en-US" dirty="0">
              <a:solidFill>
                <a:srgbClr val="595959"/>
              </a:solidFill>
              <a:latin typeface="Arial" panose="020B0604020202020204" pitchFamily="34" charset="0"/>
            </a:endParaRPr>
          </a:p>
          <a:p>
            <a:pPr indent="-285750">
              <a:buFont typeface="Arial" panose="020B0604020202020204" pitchFamily="34" charset="0"/>
              <a:buChar char="•"/>
            </a:pPr>
            <a:r>
              <a:rPr lang="en-IN" dirty="0">
                <a:solidFill>
                  <a:srgbClr val="595959"/>
                </a:solidFill>
                <a:latin typeface="Arial" panose="020B0604020202020204" pitchFamily="34" charset="0"/>
              </a:rPr>
              <a:t>Used Beautiful Soup for parsing the response.</a:t>
            </a:r>
          </a:p>
          <a:p>
            <a:pPr indent="-285750">
              <a:buFont typeface="Arial" panose="020B0604020202020204" pitchFamily="34" charset="0"/>
              <a:buChar char="•"/>
            </a:pPr>
            <a:endParaRPr lang="en-IN" dirty="0">
              <a:solidFill>
                <a:srgbClr val="595959"/>
              </a:solidFill>
              <a:latin typeface="Arial" panose="020B0604020202020204" pitchFamily="34" charset="0"/>
            </a:endParaRPr>
          </a:p>
          <a:p>
            <a:pPr indent="-285750">
              <a:buFont typeface="Arial" panose="020B0604020202020204" pitchFamily="34" charset="0"/>
              <a:buChar char="•"/>
            </a:pPr>
            <a:r>
              <a:rPr lang="en-IN" dirty="0">
                <a:solidFill>
                  <a:srgbClr val="595959"/>
                </a:solidFill>
                <a:latin typeface="Arial" panose="020B0604020202020204" pitchFamily="34" charset="0"/>
              </a:rPr>
              <a:t>And Export the data in the text file.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US" dirty="0"/>
          </a:p>
        </p:txBody>
      </p:sp>
      <p:pic>
        <p:nvPicPr>
          <p:cNvPr id="11" name="Picture 10">
            <a:extLst>
              <a:ext uri="{FF2B5EF4-FFF2-40B4-BE49-F238E27FC236}">
                <a16:creationId xmlns:a16="http://schemas.microsoft.com/office/drawing/2014/main" id="{B3A5567D-8B35-9B96-444E-3171B875ECD1}"/>
              </a:ext>
            </a:extLst>
          </p:cNvPr>
          <p:cNvPicPr>
            <a:picLocks noChangeAspect="1"/>
          </p:cNvPicPr>
          <p:nvPr/>
        </p:nvPicPr>
        <p:blipFill>
          <a:blip r:embed="rId2"/>
          <a:stretch>
            <a:fillRect/>
          </a:stretch>
        </p:blipFill>
        <p:spPr>
          <a:xfrm>
            <a:off x="6464490" y="3089493"/>
            <a:ext cx="5279457" cy="30827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29228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775F6E-C68E-EEF9-612E-BD1F7D6D2632}"/>
              </a:ext>
            </a:extLst>
          </p:cNvPr>
          <p:cNvSpPr txBox="1"/>
          <p:nvPr/>
        </p:nvSpPr>
        <p:spPr>
          <a:xfrm>
            <a:off x="156997" y="1267726"/>
            <a:ext cx="9480550" cy="3139321"/>
          </a:xfrm>
          <a:prstGeom prst="rect">
            <a:avLst/>
          </a:prstGeom>
          <a:noFill/>
        </p:spPr>
        <p:txBody>
          <a:bodyPr wrap="square">
            <a:spAutoFit/>
          </a:bodyPr>
          <a:lstStyle/>
          <a:p>
            <a:r>
              <a:rPr lang="en-US" dirty="0">
                <a:solidFill>
                  <a:srgbClr val="595959"/>
                </a:solidFill>
                <a:latin typeface="Arial" panose="020B0604020202020204" pitchFamily="34" charset="0"/>
              </a:rPr>
              <a:t>Word frequency is a term that refers to how often a word appears in a text or a corpus. It is often used in natural language processing, text analysis, and computational linguistics to measure the importance, popularity, or relevance of words.</a:t>
            </a:r>
          </a:p>
          <a:p>
            <a:endParaRPr lang="en-US" dirty="0">
              <a:solidFill>
                <a:srgbClr val="595959"/>
              </a:solidFill>
              <a:latin typeface="Arial" panose="020B0604020202020204" pitchFamily="34" charset="0"/>
            </a:endParaRPr>
          </a:p>
          <a:p>
            <a:r>
              <a:rPr lang="en-US" dirty="0">
                <a:solidFill>
                  <a:srgbClr val="595959"/>
                </a:solidFill>
                <a:latin typeface="Arial" panose="020B0604020202020204" pitchFamily="34" charset="0"/>
              </a:rPr>
              <a:t>One way to calculate word frequency in Python is to use a dictionary, where the keys are the words and the values are the counts.</a:t>
            </a:r>
          </a:p>
          <a:p>
            <a:endParaRPr lang="en-US" dirty="0">
              <a:solidFill>
                <a:srgbClr val="595959"/>
              </a:solidFill>
              <a:latin typeface="Arial" panose="020B0604020202020204" pitchFamily="34" charset="0"/>
            </a:endParaRPr>
          </a:p>
          <a:p>
            <a:r>
              <a:rPr lang="en-US" dirty="0">
                <a:solidFill>
                  <a:srgbClr val="595959"/>
                </a:solidFill>
                <a:latin typeface="Arial" panose="020B0604020202020204" pitchFamily="34" charset="0"/>
              </a:rPr>
              <a:t>To get the word counts and word frequency from text file, I have used the string libraries : </a:t>
            </a:r>
            <a:r>
              <a:rPr lang="en-US" b="1" dirty="0">
                <a:solidFill>
                  <a:srgbClr val="595959"/>
                </a:solidFill>
                <a:latin typeface="Arial" panose="020B0604020202020204" pitchFamily="34" charset="0"/>
              </a:rPr>
              <a:t>‘import string’ </a:t>
            </a:r>
            <a:r>
              <a:rPr lang="en-US" dirty="0">
                <a:solidFill>
                  <a:srgbClr val="595959"/>
                </a:solidFill>
                <a:latin typeface="Arial" panose="020B0604020202020204" pitchFamily="34" charset="0"/>
              </a:rPr>
              <a:t>and integer dictionary.</a:t>
            </a:r>
          </a:p>
          <a:p>
            <a:endParaRPr lang="en-US" dirty="0">
              <a:solidFill>
                <a:srgbClr val="595959"/>
              </a:solidFill>
              <a:latin typeface="Arial" panose="020B0604020202020204" pitchFamily="34" charset="0"/>
            </a:endParaRPr>
          </a:p>
          <a:p>
            <a:endParaRPr lang="en-US" dirty="0">
              <a:solidFill>
                <a:srgbClr val="595959"/>
              </a:solidFill>
              <a:latin typeface="Arial" panose="020B0604020202020204" pitchFamily="34" charset="0"/>
            </a:endParaRPr>
          </a:p>
        </p:txBody>
      </p:sp>
      <p:sp>
        <p:nvSpPr>
          <p:cNvPr id="4" name="TextBox 3">
            <a:extLst>
              <a:ext uri="{FF2B5EF4-FFF2-40B4-BE49-F238E27FC236}">
                <a16:creationId xmlns:a16="http://schemas.microsoft.com/office/drawing/2014/main" id="{35D1554B-D876-472C-9758-3AFD38EF6813}"/>
              </a:ext>
            </a:extLst>
          </p:cNvPr>
          <p:cNvSpPr txBox="1"/>
          <p:nvPr/>
        </p:nvSpPr>
        <p:spPr>
          <a:xfrm>
            <a:off x="1729594" y="326414"/>
            <a:ext cx="6099174" cy="400110"/>
          </a:xfrm>
          <a:prstGeom prst="rect">
            <a:avLst/>
          </a:prstGeom>
          <a:noFill/>
        </p:spPr>
        <p:txBody>
          <a:bodyPr wrap="square">
            <a:spAutoFit/>
          </a:bodyPr>
          <a:lstStyle/>
          <a:p>
            <a:pPr algn="ctr"/>
            <a:r>
              <a:rPr lang="en-US" sz="2000" b="1" u="sng" dirty="0">
                <a:solidFill>
                  <a:srgbClr val="595959"/>
                </a:solidFill>
                <a:latin typeface="Arial" panose="020B0604020202020204" pitchFamily="34" charset="0"/>
              </a:rPr>
              <a:t>WORD FREQUENCY</a:t>
            </a:r>
          </a:p>
        </p:txBody>
      </p:sp>
    </p:spTree>
    <p:extLst>
      <p:ext uri="{BB962C8B-B14F-4D97-AF65-F5344CB8AC3E}">
        <p14:creationId xmlns:p14="http://schemas.microsoft.com/office/powerpoint/2010/main" val="3444790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EFFA97-96AF-B75C-2691-CC9E06FAE09D}"/>
              </a:ext>
            </a:extLst>
          </p:cNvPr>
          <p:cNvPicPr>
            <a:picLocks noChangeAspect="1"/>
          </p:cNvPicPr>
          <p:nvPr/>
        </p:nvPicPr>
        <p:blipFill>
          <a:blip r:embed="rId2"/>
          <a:stretch>
            <a:fillRect/>
          </a:stretch>
        </p:blipFill>
        <p:spPr>
          <a:xfrm>
            <a:off x="465634" y="730250"/>
            <a:ext cx="9002216" cy="5918200"/>
          </a:xfrm>
          <a:prstGeom prst="rect">
            <a:avLst/>
          </a:prstGeom>
        </p:spPr>
      </p:pic>
      <p:sp>
        <p:nvSpPr>
          <p:cNvPr id="9" name="TextBox 8">
            <a:extLst>
              <a:ext uri="{FF2B5EF4-FFF2-40B4-BE49-F238E27FC236}">
                <a16:creationId xmlns:a16="http://schemas.microsoft.com/office/drawing/2014/main" id="{D1193E2D-E657-4725-B137-8FACE47AE5FA}"/>
              </a:ext>
            </a:extLst>
          </p:cNvPr>
          <p:cNvSpPr txBox="1"/>
          <p:nvPr/>
        </p:nvSpPr>
        <p:spPr>
          <a:xfrm>
            <a:off x="1746934" y="104259"/>
            <a:ext cx="6099174" cy="369332"/>
          </a:xfrm>
          <a:prstGeom prst="rect">
            <a:avLst/>
          </a:prstGeom>
          <a:noFill/>
        </p:spPr>
        <p:txBody>
          <a:bodyPr wrap="square">
            <a:spAutoFit/>
          </a:bodyPr>
          <a:lstStyle/>
          <a:p>
            <a:pPr algn="ctr"/>
            <a:r>
              <a:rPr lang="en-US" b="1" u="sng" dirty="0">
                <a:solidFill>
                  <a:srgbClr val="595959"/>
                </a:solidFill>
                <a:latin typeface="Arial" panose="020B0604020202020204" pitchFamily="34" charset="0"/>
              </a:rPr>
              <a:t>LIVE DEMO</a:t>
            </a:r>
          </a:p>
        </p:txBody>
      </p:sp>
    </p:spTree>
    <p:extLst>
      <p:ext uri="{BB962C8B-B14F-4D97-AF65-F5344CB8AC3E}">
        <p14:creationId xmlns:p14="http://schemas.microsoft.com/office/powerpoint/2010/main" val="3462821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0718D6-6562-7EBF-8432-A7AAF10C7DD9}"/>
              </a:ext>
            </a:extLst>
          </p:cNvPr>
          <p:cNvSpPr txBox="1"/>
          <p:nvPr/>
        </p:nvSpPr>
        <p:spPr>
          <a:xfrm>
            <a:off x="2198688" y="161409"/>
            <a:ext cx="6099174" cy="369332"/>
          </a:xfrm>
          <a:prstGeom prst="rect">
            <a:avLst/>
          </a:prstGeom>
          <a:noFill/>
        </p:spPr>
        <p:txBody>
          <a:bodyPr wrap="square">
            <a:spAutoFit/>
          </a:bodyPr>
          <a:lstStyle/>
          <a:p>
            <a:pPr algn="ctr"/>
            <a:r>
              <a:rPr lang="en-US" b="1" u="sng" dirty="0">
                <a:solidFill>
                  <a:srgbClr val="595959"/>
                </a:solidFill>
                <a:latin typeface="Arial" panose="020B0604020202020204" pitchFamily="34" charset="0"/>
              </a:rPr>
              <a:t>CONCLUSION</a:t>
            </a:r>
          </a:p>
        </p:txBody>
      </p:sp>
      <p:sp>
        <p:nvSpPr>
          <p:cNvPr id="4" name="TextBox 3">
            <a:extLst>
              <a:ext uri="{FF2B5EF4-FFF2-40B4-BE49-F238E27FC236}">
                <a16:creationId xmlns:a16="http://schemas.microsoft.com/office/drawing/2014/main" id="{7568A81F-7AEF-6AE1-8D7E-329C63A34D71}"/>
              </a:ext>
            </a:extLst>
          </p:cNvPr>
          <p:cNvSpPr txBox="1"/>
          <p:nvPr/>
        </p:nvSpPr>
        <p:spPr>
          <a:xfrm>
            <a:off x="136525" y="1117600"/>
            <a:ext cx="9480550" cy="3970318"/>
          </a:xfrm>
          <a:prstGeom prst="rect">
            <a:avLst/>
          </a:prstGeom>
          <a:noFill/>
        </p:spPr>
        <p:txBody>
          <a:bodyPr wrap="square">
            <a:spAutoFit/>
          </a:bodyPr>
          <a:lstStyle/>
          <a:p>
            <a:r>
              <a:rPr lang="en-US" dirty="0">
                <a:solidFill>
                  <a:srgbClr val="595959"/>
                </a:solidFill>
                <a:latin typeface="Arial" panose="020B0604020202020204" pitchFamily="34" charset="0"/>
              </a:rPr>
              <a:t>“Request Library” is a powerful tool for making HTTP requests and interacting with web </a:t>
            </a:r>
            <a:r>
              <a:rPr lang="en-US" dirty="0" err="1">
                <a:solidFill>
                  <a:srgbClr val="595959"/>
                </a:solidFill>
                <a:latin typeface="Arial" panose="020B0604020202020204" pitchFamily="34" charset="0"/>
              </a:rPr>
              <a:t>APIs.I</a:t>
            </a:r>
            <a:r>
              <a:rPr lang="en-US" dirty="0">
                <a:solidFill>
                  <a:srgbClr val="595959"/>
                </a:solidFill>
                <a:latin typeface="Arial" panose="020B0604020202020204" pitchFamily="34" charset="0"/>
              </a:rPr>
              <a:t> have covered the basics of sending GET requests. </a:t>
            </a:r>
          </a:p>
          <a:p>
            <a:endParaRPr lang="en-US" dirty="0">
              <a:solidFill>
                <a:srgbClr val="595959"/>
              </a:solidFill>
              <a:latin typeface="Arial" panose="020B0604020202020204" pitchFamily="34" charset="0"/>
            </a:endParaRPr>
          </a:p>
          <a:p>
            <a:r>
              <a:rPr lang="en-US" dirty="0">
                <a:solidFill>
                  <a:srgbClr val="595959"/>
                </a:solidFill>
                <a:latin typeface="Arial" panose="020B0604020202020204" pitchFamily="34" charset="0"/>
              </a:rPr>
              <a:t>“Beautiful Soup” is a Python library helped to scrape data from the web pages. It can parse HTML and XML documents and extract information from them. We can find specific elements, attributes, or text in a web page, or to modify the HTML structure of a web page through Beautiful Soup.</a:t>
            </a:r>
          </a:p>
          <a:p>
            <a:endParaRPr lang="en-US" dirty="0">
              <a:solidFill>
                <a:srgbClr val="595959"/>
              </a:solidFill>
              <a:latin typeface="Arial" panose="020B0604020202020204" pitchFamily="34" charset="0"/>
            </a:endParaRPr>
          </a:p>
          <a:p>
            <a:r>
              <a:rPr lang="en-US" dirty="0">
                <a:solidFill>
                  <a:srgbClr val="595959"/>
                </a:solidFill>
                <a:latin typeface="Arial" panose="020B0604020202020204" pitchFamily="34" charset="0"/>
              </a:rPr>
              <a:t>A string is a data structure that represents a sequence of characters.</a:t>
            </a:r>
          </a:p>
          <a:p>
            <a:endParaRPr lang="en-US" dirty="0">
              <a:solidFill>
                <a:srgbClr val="595959"/>
              </a:solidFill>
              <a:latin typeface="Arial" panose="020B0604020202020204" pitchFamily="34" charset="0"/>
            </a:endParaRPr>
          </a:p>
          <a:p>
            <a:r>
              <a:rPr lang="en-US" dirty="0">
                <a:solidFill>
                  <a:srgbClr val="595959"/>
                </a:solidFill>
                <a:latin typeface="Arial" panose="020B0604020202020204" pitchFamily="34" charset="0"/>
              </a:rPr>
              <a:t>With the help of above libraries I was able to perform the Web Scraping from the website and saved the data in the text file and checked the word count and word frequency.</a:t>
            </a:r>
          </a:p>
          <a:p>
            <a:endParaRPr lang="en-US" dirty="0">
              <a:solidFill>
                <a:srgbClr val="595959"/>
              </a:solidFill>
              <a:latin typeface="Arial" panose="020B0604020202020204" pitchFamily="34" charset="0"/>
            </a:endParaRPr>
          </a:p>
          <a:p>
            <a:endParaRPr lang="en-US" dirty="0">
              <a:solidFill>
                <a:srgbClr val="595959"/>
              </a:solidFill>
              <a:latin typeface="Arial" panose="020B0604020202020204" pitchFamily="34" charset="0"/>
            </a:endParaRPr>
          </a:p>
        </p:txBody>
      </p:sp>
    </p:spTree>
    <p:extLst>
      <p:ext uri="{BB962C8B-B14F-4D97-AF65-F5344CB8AC3E}">
        <p14:creationId xmlns:p14="http://schemas.microsoft.com/office/powerpoint/2010/main" val="3676192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6F2803C-B84F-3894-E4EC-80D595A9C3B1}"/>
              </a:ext>
            </a:extLst>
          </p:cNvPr>
          <p:cNvSpPr/>
          <p:nvPr/>
        </p:nvSpPr>
        <p:spPr>
          <a:xfrm>
            <a:off x="3064961" y="2373657"/>
            <a:ext cx="3796552"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189141580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285</TotalTime>
  <Words>541</Words>
  <Application>Microsoft Office PowerPoint</Application>
  <PresentationFormat>Widescreen</PresentationFormat>
  <Paragraphs>63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Consolas</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Jovita Tigga</dc:creator>
  <cp:lastModifiedBy>Jovita Tigga</cp:lastModifiedBy>
  <cp:revision>4</cp:revision>
  <dcterms:created xsi:type="dcterms:W3CDTF">2024-02-03T13:04:58Z</dcterms:created>
  <dcterms:modified xsi:type="dcterms:W3CDTF">2024-02-03T17:50:37Z</dcterms:modified>
</cp:coreProperties>
</file>