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9" r:id="rId4"/>
    <p:sldId id="269" r:id="rId5"/>
    <p:sldId id="260" r:id="rId6"/>
    <p:sldId id="264" r:id="rId7"/>
    <p:sldId id="265" r:id="rId8"/>
    <p:sldId id="266" r:id="rId9"/>
    <p:sldId id="267" r:id="rId10"/>
    <p:sldId id="26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1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55995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19209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88554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53A1C-C7C8-46F9-B3D4-39E7331DF4A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51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53A1C-C7C8-46F9-B3D4-39E7331DF4A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375528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53A1C-C7C8-46F9-B3D4-39E7331DF4A5}"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367940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53A1C-C7C8-46F9-B3D4-39E7331DF4A5}"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2731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253A1C-C7C8-46F9-B3D4-39E7331DF4A5}" type="datetimeFigureOut">
              <a:rPr lang="en-IN" smtClean="0"/>
              <a:t>01-04-2024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42556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253A1C-C7C8-46F9-B3D4-39E7331DF4A5}" type="datetimeFigureOut">
              <a:rPr lang="en-IN" smtClean="0"/>
              <a:t>01-04-2024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BCE771-5079-45EE-9B40-8821117C0B71}" type="slidenum">
              <a:rPr lang="en-IN" smtClean="0"/>
              <a:t>‹#›</a:t>
            </a:fld>
            <a:endParaRPr lang="en-IN"/>
          </a:p>
        </p:txBody>
      </p:sp>
    </p:spTree>
    <p:extLst>
      <p:ext uri="{BB962C8B-B14F-4D97-AF65-F5344CB8AC3E}">
        <p14:creationId xmlns:p14="http://schemas.microsoft.com/office/powerpoint/2010/main" val="183405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53A1C-C7C8-46F9-B3D4-39E7331DF4A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28548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253A1C-C7C8-46F9-B3D4-39E7331DF4A5}" type="datetimeFigureOut">
              <a:rPr lang="en-IN" smtClean="0"/>
              <a:t>01-04-2024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BCE771-5079-45EE-9B40-8821117C0B7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60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370FC-0BB4-A558-1236-826EBE0D5023}"/>
              </a:ext>
            </a:extLst>
          </p:cNvPr>
          <p:cNvSpPr/>
          <p:nvPr/>
        </p:nvSpPr>
        <p:spPr>
          <a:xfrm>
            <a:off x="769961" y="841019"/>
            <a:ext cx="10652078" cy="341632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38100" dir="2700000" algn="tl">
                    <a:srgbClr val="000000">
                      <a:alpha val="43137"/>
                    </a:srgbClr>
                  </a:outerShdw>
                </a:effectLst>
              </a:rPr>
              <a:t>PROJECT - II</a:t>
            </a:r>
          </a:p>
          <a:p>
            <a:pPr algn="ctr"/>
            <a:r>
              <a:rPr lang="en-US" sz="5400" b="0" cap="none" spc="0" dirty="0">
                <a:ln w="0"/>
                <a:solidFill>
                  <a:schemeClr val="accent1"/>
                </a:solidFill>
                <a:effectLst>
                  <a:outerShdw blurRad="38100" dist="38100" dir="2700000" algn="tl">
                    <a:srgbClr val="000000">
                      <a:alpha val="43137"/>
                    </a:srgbClr>
                  </a:outerShdw>
                </a:effectLst>
              </a:rPr>
              <a:t>Exploratory Data Analysis (EDA) </a:t>
            </a:r>
          </a:p>
          <a:p>
            <a:pPr algn="ctr"/>
            <a:r>
              <a:rPr lang="en-US" sz="5400" b="0" cap="none" spc="0" dirty="0">
                <a:ln w="0"/>
                <a:solidFill>
                  <a:schemeClr val="accent1"/>
                </a:solidFill>
                <a:effectLst>
                  <a:outerShdw blurRad="38100" dist="38100" dir="2700000" algn="tl">
                    <a:srgbClr val="000000">
                      <a:alpha val="43137"/>
                    </a:srgbClr>
                  </a:outerShdw>
                </a:effectLst>
              </a:rPr>
              <a:t>for </a:t>
            </a:r>
          </a:p>
          <a:p>
            <a:pPr algn="ctr"/>
            <a:r>
              <a:rPr lang="en-US" sz="5400" b="0" cap="none" spc="0" dirty="0">
                <a:ln w="0"/>
                <a:solidFill>
                  <a:schemeClr val="accent1"/>
                </a:solidFill>
                <a:effectLst>
                  <a:outerShdw blurRad="38100" dist="38100" dir="2700000" algn="tl">
                    <a:srgbClr val="000000">
                      <a:alpha val="43137"/>
                    </a:srgbClr>
                  </a:outerShdw>
                </a:effectLst>
              </a:rPr>
              <a:t>Real Estate Pricing</a:t>
            </a:r>
            <a:endParaRPr lang="en-IN" sz="5400" b="0" cap="none" spc="0" dirty="0">
              <a:ln w="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56F4F78-87A4-BA19-580F-D7036BDFC02C}"/>
              </a:ext>
            </a:extLst>
          </p:cNvPr>
          <p:cNvSpPr txBox="1"/>
          <p:nvPr/>
        </p:nvSpPr>
        <p:spPr>
          <a:xfrm>
            <a:off x="8310888" y="5098112"/>
            <a:ext cx="3881112" cy="1200329"/>
          </a:xfrm>
          <a:prstGeom prst="rect">
            <a:avLst/>
          </a:prstGeom>
          <a:noFill/>
        </p:spPr>
        <p:txBody>
          <a:bodyPr wrap="square">
            <a:spAutoFit/>
          </a:bodyPr>
          <a:lstStyle/>
          <a:p>
            <a:pPr algn="ctr"/>
            <a:r>
              <a:rPr lang="en-IN" sz="2400" b="1" dirty="0"/>
              <a:t>Presentation </a:t>
            </a:r>
          </a:p>
          <a:p>
            <a:pPr algn="ctr"/>
            <a:r>
              <a:rPr lang="en-IN" sz="2400" b="1" dirty="0"/>
              <a:t>By</a:t>
            </a:r>
          </a:p>
          <a:p>
            <a:pPr algn="ctr"/>
            <a:r>
              <a:rPr lang="en-IN" sz="2400" b="1" dirty="0"/>
              <a:t>Jovita Tigga</a:t>
            </a:r>
          </a:p>
        </p:txBody>
      </p:sp>
    </p:spTree>
    <p:extLst>
      <p:ext uri="{BB962C8B-B14F-4D97-AF65-F5344CB8AC3E}">
        <p14:creationId xmlns:p14="http://schemas.microsoft.com/office/powerpoint/2010/main" val="16028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Conclusion</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US" b="1" dirty="0">
                <a:solidFill>
                  <a:srgbClr val="000000"/>
                </a:solidFill>
              </a:rPr>
              <a:t>In the Exploratory Data Analysis for Real Estate Pricing project, a systematic approach was employed. The initial steps involved the identification and handling of duplicate rows, along with the strategic treatment of missing values through either deletion or imputation based on the nature of the data. The quantitative features were meticulously examined for outlier identification and minimal treatment was carried out. Extensive EDA and visualization were performed, providing insights into the distribution of </a:t>
            </a:r>
            <a:r>
              <a:rPr lang="en-IN" b="1" dirty="0">
                <a:solidFill>
                  <a:srgbClr val="000000"/>
                </a:solidFill>
              </a:rPr>
              <a:t>Numeric &amp; Categorical Columns.</a:t>
            </a:r>
          </a:p>
          <a:p>
            <a:r>
              <a:rPr lang="en-IN" b="1" dirty="0">
                <a:solidFill>
                  <a:srgbClr val="000000"/>
                </a:solidFill>
              </a:rPr>
              <a:t>Feature Engineering, Market Trends and Historical Pricing, Customer Preferences and Amenities has been performed.</a:t>
            </a:r>
          </a:p>
        </p:txBody>
      </p:sp>
    </p:spTree>
    <p:extLst>
      <p:ext uri="{BB962C8B-B14F-4D97-AF65-F5344CB8AC3E}">
        <p14:creationId xmlns:p14="http://schemas.microsoft.com/office/powerpoint/2010/main" val="71855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75B2-68AA-180F-4EC1-5290285B6EF2}"/>
              </a:ext>
            </a:extLst>
          </p:cNvPr>
          <p:cNvSpPr>
            <a:spLocks noGrp="1"/>
          </p:cNvSpPr>
          <p:nvPr>
            <p:ph type="title"/>
          </p:nvPr>
        </p:nvSpPr>
        <p:spPr/>
        <p:txBody>
          <a:bodyPr/>
          <a:lstStyle/>
          <a:p>
            <a:pPr algn="ctr"/>
            <a:r>
              <a:rPr lang="en-US" b="1" dirty="0"/>
              <a:t>THANK YOU</a:t>
            </a:r>
            <a:endParaRPr lang="en-IN" b="1" dirty="0"/>
          </a:p>
        </p:txBody>
      </p:sp>
    </p:spTree>
    <p:extLst>
      <p:ext uri="{BB962C8B-B14F-4D97-AF65-F5344CB8AC3E}">
        <p14:creationId xmlns:p14="http://schemas.microsoft.com/office/powerpoint/2010/main" val="352905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Table Of Content</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pPr>
              <a:buFont typeface="Wingdings" panose="05000000000000000000" pitchFamily="2" charset="2"/>
              <a:buChar char="q"/>
            </a:pPr>
            <a:r>
              <a:rPr lang="en-IN" b="1" dirty="0"/>
              <a:t> Introduction</a:t>
            </a:r>
          </a:p>
          <a:p>
            <a:pPr>
              <a:buFont typeface="Wingdings" panose="05000000000000000000" pitchFamily="2" charset="2"/>
              <a:buChar char="q"/>
            </a:pPr>
            <a:r>
              <a:rPr lang="en-IN" b="1" dirty="0"/>
              <a:t> Definitions</a:t>
            </a:r>
          </a:p>
          <a:p>
            <a:pPr>
              <a:buFont typeface="Wingdings" panose="05000000000000000000" pitchFamily="2" charset="2"/>
              <a:buChar char="q"/>
            </a:pPr>
            <a:r>
              <a:rPr lang="en-IN" b="1" dirty="0"/>
              <a:t> Objectives</a:t>
            </a:r>
          </a:p>
          <a:p>
            <a:pPr>
              <a:buFont typeface="Wingdings" panose="05000000000000000000" pitchFamily="2" charset="2"/>
              <a:buChar char="q"/>
            </a:pPr>
            <a:r>
              <a:rPr lang="en-IN" b="1" dirty="0"/>
              <a:t> Live Demo of EDA</a:t>
            </a:r>
          </a:p>
          <a:p>
            <a:pPr>
              <a:buFont typeface="Wingdings" panose="05000000000000000000" pitchFamily="2" charset="2"/>
              <a:buChar char="q"/>
            </a:pPr>
            <a:r>
              <a:rPr lang="en-IN" b="1" dirty="0"/>
              <a:t> Conclusion</a:t>
            </a:r>
          </a:p>
        </p:txBody>
      </p:sp>
    </p:spTree>
    <p:extLst>
      <p:ext uri="{BB962C8B-B14F-4D97-AF65-F5344CB8AC3E}">
        <p14:creationId xmlns:p14="http://schemas.microsoft.com/office/powerpoint/2010/main" val="214279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US" b="1" dirty="0"/>
              <a:t>Exploratory Data Analysis (EDA) is the most important task to conduct at the beginning of every data science project. It involves studying and exploring datasets to understand their key characteristics, discover patterns, identify outliers, and establish relationships between variables.</a:t>
            </a:r>
          </a:p>
          <a:p>
            <a:r>
              <a:rPr lang="en-US" b="1" dirty="0"/>
              <a:t>The Foremost Goals of EDA :</a:t>
            </a:r>
          </a:p>
          <a:p>
            <a:pPr>
              <a:buFont typeface="Wingdings" panose="05000000000000000000" pitchFamily="2" charset="2"/>
              <a:buChar char="q"/>
            </a:pPr>
            <a:r>
              <a:rPr lang="en-US" b="1" dirty="0"/>
              <a:t> Data Cleaning</a:t>
            </a:r>
          </a:p>
          <a:p>
            <a:pPr>
              <a:buFont typeface="Wingdings" panose="05000000000000000000" pitchFamily="2" charset="2"/>
              <a:buChar char="q"/>
            </a:pPr>
            <a:r>
              <a:rPr lang="en-US" b="1" dirty="0"/>
              <a:t> Data Visualization</a:t>
            </a:r>
          </a:p>
          <a:p>
            <a:pPr>
              <a:buFont typeface="Wingdings" panose="05000000000000000000" pitchFamily="2" charset="2"/>
              <a:buChar char="q"/>
            </a:pPr>
            <a:r>
              <a:rPr lang="en-IN" b="1" i="0" dirty="0">
                <a:solidFill>
                  <a:srgbClr val="273239"/>
                </a:solidFill>
                <a:effectLst/>
              </a:rPr>
              <a:t> Feature Engineering and Size Impact</a:t>
            </a:r>
          </a:p>
          <a:p>
            <a:pPr>
              <a:buFont typeface="Wingdings" panose="05000000000000000000" pitchFamily="2" charset="2"/>
              <a:buChar char="q"/>
            </a:pPr>
            <a:r>
              <a:rPr lang="en-US" b="1" dirty="0"/>
              <a:t> Market Trends and Historical Pricing</a:t>
            </a:r>
          </a:p>
          <a:p>
            <a:pPr>
              <a:buFont typeface="Wingdings" panose="05000000000000000000" pitchFamily="2" charset="2"/>
              <a:buChar char="q"/>
            </a:pPr>
            <a:r>
              <a:rPr lang="en-US" b="1" dirty="0"/>
              <a:t> Customer Preferences and Amenities</a:t>
            </a:r>
          </a:p>
          <a:p>
            <a:endParaRPr lang="en-US" b="1" dirty="0"/>
          </a:p>
          <a:p>
            <a:endParaRPr lang="en-US" b="1" dirty="0"/>
          </a:p>
          <a:p>
            <a:endParaRPr lang="en-IN" b="1" dirty="0"/>
          </a:p>
        </p:txBody>
      </p:sp>
      <p:sp>
        <p:nvSpPr>
          <p:cNvPr id="4" name="Title 1">
            <a:extLst>
              <a:ext uri="{FF2B5EF4-FFF2-40B4-BE49-F238E27FC236}">
                <a16:creationId xmlns:a16="http://schemas.microsoft.com/office/drawing/2014/main" id="{EFBE931E-7B53-D1CE-74FA-58452ADA453B}"/>
              </a:ext>
            </a:extLst>
          </p:cNvPr>
          <p:cNvSpPr txBox="1">
            <a:spLocks/>
          </p:cNvSpPr>
          <p:nvPr/>
        </p:nvSpPr>
        <p:spPr>
          <a:xfrm>
            <a:off x="865268" y="46824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effectLst>
                  <a:outerShdw blurRad="38100" dist="38100" dir="2700000" algn="tl">
                    <a:srgbClr val="000000">
                      <a:alpha val="43137"/>
                    </a:srgbClr>
                  </a:outerShdw>
                </a:effectLst>
              </a:rPr>
              <a:t>Introduction</a:t>
            </a:r>
            <a:br>
              <a:rPr lang="en-US" spc="0" dirty="0">
                <a:ln w="0"/>
                <a:solidFill>
                  <a:schemeClr val="tx1"/>
                </a:solidFill>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55028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a:xfrm>
            <a:off x="1138223" y="1982212"/>
            <a:ext cx="10058400" cy="4023360"/>
          </a:xfrm>
        </p:spPr>
        <p:txBody>
          <a:bodyPr>
            <a:normAutofit/>
          </a:bodyPr>
          <a:lstStyle/>
          <a:p>
            <a:pPr>
              <a:buFont typeface="Wingdings" panose="05000000000000000000" pitchFamily="2" charset="2"/>
              <a:buChar char="Ø"/>
            </a:pPr>
            <a:r>
              <a:rPr lang="en-US" sz="1800" b="1" dirty="0"/>
              <a:t> Exploratory Data Analysis (EDA) : Is the process of studying and exploring record sets to understand their predominant traits, discover patterns, locate outliers, and identify relationships between variables. It serves as a preliminary step before undertaking more formal statistical analyses or modeling.</a:t>
            </a:r>
          </a:p>
          <a:p>
            <a:pPr>
              <a:buFont typeface="Wingdings" panose="05000000000000000000" pitchFamily="2" charset="2"/>
              <a:buChar char="Ø"/>
            </a:pPr>
            <a:r>
              <a:rPr lang="en-US" sz="1800" b="1" dirty="0"/>
              <a:t> Data visualization : Is the use of graphical elements, such as charts and graphs, to represent and convey information from data sets in a visual format, aiding in understanding patterns, trends, and insights</a:t>
            </a:r>
          </a:p>
          <a:p>
            <a:pPr>
              <a:buFont typeface="Wingdings" panose="05000000000000000000" pitchFamily="2" charset="2"/>
              <a:buChar char="Ø"/>
            </a:pPr>
            <a:r>
              <a:rPr lang="en-US" sz="1800" b="1" dirty="0"/>
              <a:t> Univariate analysis : Is the simplest form of analyzing data. The term “</a:t>
            </a:r>
            <a:r>
              <a:rPr lang="en-US" sz="1800" b="1" dirty="0" err="1"/>
              <a:t>uni</a:t>
            </a:r>
            <a:r>
              <a:rPr lang="en-US" sz="1800" b="1" dirty="0"/>
              <a:t>” refers to a single variable, so univariate analysis deals with understanding the distribution of values for one variable. </a:t>
            </a:r>
          </a:p>
          <a:p>
            <a:pPr>
              <a:buFont typeface="Wingdings" panose="05000000000000000000" pitchFamily="2" charset="2"/>
              <a:buChar char="Ø"/>
            </a:pPr>
            <a:r>
              <a:rPr lang="en-US" sz="1800" b="1" dirty="0"/>
              <a:t> Multivariate analysis : Is used to find patterns and correlations between multiple factors by analyzing two or more variables at once. It’s widely used in fields such as business, engineering, medicine, and social sciences to explore complex data sets and identify patterns and trends.</a:t>
            </a:r>
          </a:p>
          <a:p>
            <a:pPr>
              <a:buFont typeface="Wingdings" panose="05000000000000000000" pitchFamily="2" charset="2"/>
              <a:buChar char="Ø"/>
            </a:pPr>
            <a:r>
              <a:rPr lang="en-IN" sz="1800" b="1" i="0" dirty="0">
                <a:solidFill>
                  <a:srgbClr val="273239"/>
                </a:solidFill>
                <a:effectLst/>
              </a:rPr>
              <a:t> Feature Engineering : </a:t>
            </a:r>
            <a:r>
              <a:rPr lang="en-US" sz="1800" b="1" dirty="0">
                <a:solidFill>
                  <a:srgbClr val="273239"/>
                </a:solidFill>
              </a:rPr>
              <a:t>I</a:t>
            </a:r>
            <a:r>
              <a:rPr lang="en-US" sz="1800" b="1" i="0" dirty="0">
                <a:solidFill>
                  <a:srgbClr val="273239"/>
                </a:solidFill>
                <a:effectLst/>
              </a:rPr>
              <a:t>s the process of transforming raw data into relevant features suitable for machine learning models, enhancing their accuracy and efficiency. </a:t>
            </a:r>
            <a:endParaRPr lang="en-IN" sz="1800" b="1" i="0" dirty="0">
              <a:solidFill>
                <a:srgbClr val="273239"/>
              </a:solidFill>
              <a:effectLst/>
            </a:endParaRPr>
          </a:p>
          <a:p>
            <a:pPr marL="0" indent="0">
              <a:buNone/>
            </a:pPr>
            <a:endParaRPr lang="en-US" sz="1800" b="1" dirty="0"/>
          </a:p>
          <a:p>
            <a:endParaRPr lang="en-US" sz="1800" b="1" dirty="0"/>
          </a:p>
          <a:p>
            <a:endParaRPr lang="en-IN" sz="1800" b="1" dirty="0"/>
          </a:p>
        </p:txBody>
      </p:sp>
      <p:sp>
        <p:nvSpPr>
          <p:cNvPr id="4" name="Title 1">
            <a:extLst>
              <a:ext uri="{FF2B5EF4-FFF2-40B4-BE49-F238E27FC236}">
                <a16:creationId xmlns:a16="http://schemas.microsoft.com/office/drawing/2014/main" id="{EFBE931E-7B53-D1CE-74FA-58452ADA453B}"/>
              </a:ext>
            </a:extLst>
          </p:cNvPr>
          <p:cNvSpPr txBox="1">
            <a:spLocks/>
          </p:cNvSpPr>
          <p:nvPr/>
        </p:nvSpPr>
        <p:spPr>
          <a:xfrm>
            <a:off x="831149" y="31811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effectLst>
                  <a:outerShdw blurRad="38100" dist="38100" dir="2700000" algn="tl">
                    <a:srgbClr val="000000">
                      <a:alpha val="43137"/>
                    </a:srgbClr>
                  </a:outerShdw>
                </a:effectLst>
              </a:rPr>
              <a:t>Definitions </a:t>
            </a:r>
            <a:br>
              <a:rPr lang="en-US" spc="0" dirty="0">
                <a:ln w="0"/>
                <a:solidFill>
                  <a:schemeClr val="tx1"/>
                </a:solidFill>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170033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Objectives</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IN" b="1" dirty="0"/>
              <a:t>1. Loading the Data</a:t>
            </a:r>
          </a:p>
          <a:p>
            <a:r>
              <a:rPr lang="en-IN" b="1" dirty="0"/>
              <a:t>2. Cleaning the Data</a:t>
            </a:r>
          </a:p>
          <a:p>
            <a:r>
              <a:rPr lang="en-IN" b="1" dirty="0"/>
              <a:t>3. Univariate Analysis</a:t>
            </a:r>
          </a:p>
          <a:p>
            <a:r>
              <a:rPr lang="en-IN" b="1" dirty="0"/>
              <a:t>4. Multivariate Analysis</a:t>
            </a:r>
          </a:p>
          <a:p>
            <a:r>
              <a:rPr lang="en-IN" b="1" dirty="0"/>
              <a:t>5. Feature Engineering and Size Impact</a:t>
            </a:r>
          </a:p>
          <a:p>
            <a:r>
              <a:rPr lang="en-IN" b="1" dirty="0"/>
              <a:t>6. Market Trends and Historical Pricing</a:t>
            </a:r>
          </a:p>
          <a:p>
            <a:r>
              <a:rPr lang="en-US" b="1" dirty="0"/>
              <a:t>7. Customer Preferences and Amenities</a:t>
            </a:r>
            <a:endParaRPr lang="en-IN" b="1" dirty="0"/>
          </a:p>
        </p:txBody>
      </p:sp>
    </p:spTree>
    <p:extLst>
      <p:ext uri="{BB962C8B-B14F-4D97-AF65-F5344CB8AC3E}">
        <p14:creationId xmlns:p14="http://schemas.microsoft.com/office/powerpoint/2010/main" val="107829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Identifying </a:t>
            </a:r>
            <a:r>
              <a:rPr lang="en-US" b="1" dirty="0">
                <a:solidFill>
                  <a:srgbClr val="000000"/>
                </a:solidFill>
              </a:rPr>
              <a:t>the </a:t>
            </a:r>
            <a:r>
              <a:rPr lang="en-US" b="1" i="0" dirty="0">
                <a:solidFill>
                  <a:srgbClr val="000000"/>
                </a:solidFill>
                <a:effectLst/>
              </a:rPr>
              <a:t>outliers</a:t>
            </a:r>
          </a:p>
          <a:p>
            <a:endParaRPr lang="en-IN" dirty="0"/>
          </a:p>
        </p:txBody>
      </p:sp>
      <p:sp>
        <p:nvSpPr>
          <p:cNvPr id="4" name="Content Placeholder 3">
            <a:extLst>
              <a:ext uri="{FF2B5EF4-FFF2-40B4-BE49-F238E27FC236}">
                <a16:creationId xmlns:a16="http://schemas.microsoft.com/office/drawing/2014/main" id="{27CFA26A-B24D-7EE5-6EDF-0FD288C862AA}"/>
              </a:ext>
            </a:extLst>
          </p:cNvPr>
          <p:cNvSpPr>
            <a:spLocks noGrp="1"/>
          </p:cNvSpPr>
          <p:nvPr>
            <p:ph sz="half" idx="2"/>
          </p:nvPr>
        </p:nvSpPr>
        <p:spPr>
          <a:xfrm>
            <a:off x="6217920" y="1845734"/>
            <a:ext cx="4937760" cy="4023360"/>
          </a:xfrm>
        </p:spPr>
        <p:txBody>
          <a:bodyPr/>
          <a:lstStyle/>
          <a:p>
            <a:r>
              <a:rPr lang="en-IN" b="1" dirty="0">
                <a:solidFill>
                  <a:srgbClr val="000000"/>
                </a:solidFill>
              </a:rPr>
              <a:t>Univariate Analysis :</a:t>
            </a:r>
          </a:p>
          <a:p>
            <a:r>
              <a:rPr lang="en-IN" b="1" dirty="0">
                <a:solidFill>
                  <a:srgbClr val="000000"/>
                </a:solidFill>
              </a:rPr>
              <a:t>Example : Numeric &amp; Categorical Columns</a:t>
            </a:r>
          </a:p>
        </p:txBody>
      </p:sp>
      <p:pic>
        <p:nvPicPr>
          <p:cNvPr id="6" name="Picture 5">
            <a:extLst>
              <a:ext uri="{FF2B5EF4-FFF2-40B4-BE49-F238E27FC236}">
                <a16:creationId xmlns:a16="http://schemas.microsoft.com/office/drawing/2014/main" id="{D07FBEAB-0EF2-2FA3-6F84-5BB8F166A23C}"/>
              </a:ext>
            </a:extLst>
          </p:cNvPr>
          <p:cNvPicPr>
            <a:picLocks noChangeAspect="1"/>
          </p:cNvPicPr>
          <p:nvPr/>
        </p:nvPicPr>
        <p:blipFill>
          <a:blip r:embed="rId2"/>
          <a:stretch>
            <a:fillRect/>
          </a:stretch>
        </p:blipFill>
        <p:spPr>
          <a:xfrm>
            <a:off x="1203846" y="2483893"/>
            <a:ext cx="4002775" cy="3193576"/>
          </a:xfrm>
          <a:prstGeom prst="rect">
            <a:avLst/>
          </a:prstGeom>
        </p:spPr>
      </p:pic>
      <p:pic>
        <p:nvPicPr>
          <p:cNvPr id="8" name="Picture 7">
            <a:extLst>
              <a:ext uri="{FF2B5EF4-FFF2-40B4-BE49-F238E27FC236}">
                <a16:creationId xmlns:a16="http://schemas.microsoft.com/office/drawing/2014/main" id="{23647AC8-4A51-2211-061B-73322686CA71}"/>
              </a:ext>
            </a:extLst>
          </p:cNvPr>
          <p:cNvPicPr>
            <a:picLocks noChangeAspect="1"/>
          </p:cNvPicPr>
          <p:nvPr/>
        </p:nvPicPr>
        <p:blipFill>
          <a:blip r:embed="rId3"/>
          <a:stretch>
            <a:fillRect/>
          </a:stretch>
        </p:blipFill>
        <p:spPr>
          <a:xfrm>
            <a:off x="6217920" y="2681784"/>
            <a:ext cx="4937760" cy="1808585"/>
          </a:xfrm>
          <a:prstGeom prst="rect">
            <a:avLst/>
          </a:prstGeom>
        </p:spPr>
      </p:pic>
      <p:pic>
        <p:nvPicPr>
          <p:cNvPr id="10" name="Picture 9">
            <a:extLst>
              <a:ext uri="{FF2B5EF4-FFF2-40B4-BE49-F238E27FC236}">
                <a16:creationId xmlns:a16="http://schemas.microsoft.com/office/drawing/2014/main" id="{F45B0EFA-D7CD-A557-9576-3D08DA94A631}"/>
              </a:ext>
            </a:extLst>
          </p:cNvPr>
          <p:cNvPicPr>
            <a:picLocks noChangeAspect="1"/>
          </p:cNvPicPr>
          <p:nvPr/>
        </p:nvPicPr>
        <p:blipFill>
          <a:blip r:embed="rId4"/>
          <a:stretch>
            <a:fillRect/>
          </a:stretch>
        </p:blipFill>
        <p:spPr>
          <a:xfrm>
            <a:off x="6217920" y="4579121"/>
            <a:ext cx="4937760" cy="1705674"/>
          </a:xfrm>
          <a:prstGeom prst="rect">
            <a:avLst/>
          </a:prstGeom>
        </p:spPr>
      </p:pic>
    </p:spTree>
    <p:extLst>
      <p:ext uri="{BB962C8B-B14F-4D97-AF65-F5344CB8AC3E}">
        <p14:creationId xmlns:p14="http://schemas.microsoft.com/office/powerpoint/2010/main" val="35237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Multivariate using Heatmap</a:t>
            </a:r>
          </a:p>
          <a:p>
            <a:endParaRPr lang="en-IN" dirty="0"/>
          </a:p>
        </p:txBody>
      </p:sp>
      <p:pic>
        <p:nvPicPr>
          <p:cNvPr id="11" name="Content Placeholder 10">
            <a:extLst>
              <a:ext uri="{FF2B5EF4-FFF2-40B4-BE49-F238E27FC236}">
                <a16:creationId xmlns:a16="http://schemas.microsoft.com/office/drawing/2014/main" id="{1DCE4AAC-B593-652A-8BDA-2830E569DB4A}"/>
              </a:ext>
            </a:extLst>
          </p:cNvPr>
          <p:cNvPicPr>
            <a:picLocks noGrp="1" noChangeAspect="1"/>
          </p:cNvPicPr>
          <p:nvPr>
            <p:ph sz="half" idx="2"/>
          </p:nvPr>
        </p:nvPicPr>
        <p:blipFill>
          <a:blip r:embed="rId2"/>
          <a:stretch>
            <a:fillRect/>
          </a:stretch>
        </p:blipFill>
        <p:spPr>
          <a:xfrm>
            <a:off x="6313773" y="2384679"/>
            <a:ext cx="4085822" cy="3324716"/>
          </a:xfrm>
        </p:spPr>
      </p:pic>
      <p:pic>
        <p:nvPicPr>
          <p:cNvPr id="7" name="Picture 6">
            <a:extLst>
              <a:ext uri="{FF2B5EF4-FFF2-40B4-BE49-F238E27FC236}">
                <a16:creationId xmlns:a16="http://schemas.microsoft.com/office/drawing/2014/main" id="{B2A92935-0B51-A44C-2906-88BD868F968D}"/>
              </a:ext>
            </a:extLst>
          </p:cNvPr>
          <p:cNvPicPr>
            <a:picLocks noChangeAspect="1"/>
          </p:cNvPicPr>
          <p:nvPr/>
        </p:nvPicPr>
        <p:blipFill>
          <a:blip r:embed="rId3"/>
          <a:stretch>
            <a:fillRect/>
          </a:stretch>
        </p:blipFill>
        <p:spPr>
          <a:xfrm>
            <a:off x="1226933" y="2396153"/>
            <a:ext cx="4071720" cy="3313242"/>
          </a:xfrm>
          <a:prstGeom prst="rect">
            <a:avLst/>
          </a:prstGeom>
        </p:spPr>
      </p:pic>
    </p:spTree>
    <p:extLst>
      <p:ext uri="{BB962C8B-B14F-4D97-AF65-F5344CB8AC3E}">
        <p14:creationId xmlns:p14="http://schemas.microsoft.com/office/powerpoint/2010/main" val="375271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The impact of features and size on house prices.</a:t>
            </a:r>
          </a:p>
          <a:p>
            <a:endParaRPr lang="en-IN" dirty="0"/>
          </a:p>
        </p:txBody>
      </p:sp>
      <p:sp>
        <p:nvSpPr>
          <p:cNvPr id="5" name="Content Placeholder 4">
            <a:extLst>
              <a:ext uri="{FF2B5EF4-FFF2-40B4-BE49-F238E27FC236}">
                <a16:creationId xmlns:a16="http://schemas.microsoft.com/office/drawing/2014/main" id="{1471FBF1-F4CD-299A-A678-65BDBBDB31DC}"/>
              </a:ext>
            </a:extLst>
          </p:cNvPr>
          <p:cNvSpPr>
            <a:spLocks noGrp="1"/>
          </p:cNvSpPr>
          <p:nvPr>
            <p:ph sz="half" idx="2"/>
          </p:nvPr>
        </p:nvSpPr>
        <p:spPr/>
        <p:txBody>
          <a:bodyPr/>
          <a:lstStyle/>
          <a:p>
            <a:r>
              <a:rPr lang="en-US" b="1" dirty="0">
                <a:solidFill>
                  <a:srgbClr val="000000"/>
                </a:solidFill>
              </a:rPr>
              <a:t>Historical</a:t>
            </a:r>
            <a:r>
              <a:rPr lang="en-US" dirty="0"/>
              <a:t> </a:t>
            </a:r>
            <a:r>
              <a:rPr lang="en-US" b="1" dirty="0">
                <a:solidFill>
                  <a:srgbClr val="000000"/>
                </a:solidFill>
              </a:rPr>
              <a:t>pricing trends over time.</a:t>
            </a:r>
            <a:endParaRPr lang="en-IN" b="1" dirty="0">
              <a:solidFill>
                <a:srgbClr val="000000"/>
              </a:solidFill>
            </a:endParaRPr>
          </a:p>
        </p:txBody>
      </p:sp>
      <p:pic>
        <p:nvPicPr>
          <p:cNvPr id="8" name="Picture 7">
            <a:extLst>
              <a:ext uri="{FF2B5EF4-FFF2-40B4-BE49-F238E27FC236}">
                <a16:creationId xmlns:a16="http://schemas.microsoft.com/office/drawing/2014/main" id="{D595F211-0718-F028-5248-FA01E1023DCE}"/>
              </a:ext>
            </a:extLst>
          </p:cNvPr>
          <p:cNvPicPr>
            <a:picLocks noChangeAspect="1"/>
          </p:cNvPicPr>
          <p:nvPr/>
        </p:nvPicPr>
        <p:blipFill>
          <a:blip r:embed="rId2"/>
          <a:stretch>
            <a:fillRect/>
          </a:stretch>
        </p:blipFill>
        <p:spPr>
          <a:xfrm>
            <a:off x="1179165" y="2572603"/>
            <a:ext cx="4526582" cy="2871929"/>
          </a:xfrm>
          <a:prstGeom prst="rect">
            <a:avLst/>
          </a:prstGeom>
        </p:spPr>
      </p:pic>
      <p:pic>
        <p:nvPicPr>
          <p:cNvPr id="10" name="Picture 9">
            <a:extLst>
              <a:ext uri="{FF2B5EF4-FFF2-40B4-BE49-F238E27FC236}">
                <a16:creationId xmlns:a16="http://schemas.microsoft.com/office/drawing/2014/main" id="{32051FAE-8AF3-CCCE-F984-C2B5BC8B1AB6}"/>
              </a:ext>
            </a:extLst>
          </p:cNvPr>
          <p:cNvPicPr>
            <a:picLocks noChangeAspect="1"/>
          </p:cNvPicPr>
          <p:nvPr/>
        </p:nvPicPr>
        <p:blipFill>
          <a:blip r:embed="rId3"/>
          <a:stretch>
            <a:fillRect/>
          </a:stretch>
        </p:blipFill>
        <p:spPr>
          <a:xfrm>
            <a:off x="6327514" y="2572603"/>
            <a:ext cx="4379857" cy="2721804"/>
          </a:xfrm>
          <a:prstGeom prst="rect">
            <a:avLst/>
          </a:prstGeom>
        </p:spPr>
      </p:pic>
    </p:spTree>
    <p:extLst>
      <p:ext uri="{BB962C8B-B14F-4D97-AF65-F5344CB8AC3E}">
        <p14:creationId xmlns:p14="http://schemas.microsoft.com/office/powerpoint/2010/main" val="396233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for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Customer Preferences and Amenities.</a:t>
            </a:r>
          </a:p>
          <a:p>
            <a:endParaRPr lang="en-IN" dirty="0"/>
          </a:p>
        </p:txBody>
      </p:sp>
      <p:pic>
        <p:nvPicPr>
          <p:cNvPr id="9" name="Content Placeholder 8">
            <a:extLst>
              <a:ext uri="{FF2B5EF4-FFF2-40B4-BE49-F238E27FC236}">
                <a16:creationId xmlns:a16="http://schemas.microsoft.com/office/drawing/2014/main" id="{80E2C675-C723-5FFF-D6CC-DBEEBC140227}"/>
              </a:ext>
            </a:extLst>
          </p:cNvPr>
          <p:cNvPicPr>
            <a:picLocks noGrp="1" noChangeAspect="1"/>
          </p:cNvPicPr>
          <p:nvPr>
            <p:ph sz="half" idx="2"/>
          </p:nvPr>
        </p:nvPicPr>
        <p:blipFill>
          <a:blip r:embed="rId2"/>
          <a:stretch>
            <a:fillRect/>
          </a:stretch>
        </p:blipFill>
        <p:spPr>
          <a:xfrm>
            <a:off x="4529919" y="2443944"/>
            <a:ext cx="3321407" cy="2462173"/>
          </a:xfrm>
        </p:spPr>
      </p:pic>
      <p:pic>
        <p:nvPicPr>
          <p:cNvPr id="6" name="Picture 5">
            <a:extLst>
              <a:ext uri="{FF2B5EF4-FFF2-40B4-BE49-F238E27FC236}">
                <a16:creationId xmlns:a16="http://schemas.microsoft.com/office/drawing/2014/main" id="{936976F1-6041-F70E-58F8-8039F83D5AF2}"/>
              </a:ext>
            </a:extLst>
          </p:cNvPr>
          <p:cNvPicPr>
            <a:picLocks noChangeAspect="1"/>
          </p:cNvPicPr>
          <p:nvPr/>
        </p:nvPicPr>
        <p:blipFill>
          <a:blip r:embed="rId3"/>
          <a:stretch>
            <a:fillRect/>
          </a:stretch>
        </p:blipFill>
        <p:spPr>
          <a:xfrm>
            <a:off x="1082724" y="2443945"/>
            <a:ext cx="3261815" cy="2462173"/>
          </a:xfrm>
          <a:prstGeom prst="rect">
            <a:avLst/>
          </a:prstGeom>
        </p:spPr>
      </p:pic>
      <p:pic>
        <p:nvPicPr>
          <p:cNvPr id="12" name="Picture 11">
            <a:extLst>
              <a:ext uri="{FF2B5EF4-FFF2-40B4-BE49-F238E27FC236}">
                <a16:creationId xmlns:a16="http://schemas.microsoft.com/office/drawing/2014/main" id="{96E19076-FE60-2465-A8F5-05A0E21EC4B2}"/>
              </a:ext>
            </a:extLst>
          </p:cNvPr>
          <p:cNvPicPr>
            <a:picLocks noChangeAspect="1"/>
          </p:cNvPicPr>
          <p:nvPr/>
        </p:nvPicPr>
        <p:blipFill>
          <a:blip r:embed="rId4"/>
          <a:stretch>
            <a:fillRect/>
          </a:stretch>
        </p:blipFill>
        <p:spPr>
          <a:xfrm>
            <a:off x="7996220" y="2443944"/>
            <a:ext cx="3208245" cy="2537490"/>
          </a:xfrm>
          <a:prstGeom prst="rect">
            <a:avLst/>
          </a:prstGeom>
        </p:spPr>
      </p:pic>
    </p:spTree>
    <p:extLst>
      <p:ext uri="{BB962C8B-B14F-4D97-AF65-F5344CB8AC3E}">
        <p14:creationId xmlns:p14="http://schemas.microsoft.com/office/powerpoint/2010/main" val="34667322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127</TotalTime>
  <Words>516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PowerPoint Presentation</vt:lpstr>
      <vt:lpstr>Table Of Content </vt:lpstr>
      <vt:lpstr>PowerPoint Presentation</vt:lpstr>
      <vt:lpstr>PowerPoint Presentation</vt:lpstr>
      <vt:lpstr>Objectives </vt:lpstr>
      <vt:lpstr>Live Demo Of EDA </vt:lpstr>
      <vt:lpstr>Live Demo Of EDA </vt:lpstr>
      <vt:lpstr>Live Demo Of EDA </vt:lpstr>
      <vt:lpstr>Live Demo for EDA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Jovita Tigga</dc:creator>
  <cp:lastModifiedBy>Jovita Tigga</cp:lastModifiedBy>
  <cp:revision>2</cp:revision>
  <dcterms:created xsi:type="dcterms:W3CDTF">2024-04-01T01:52:27Z</dcterms:created>
  <dcterms:modified xsi:type="dcterms:W3CDTF">2024-04-01T04:04:54Z</dcterms:modified>
</cp:coreProperties>
</file>