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56" name="Google Shape;56;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7" name="Google Shape;14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91" name="Google Shape;19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I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86" name="Google Shape;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4" name="Google Shape;9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2" name="Google Shape;10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0" name="Google Shape;11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4" name="Google Shape;13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2"/>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2"/>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4"/>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3" name="Google Shape;23;p4"/>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6" name="Google Shape;26;p5"/>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5"/>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8" name="Google Shape;28;p5"/>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 name="Google Shape;29;p5"/>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4" name="Google Shape;3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7" name="Google Shape;37;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5" name="Google Shape;45;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46" name="Google Shape;46;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0" name="Google Shape;5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1"/>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59" name="Google Shape;59;p12"/>
          <p:cNvPicPr preferRelativeResize="0"/>
          <p:nvPr/>
        </p:nvPicPr>
        <p:blipFill rotWithShape="1">
          <a:blip r:embed="rId3">
            <a:alphaModFix amt="5000"/>
          </a:blip>
          <a:srcRect b="10205" l="0" r="745" t="5928"/>
          <a:stretch/>
        </p:blipFill>
        <p:spPr>
          <a:xfrm>
            <a:off x="29890" y="142382"/>
            <a:ext cx="9130937" cy="5143501"/>
          </a:xfrm>
          <a:prstGeom prst="rect">
            <a:avLst/>
          </a:prstGeom>
          <a:noFill/>
          <a:ln>
            <a:noFill/>
          </a:ln>
        </p:spPr>
      </p:pic>
      <p:sp>
        <p:nvSpPr>
          <p:cNvPr id="60" name="Google Shape;60;p12"/>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 name="Google Shape;61;p12"/>
          <p:cNvSpPr/>
          <p:nvPr/>
        </p:nvSpPr>
        <p:spPr>
          <a:xfrm>
            <a:off x="977787" y="1061739"/>
            <a:ext cx="6985193" cy="3451405"/>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 name="Google Shape;62;p12"/>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 name="Google Shape;63;p12"/>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000" u="none" cap="none" strike="noStrike">
                <a:solidFill>
                  <a:srgbClr val="161D23"/>
                </a:solidFill>
                <a:latin typeface="Arial"/>
                <a:ea typeface="Arial"/>
                <a:cs typeface="Arial"/>
                <a:sym typeface="Arial"/>
              </a:rPr>
              <a:t>NEXT GEN EMPLOYABILITY PROGRAM</a:t>
            </a:r>
            <a:endParaRPr/>
          </a:p>
        </p:txBody>
      </p:sp>
      <p:sp>
        <p:nvSpPr>
          <p:cNvPr id="64" name="Google Shape;64;p12"/>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000" u="none" cap="none" strike="noStrike">
                <a:solidFill>
                  <a:srgbClr val="161D23"/>
                </a:solidFill>
                <a:latin typeface="Arial"/>
                <a:ea typeface="Arial"/>
                <a:cs typeface="Arial"/>
                <a:sym typeface="Arial"/>
              </a:rPr>
              <a:t>Creating a future-ready workforce</a:t>
            </a:r>
            <a:endParaRPr/>
          </a:p>
        </p:txBody>
      </p:sp>
      <p:sp>
        <p:nvSpPr>
          <p:cNvPr id="65" name="Google Shape;65;p12"/>
          <p:cNvSpPr txBox="1"/>
          <p:nvPr/>
        </p:nvSpPr>
        <p:spPr>
          <a:xfrm>
            <a:off x="1003625" y="364253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Team Members</a:t>
            </a:r>
            <a:endParaRPr/>
          </a:p>
        </p:txBody>
      </p:sp>
      <p:sp>
        <p:nvSpPr>
          <p:cNvPr id="66" name="Google Shape;66;p12"/>
          <p:cNvSpPr txBox="1"/>
          <p:nvPr/>
        </p:nvSpPr>
        <p:spPr>
          <a:xfrm>
            <a:off x="1095101" y="3956075"/>
            <a:ext cx="24153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100" u="none" cap="none" strike="noStrike">
                <a:solidFill>
                  <a:schemeClr val="dk1"/>
                </a:solidFill>
                <a:latin typeface="Arial"/>
                <a:ea typeface="Arial"/>
                <a:cs typeface="Arial"/>
                <a:sym typeface="Arial"/>
              </a:rPr>
              <a:t>Student Name : </a:t>
            </a:r>
            <a:r>
              <a:rPr lang="en-IN" sz="1100">
                <a:solidFill>
                  <a:schemeClr val="dk1"/>
                </a:solidFill>
              </a:rPr>
              <a:t>Jovitha Melcy M</a:t>
            </a:r>
            <a:endParaRPr/>
          </a:p>
          <a:p>
            <a:pPr indent="0" lvl="0" marL="0" marR="0" rtl="0" algn="l">
              <a:lnSpc>
                <a:spcPct val="100000"/>
              </a:lnSpc>
              <a:spcBef>
                <a:spcPts val="200"/>
              </a:spcBef>
              <a:spcAft>
                <a:spcPts val="0"/>
              </a:spcAft>
              <a:buNone/>
            </a:pPr>
            <a:r>
              <a:rPr b="0" i="0" lang="en-IN" sz="1100" u="none" cap="none" strike="noStrike">
                <a:solidFill>
                  <a:schemeClr val="dk1"/>
                </a:solidFill>
                <a:latin typeface="Arial"/>
                <a:ea typeface="Arial"/>
                <a:cs typeface="Arial"/>
                <a:sym typeface="Arial"/>
              </a:rPr>
              <a:t>Student ID : au3111211040</a:t>
            </a:r>
            <a:r>
              <a:rPr lang="en-IN" sz="1100">
                <a:solidFill>
                  <a:schemeClr val="dk1"/>
                </a:solidFill>
              </a:rPr>
              <a:t>30</a:t>
            </a:r>
            <a:endParaRPr/>
          </a:p>
        </p:txBody>
      </p:sp>
      <p:cxnSp>
        <p:nvCxnSpPr>
          <p:cNvPr id="67" name="Google Shape;67;p12"/>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68" name="Google Shape;68;p12"/>
          <p:cNvSpPr txBox="1"/>
          <p:nvPr/>
        </p:nvSpPr>
        <p:spPr>
          <a:xfrm>
            <a:off x="5596477" y="362729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College Name</a:t>
            </a:r>
            <a:endParaRPr/>
          </a:p>
        </p:txBody>
      </p:sp>
      <p:cxnSp>
        <p:nvCxnSpPr>
          <p:cNvPr id="69" name="Google Shape;69;p12"/>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0" name="Google Shape;70;p12"/>
          <p:cNvSpPr txBox="1"/>
          <p:nvPr/>
        </p:nvSpPr>
        <p:spPr>
          <a:xfrm>
            <a:off x="5693356" y="3956068"/>
            <a:ext cx="2095554"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100" u="none" cap="none" strike="noStrike">
                <a:solidFill>
                  <a:schemeClr val="dk1"/>
                </a:solidFill>
                <a:latin typeface="Arial"/>
                <a:ea typeface="Arial"/>
                <a:cs typeface="Arial"/>
                <a:sym typeface="Arial"/>
              </a:rPr>
              <a:t>Loyola ICAM College of Engineering and Technology</a:t>
            </a:r>
            <a:endParaRPr/>
          </a:p>
        </p:txBody>
      </p:sp>
      <p:pic>
        <p:nvPicPr>
          <p:cNvPr id="71" name="Google Shape;71;p12"/>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2" name="Google Shape;72;p12"/>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3" name="Google Shape;73;p12"/>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138652" y="569658"/>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I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50" name="Google Shape;150;p2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51" name="Google Shape;151;p2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000" u="none" cap="none" strike="noStrike">
                <a:solidFill>
                  <a:schemeClr val="dk1"/>
                </a:solidFill>
                <a:latin typeface="Arial"/>
                <a:ea typeface="Arial"/>
                <a:cs typeface="Arial"/>
                <a:sym typeface="Arial"/>
              </a:rPr>
              <a:t>Source :</a:t>
            </a:r>
            <a:endParaRPr/>
          </a:p>
        </p:txBody>
      </p:sp>
      <p:sp>
        <p:nvSpPr>
          <p:cNvPr id="152" name="Google Shape;152;p21"/>
          <p:cNvSpPr txBox="1"/>
          <p:nvPr/>
        </p:nvSpPr>
        <p:spPr>
          <a:xfrm>
            <a:off x="248575" y="891921"/>
            <a:ext cx="8646900" cy="386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Since </a:t>
            </a:r>
            <a:r>
              <a:rPr lang="en-IN">
                <a:solidFill>
                  <a:schemeClr val="dk1"/>
                </a:solidFill>
              </a:rPr>
              <a:t>Music Studio</a:t>
            </a:r>
            <a:r>
              <a:rPr b="0" i="0" lang="en-IN" sz="1400" u="none" cap="none" strike="noStrike">
                <a:solidFill>
                  <a:schemeClr val="dk1"/>
                </a:solidFill>
                <a:latin typeface="Arial"/>
                <a:ea typeface="Arial"/>
                <a:cs typeface="Arial"/>
                <a:sym typeface="Arial"/>
              </a:rPr>
              <a:t> is still in the proposal stage, we can't showcase real-world results. However, here's a breakdown of potential modeling techniques and expected outcomes:</a:t>
            </a:r>
            <a:endParaRPr/>
          </a:p>
          <a:p>
            <a:pPr indent="0" lvl="0" marL="0" marR="0" rtl="0" algn="l">
              <a:lnSpc>
                <a:spcPct val="150000"/>
              </a:lnSpc>
              <a:spcBef>
                <a:spcPts val="0"/>
              </a:spcBef>
              <a:spcAft>
                <a:spcPts val="0"/>
              </a:spcAft>
              <a:buNone/>
            </a:pPr>
            <a:r>
              <a:rPr b="1" i="0" lang="en-IN" sz="1400" u="none" cap="none" strike="noStrike">
                <a:solidFill>
                  <a:schemeClr val="dk1"/>
                </a:solidFill>
                <a:latin typeface="Arial"/>
                <a:ea typeface="Arial"/>
                <a:cs typeface="Arial"/>
                <a:sym typeface="Arial"/>
              </a:rPr>
              <a:t>1. Trend Analysis Modeling:</a:t>
            </a:r>
            <a:endParaRPr b="0" i="0" sz="1400" u="none" cap="none" strike="noStrike">
              <a:solidFill>
                <a:schemeClr val="dk1"/>
              </a:solidFill>
              <a:latin typeface="Arial"/>
              <a:ea typeface="Arial"/>
              <a:cs typeface="Arial"/>
              <a:sym typeface="Arial"/>
            </a:endParaRPr>
          </a:p>
          <a:p>
            <a:pPr indent="-88900" lvl="2" marL="0" marR="0" rtl="0" algn="l">
              <a:lnSpc>
                <a:spcPct val="100000"/>
              </a:lnSpc>
              <a:spcBef>
                <a:spcPts val="0"/>
              </a:spcBef>
              <a:spcAft>
                <a:spcPts val="0"/>
              </a:spcAft>
              <a:buClr>
                <a:srgbClr val="000000"/>
              </a:buClr>
              <a:buSzPts val="1400"/>
              <a:buFont typeface="Arial"/>
              <a:buChar char="•"/>
            </a:pPr>
            <a:r>
              <a:rPr b="1" i="0" lang="en-IN" sz="1400" u="none" cap="none" strike="noStrike">
                <a:solidFill>
                  <a:schemeClr val="dk1"/>
                </a:solidFill>
                <a:latin typeface="Arial"/>
                <a:ea typeface="Arial"/>
                <a:cs typeface="Arial"/>
                <a:sym typeface="Arial"/>
              </a:rPr>
              <a:t>Model Type:</a:t>
            </a:r>
            <a:r>
              <a:rPr b="0" i="0" lang="en-IN" sz="1400" u="none" cap="none" strike="noStrike">
                <a:solidFill>
                  <a:schemeClr val="dk1"/>
                </a:solidFill>
                <a:latin typeface="Arial"/>
                <a:ea typeface="Arial"/>
                <a:cs typeface="Arial"/>
                <a:sym typeface="Arial"/>
              </a:rPr>
              <a:t> Time Series Analysis with Anomaly Detection</a:t>
            </a:r>
            <a:endParaRPr/>
          </a:p>
          <a:p>
            <a:pPr indent="-88900" lvl="0" marL="0" marR="0" rtl="0" algn="l">
              <a:lnSpc>
                <a:spcPct val="100000"/>
              </a:lnSpc>
              <a:spcBef>
                <a:spcPts val="0"/>
              </a:spcBef>
              <a:spcAft>
                <a:spcPts val="0"/>
              </a:spcAft>
              <a:buClr>
                <a:srgbClr val="000000"/>
              </a:buClr>
              <a:buSzPts val="1400"/>
              <a:buFont typeface="Arial"/>
              <a:buChar char="•"/>
            </a:pPr>
            <a:r>
              <a:rPr b="1" i="0" lang="en-IN" sz="1400" u="none" cap="none" strike="noStrike">
                <a:solidFill>
                  <a:schemeClr val="dk1"/>
                </a:solidFill>
                <a:latin typeface="Arial"/>
                <a:ea typeface="Arial"/>
                <a:cs typeface="Arial"/>
                <a:sym typeface="Arial"/>
              </a:rPr>
              <a:t>Data Input:</a:t>
            </a:r>
            <a:r>
              <a:rPr b="0" i="0" lang="en-IN" sz="1400" u="none" cap="none" strike="noStrike">
                <a:solidFill>
                  <a:schemeClr val="dk1"/>
                </a:solidFill>
                <a:latin typeface="Arial"/>
                <a:ea typeface="Arial"/>
                <a:cs typeface="Arial"/>
                <a:sym typeface="Arial"/>
              </a:rPr>
              <a:t> Historical and real-time data streams from music streaming services, social media, etc.</a:t>
            </a:r>
            <a:endParaRPr/>
          </a:p>
          <a:p>
            <a:pPr indent="-88900" lvl="0" marL="0" marR="0" rtl="0" algn="l">
              <a:lnSpc>
                <a:spcPct val="100000"/>
              </a:lnSpc>
              <a:spcBef>
                <a:spcPts val="0"/>
              </a:spcBef>
              <a:spcAft>
                <a:spcPts val="0"/>
              </a:spcAft>
              <a:buClr>
                <a:srgbClr val="000000"/>
              </a:buClr>
              <a:buSzPts val="1400"/>
              <a:buFont typeface="Arial"/>
              <a:buChar char="•"/>
            </a:pPr>
            <a:r>
              <a:rPr b="1" i="0" lang="en-IN" sz="1400" u="none" cap="none" strike="noStrike">
                <a:solidFill>
                  <a:schemeClr val="dk1"/>
                </a:solidFill>
                <a:latin typeface="Arial"/>
                <a:ea typeface="Arial"/>
                <a:cs typeface="Arial"/>
                <a:sym typeface="Arial"/>
              </a:rPr>
              <a:t>Expected Outcome:</a:t>
            </a:r>
            <a:r>
              <a:rPr b="0" i="0" lang="en-IN" sz="1400" u="none" cap="none" strike="noStrike">
                <a:solidFill>
                  <a:schemeClr val="dk1"/>
                </a:solidFill>
                <a:latin typeface="Arial"/>
                <a:ea typeface="Arial"/>
                <a:cs typeface="Arial"/>
                <a:sym typeface="Arial"/>
              </a:rPr>
              <a:t> Identify statistically significant spikes in popularity for artists, genres, or songs. </a:t>
            </a:r>
            <a:endParaRPr/>
          </a:p>
          <a:p>
            <a:pPr indent="0" lvl="0" marL="0" marR="0" rtl="0" algn="l">
              <a:lnSpc>
                <a:spcPct val="150000"/>
              </a:lnSpc>
              <a:spcBef>
                <a:spcPts val="0"/>
              </a:spcBef>
              <a:spcAft>
                <a:spcPts val="0"/>
              </a:spcAft>
              <a:buNone/>
            </a:pPr>
            <a:r>
              <a:rPr b="0" i="0" lang="en-IN" sz="1400" u="none" cap="none" strike="noStrike">
                <a:solidFill>
                  <a:schemeClr val="dk1"/>
                </a:solidFill>
                <a:latin typeface="Arial"/>
                <a:ea typeface="Arial"/>
                <a:cs typeface="Arial"/>
                <a:sym typeface="Arial"/>
              </a:rPr>
              <a:t> </a:t>
            </a:r>
            <a:r>
              <a:rPr b="1" i="0" lang="en-IN" sz="1400" u="none" cap="none" strike="noStrike">
                <a:solidFill>
                  <a:schemeClr val="dk1"/>
                </a:solidFill>
                <a:latin typeface="Arial"/>
                <a:ea typeface="Arial"/>
                <a:cs typeface="Arial"/>
                <a:sym typeface="Arial"/>
              </a:rPr>
              <a:t>2. Personalized Recommendation Modeling:</a:t>
            </a:r>
            <a:endParaRPr b="0" i="0" sz="1400" u="none" cap="none" strike="noStrike">
              <a:solidFill>
                <a:schemeClr val="dk1"/>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i="0" lang="en-IN" sz="1400" u="none" cap="none" strike="noStrike">
                <a:solidFill>
                  <a:schemeClr val="dk1"/>
                </a:solidFill>
                <a:latin typeface="Arial"/>
                <a:ea typeface="Arial"/>
                <a:cs typeface="Arial"/>
                <a:sym typeface="Arial"/>
              </a:rPr>
              <a:t>Model Type:</a:t>
            </a:r>
            <a:r>
              <a:rPr b="0" i="0" lang="en-IN" sz="1400" u="none" cap="none" strike="noStrike">
                <a:solidFill>
                  <a:schemeClr val="dk1"/>
                </a:solidFill>
                <a:latin typeface="Arial"/>
                <a:ea typeface="Arial"/>
                <a:cs typeface="Arial"/>
                <a:sym typeface="Arial"/>
              </a:rPr>
              <a:t> Hybrid Recommendation System (Collaborative Filtering &amp; Content-Based Filtering)</a:t>
            </a:r>
            <a:endParaRPr/>
          </a:p>
          <a:p>
            <a:pPr indent="-88900" lvl="0" marL="0" marR="0" rtl="0" algn="l">
              <a:lnSpc>
                <a:spcPct val="100000"/>
              </a:lnSpc>
              <a:spcBef>
                <a:spcPts val="0"/>
              </a:spcBef>
              <a:spcAft>
                <a:spcPts val="0"/>
              </a:spcAft>
              <a:buClr>
                <a:srgbClr val="000000"/>
              </a:buClr>
              <a:buSzPts val="1400"/>
              <a:buFont typeface="Arial"/>
              <a:buChar char="•"/>
            </a:pPr>
            <a:r>
              <a:rPr b="1" i="0" lang="en-IN" sz="1400" u="none" cap="none" strike="noStrike">
                <a:solidFill>
                  <a:schemeClr val="dk1"/>
                </a:solidFill>
                <a:latin typeface="Arial"/>
                <a:ea typeface="Arial"/>
                <a:cs typeface="Arial"/>
                <a:sym typeface="Arial"/>
              </a:rPr>
              <a:t>Data Input:</a:t>
            </a:r>
            <a:r>
              <a:rPr b="0" i="0" lang="en-IN" sz="1400" u="none" cap="none" strike="noStrike">
                <a:solidFill>
                  <a:schemeClr val="dk1"/>
                </a:solidFill>
                <a:latin typeface="Arial"/>
                <a:ea typeface="Arial"/>
                <a:cs typeface="Arial"/>
                <a:sym typeface="Arial"/>
              </a:rPr>
              <a:t> Listening history (liked songs, playlists), feedback on recommendations, artist/genre attributes.</a:t>
            </a:r>
            <a:endParaRPr/>
          </a:p>
          <a:p>
            <a:pPr indent="-88900" lvl="0" marL="0" marR="0" rtl="0" algn="l">
              <a:lnSpc>
                <a:spcPct val="100000"/>
              </a:lnSpc>
              <a:spcBef>
                <a:spcPts val="0"/>
              </a:spcBef>
              <a:spcAft>
                <a:spcPts val="0"/>
              </a:spcAft>
              <a:buClr>
                <a:srgbClr val="000000"/>
              </a:buClr>
              <a:buSzPts val="1400"/>
              <a:buFont typeface="Arial"/>
              <a:buChar char="•"/>
            </a:pPr>
            <a:r>
              <a:rPr b="1" i="0" lang="en-IN" sz="1400" u="none" cap="none" strike="noStrike">
                <a:solidFill>
                  <a:schemeClr val="dk1"/>
                </a:solidFill>
                <a:latin typeface="Arial"/>
                <a:ea typeface="Arial"/>
                <a:cs typeface="Arial"/>
                <a:sym typeface="Arial"/>
              </a:rPr>
              <a:t>Expected Outcome:</a:t>
            </a:r>
            <a:r>
              <a:rPr b="0" i="0" lang="en-IN" sz="1400" u="none" cap="none" strike="noStrike">
                <a:solidFill>
                  <a:schemeClr val="dk1"/>
                </a:solidFill>
                <a:latin typeface="Arial"/>
                <a:ea typeface="Arial"/>
                <a:cs typeface="Arial"/>
                <a:sym typeface="Arial"/>
              </a:rPr>
              <a:t> Generate personalized recommendations for songs and artists that cater to both the user's established taste and current music trends.</a:t>
            </a:r>
            <a:endParaRPr/>
          </a:p>
          <a:p>
            <a:pPr indent="0" lvl="0" marL="0" marR="0" rtl="0" algn="l">
              <a:lnSpc>
                <a:spcPct val="150000"/>
              </a:lnSpc>
              <a:spcBef>
                <a:spcPts val="0"/>
              </a:spcBef>
              <a:spcAft>
                <a:spcPts val="0"/>
              </a:spcAft>
              <a:buNone/>
            </a:pPr>
            <a:r>
              <a:rPr b="1" i="0" lang="en-IN" sz="1400" u="none" cap="none" strike="noStrike">
                <a:solidFill>
                  <a:schemeClr val="dk1"/>
                </a:solidFill>
                <a:latin typeface="Arial"/>
                <a:ea typeface="Arial"/>
                <a:cs typeface="Arial"/>
                <a:sym typeface="Arial"/>
              </a:rPr>
              <a:t>Evaluation Metrics:</a:t>
            </a:r>
            <a:endParaRPr b="0" i="0" sz="1400" u="none" cap="none" strike="noStrike">
              <a:solidFill>
                <a:schemeClr val="dk1"/>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i="0" lang="en-IN" sz="1400" u="none" cap="none" strike="noStrike">
                <a:solidFill>
                  <a:schemeClr val="dk1"/>
                </a:solidFill>
                <a:latin typeface="Arial"/>
                <a:ea typeface="Arial"/>
                <a:cs typeface="Arial"/>
                <a:sym typeface="Arial"/>
              </a:rPr>
              <a:t>For Trend Analysis:</a:t>
            </a:r>
            <a:r>
              <a:rPr b="0" i="0" lang="en-IN" sz="1400" u="none" cap="none" strike="noStrike">
                <a:solidFill>
                  <a:schemeClr val="dk1"/>
                </a:solidFill>
                <a:latin typeface="Arial"/>
                <a:ea typeface="Arial"/>
                <a:cs typeface="Arial"/>
                <a:sym typeface="Arial"/>
              </a:rPr>
              <a:t> Precision (accuracy of identifying rising trends), Recall (capturing significant portion of emerging trends).</a:t>
            </a:r>
            <a:endParaRPr/>
          </a:p>
          <a:p>
            <a:pPr indent="-88900" lvl="0" marL="0" marR="0" rtl="0" algn="l">
              <a:lnSpc>
                <a:spcPct val="100000"/>
              </a:lnSpc>
              <a:spcBef>
                <a:spcPts val="0"/>
              </a:spcBef>
              <a:spcAft>
                <a:spcPts val="0"/>
              </a:spcAft>
              <a:buClr>
                <a:srgbClr val="000000"/>
              </a:buClr>
              <a:buSzPts val="1400"/>
              <a:buFont typeface="Arial"/>
              <a:buChar char="•"/>
            </a:pPr>
            <a:r>
              <a:rPr b="1" i="0" lang="en-IN" sz="1400" u="none" cap="none" strike="noStrike">
                <a:solidFill>
                  <a:schemeClr val="dk1"/>
                </a:solidFill>
                <a:latin typeface="Arial"/>
                <a:ea typeface="Arial"/>
                <a:cs typeface="Arial"/>
                <a:sym typeface="Arial"/>
              </a:rPr>
              <a:t>For Recommendation System:</a:t>
            </a:r>
            <a:r>
              <a:rPr b="0" i="0" lang="en-IN" sz="1400" u="none" cap="none" strike="noStrike">
                <a:solidFill>
                  <a:schemeClr val="dk1"/>
                </a:solidFill>
                <a:latin typeface="Arial"/>
                <a:ea typeface="Arial"/>
                <a:cs typeface="Arial"/>
                <a:sym typeface="Arial"/>
              </a:rPr>
              <a:t> Click-through rate (user engagement with recommendations), Normalized Discounted Cumulative Gain (NDCG) (ranking quality of recommendations).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628785" y="492957"/>
            <a:ext cx="7886430" cy="632649"/>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IN"/>
              <a:t>Login-Page</a:t>
            </a:r>
            <a:endParaRPr/>
          </a:p>
        </p:txBody>
      </p:sp>
      <p:pic>
        <p:nvPicPr>
          <p:cNvPr id="158" name="Google Shape;158;p22"/>
          <p:cNvPicPr preferRelativeResize="0"/>
          <p:nvPr/>
        </p:nvPicPr>
        <p:blipFill>
          <a:blip r:embed="rId3">
            <a:alphaModFix/>
          </a:blip>
          <a:stretch>
            <a:fillRect/>
          </a:stretch>
        </p:blipFill>
        <p:spPr>
          <a:xfrm>
            <a:off x="1035725" y="971547"/>
            <a:ext cx="7245749" cy="3841749"/>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628560" y="502656"/>
            <a:ext cx="7886430" cy="6495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IN"/>
              <a:t>Register-Page</a:t>
            </a:r>
            <a:endParaRPr/>
          </a:p>
        </p:txBody>
      </p:sp>
      <p:pic>
        <p:nvPicPr>
          <p:cNvPr id="164" name="Google Shape;164;p23"/>
          <p:cNvPicPr preferRelativeResize="0"/>
          <p:nvPr/>
        </p:nvPicPr>
        <p:blipFill>
          <a:blip r:embed="rId3">
            <a:alphaModFix/>
          </a:blip>
          <a:stretch>
            <a:fillRect/>
          </a:stretch>
        </p:blipFill>
        <p:spPr>
          <a:xfrm>
            <a:off x="1271375" y="1082689"/>
            <a:ext cx="6952853" cy="368646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628560" y="484901"/>
            <a:ext cx="7886430" cy="6495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IN"/>
              <a:t>Home-Page</a:t>
            </a:r>
            <a:endParaRPr/>
          </a:p>
        </p:txBody>
      </p:sp>
      <p:pic>
        <p:nvPicPr>
          <p:cNvPr id="170" name="Google Shape;170;p24"/>
          <p:cNvPicPr preferRelativeResize="0"/>
          <p:nvPr/>
        </p:nvPicPr>
        <p:blipFill>
          <a:blip r:embed="rId3">
            <a:alphaModFix/>
          </a:blip>
          <a:stretch>
            <a:fillRect/>
          </a:stretch>
        </p:blipFill>
        <p:spPr>
          <a:xfrm>
            <a:off x="1132650" y="971559"/>
            <a:ext cx="6979483" cy="370421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628560" y="467967"/>
            <a:ext cx="7886430" cy="66651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IN"/>
              <a:t>About-Us-Page</a:t>
            </a:r>
            <a:endParaRPr/>
          </a:p>
        </p:txBody>
      </p:sp>
      <p:pic>
        <p:nvPicPr>
          <p:cNvPr id="176" name="Google Shape;176;p25"/>
          <p:cNvPicPr preferRelativeResize="0"/>
          <p:nvPr/>
        </p:nvPicPr>
        <p:blipFill>
          <a:blip r:embed="rId3">
            <a:alphaModFix/>
          </a:blip>
          <a:stretch>
            <a:fillRect/>
          </a:stretch>
        </p:blipFill>
        <p:spPr>
          <a:xfrm>
            <a:off x="1225100" y="1009459"/>
            <a:ext cx="7198478" cy="37042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628560" y="474790"/>
            <a:ext cx="7886430" cy="6241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IN"/>
              <a:t>Watch-Later-Page</a:t>
            </a:r>
            <a:endParaRPr/>
          </a:p>
        </p:txBody>
      </p:sp>
      <p:pic>
        <p:nvPicPr>
          <p:cNvPr id="182" name="Google Shape;182;p26"/>
          <p:cNvPicPr preferRelativeResize="0"/>
          <p:nvPr/>
        </p:nvPicPr>
        <p:blipFill>
          <a:blip r:embed="rId3">
            <a:alphaModFix/>
          </a:blip>
          <a:stretch>
            <a:fillRect/>
          </a:stretch>
        </p:blipFill>
        <p:spPr>
          <a:xfrm>
            <a:off x="1052025" y="971548"/>
            <a:ext cx="7039488" cy="37397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223931" y="622011"/>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IN" sz="1600">
                <a:solidFill>
                  <a:srgbClr val="213163"/>
                </a:solidFill>
                <a:latin typeface="Arial"/>
                <a:ea typeface="Arial"/>
                <a:cs typeface="Arial"/>
                <a:sym typeface="Arial"/>
              </a:rPr>
              <a:t>Future Enhancements</a:t>
            </a:r>
            <a:r>
              <a:rPr b="1" lang="en-IN" sz="1600">
                <a:solidFill>
                  <a:srgbClr val="374151"/>
                </a:solidFill>
                <a:latin typeface="Arial"/>
                <a:ea typeface="Arial"/>
                <a:cs typeface="Arial"/>
                <a:sym typeface="Arial"/>
              </a:rPr>
              <a:t>:</a:t>
            </a:r>
            <a:br>
              <a:rPr b="0" i="0" lang="en-IN">
                <a:solidFill>
                  <a:srgbClr val="374151"/>
                </a:solidFill>
                <a:latin typeface="Arial"/>
                <a:ea typeface="Arial"/>
                <a:cs typeface="Arial"/>
                <a:sym typeface="Arial"/>
              </a:rPr>
            </a:br>
            <a:endParaRPr/>
          </a:p>
        </p:txBody>
      </p:sp>
      <p:sp>
        <p:nvSpPr>
          <p:cNvPr id="188" name="Google Shape;188;p27"/>
          <p:cNvSpPr txBox="1"/>
          <p:nvPr/>
        </p:nvSpPr>
        <p:spPr>
          <a:xfrm>
            <a:off x="293957" y="993657"/>
            <a:ext cx="8556000" cy="375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chemeClr val="dk1"/>
                </a:solidFill>
                <a:latin typeface="Arial"/>
                <a:ea typeface="Arial"/>
                <a:cs typeface="Arial"/>
                <a:sym typeface="Arial"/>
              </a:rPr>
              <a:t>Song Uploads:</a:t>
            </a:r>
            <a:endParaRPr b="0" i="0" sz="1400" u="none" cap="none" strike="noStrike">
              <a:solidFill>
                <a:schemeClr val="dk1"/>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0" i="0" lang="en-IN" sz="1400" u="none" cap="none" strike="noStrike">
                <a:solidFill>
                  <a:schemeClr val="dk1"/>
                </a:solidFill>
                <a:latin typeface="Arial"/>
                <a:ea typeface="Arial"/>
                <a:cs typeface="Arial"/>
                <a:sym typeface="Arial"/>
              </a:rPr>
              <a:t>Allow authenticated users to upload their own songs to </a:t>
            </a:r>
            <a:r>
              <a:rPr lang="en-IN">
                <a:solidFill>
                  <a:schemeClr val="dk1"/>
                </a:solidFill>
              </a:rPr>
              <a:t>Music Studio</a:t>
            </a:r>
            <a:r>
              <a:rPr b="0" i="0" lang="en-IN" sz="1400" u="none" cap="none" strike="noStrike">
                <a:solidFill>
                  <a:schemeClr val="dk1"/>
                </a:solidFill>
                <a:latin typeface="Arial"/>
                <a:ea typeface="Arial"/>
                <a:cs typeface="Arial"/>
                <a:sym typeface="Arial"/>
              </a:rPr>
              <a:t>(consider storage limitations).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a:solidFill>
                <a:schemeClr val="dk1"/>
              </a:solidFill>
            </a:endParaRPr>
          </a:p>
          <a:p>
            <a:pPr indent="0" lvl="0" marL="0" marR="0" rtl="0" algn="l">
              <a:lnSpc>
                <a:spcPct val="100000"/>
              </a:lnSpc>
              <a:spcBef>
                <a:spcPts val="0"/>
              </a:spcBef>
              <a:spcAft>
                <a:spcPts val="0"/>
              </a:spcAft>
              <a:buNone/>
            </a:pPr>
            <a:r>
              <a:rPr b="1" i="0" lang="en-IN" sz="1400" u="none" cap="none" strike="noStrike">
                <a:solidFill>
                  <a:schemeClr val="dk1"/>
                </a:solidFill>
                <a:latin typeface="Arial"/>
                <a:ea typeface="Arial"/>
                <a:cs typeface="Arial"/>
                <a:sym typeface="Arial"/>
              </a:rPr>
              <a:t>Social Features:</a:t>
            </a:r>
            <a:endParaRPr b="0" i="0" sz="1400" u="none" cap="none" strike="noStrike">
              <a:solidFill>
                <a:schemeClr val="dk1"/>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0" i="0" lang="en-IN" sz="1400" u="none" cap="none" strike="noStrike">
                <a:solidFill>
                  <a:schemeClr val="dk1"/>
                </a:solidFill>
                <a:latin typeface="Arial"/>
                <a:ea typeface="Arial"/>
                <a:cs typeface="Arial"/>
                <a:sym typeface="Arial"/>
              </a:rPr>
              <a:t>Integrate social features like allowing users to follow each other, share playlists, or see what songs their friends are listening to.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a:solidFill>
                <a:schemeClr val="dk1"/>
              </a:solidFill>
            </a:endParaRPr>
          </a:p>
          <a:p>
            <a:pPr indent="0" lvl="0" marL="0" marR="0" rtl="0" algn="l">
              <a:lnSpc>
                <a:spcPct val="100000"/>
              </a:lnSpc>
              <a:spcBef>
                <a:spcPts val="0"/>
              </a:spcBef>
              <a:spcAft>
                <a:spcPts val="0"/>
              </a:spcAft>
              <a:buNone/>
            </a:pPr>
            <a:r>
              <a:rPr b="1" i="0" lang="en-IN" sz="1400" u="none" cap="none" strike="noStrike">
                <a:solidFill>
                  <a:schemeClr val="dk1"/>
                </a:solidFill>
                <a:latin typeface="Arial"/>
                <a:ea typeface="Arial"/>
                <a:cs typeface="Arial"/>
                <a:sym typeface="Arial"/>
              </a:rPr>
              <a:t>Song Recommendations:</a:t>
            </a:r>
            <a:endParaRPr b="0" i="0" sz="1400" u="none" cap="none" strike="noStrike">
              <a:solidFill>
                <a:schemeClr val="dk1"/>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0" i="0" lang="en-IN" sz="1400" u="none" cap="none" strike="noStrike">
                <a:solidFill>
                  <a:schemeClr val="dk1"/>
                </a:solidFill>
                <a:latin typeface="Arial"/>
                <a:ea typeface="Arial"/>
                <a:cs typeface="Arial"/>
                <a:sym typeface="Arial"/>
              </a:rPr>
              <a:t>Develop a recommendation system that suggests songs to users based on their listening history or preferences. This could involve collaborative filtering or content-based filtering techniques.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a:solidFill>
                <a:schemeClr val="dk1"/>
              </a:solidFill>
            </a:endParaRPr>
          </a:p>
          <a:p>
            <a:pPr indent="0" lvl="0" marL="0" marR="0" rtl="0" algn="l">
              <a:lnSpc>
                <a:spcPct val="100000"/>
              </a:lnSpc>
              <a:spcBef>
                <a:spcPts val="0"/>
              </a:spcBef>
              <a:spcAft>
                <a:spcPts val="0"/>
              </a:spcAft>
              <a:buNone/>
            </a:pPr>
            <a:r>
              <a:rPr b="1" i="0" lang="en-IN" sz="1400" u="none" cap="none" strike="noStrike">
                <a:solidFill>
                  <a:schemeClr val="dk1"/>
                </a:solidFill>
                <a:latin typeface="Arial"/>
                <a:ea typeface="Arial"/>
                <a:cs typeface="Arial"/>
                <a:sym typeface="Arial"/>
              </a:rPr>
              <a:t>Lyrics Integration:</a:t>
            </a:r>
            <a:endParaRPr b="0" i="0" sz="1400" u="none" cap="none" strike="noStrike">
              <a:solidFill>
                <a:schemeClr val="dk1"/>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0" i="0" lang="en-IN" sz="1400" u="none" cap="none" strike="noStrike">
                <a:solidFill>
                  <a:schemeClr val="dk1"/>
                </a:solidFill>
                <a:latin typeface="Arial"/>
                <a:ea typeface="Arial"/>
                <a:cs typeface="Arial"/>
                <a:sym typeface="Arial"/>
              </a:rPr>
              <a:t>Display song lyrics alongside the audio player, allowing users to sing along.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a:solidFill>
                <a:schemeClr val="dk1"/>
              </a:solidFill>
            </a:endParaRPr>
          </a:p>
          <a:p>
            <a:pPr indent="0" lvl="0" marL="0" marR="0" rtl="0" algn="l">
              <a:lnSpc>
                <a:spcPct val="100000"/>
              </a:lnSpc>
              <a:spcBef>
                <a:spcPts val="0"/>
              </a:spcBef>
              <a:spcAft>
                <a:spcPts val="0"/>
              </a:spcAft>
              <a:buNone/>
            </a:pPr>
            <a:r>
              <a:rPr b="1" i="0" lang="en-IN" sz="1400" u="none" cap="none" strike="noStrike">
                <a:solidFill>
                  <a:schemeClr val="dk1"/>
                </a:solidFill>
                <a:latin typeface="Arial"/>
                <a:ea typeface="Arial"/>
                <a:cs typeface="Arial"/>
                <a:sym typeface="Arial"/>
              </a:rPr>
              <a:t>Genre and Mood Classification:</a:t>
            </a:r>
            <a:endParaRPr b="0" i="0" sz="1400" u="none" cap="none" strike="noStrike">
              <a:solidFill>
                <a:schemeClr val="dk1"/>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0" i="0" lang="en-IN" sz="1400" u="none" cap="none" strike="noStrike">
                <a:solidFill>
                  <a:schemeClr val="dk1"/>
                </a:solidFill>
                <a:latin typeface="Arial"/>
                <a:ea typeface="Arial"/>
                <a:cs typeface="Arial"/>
                <a:sym typeface="Arial"/>
              </a:rPr>
              <a:t>Integrate music genre and mood classification to categorize songs and allow users to browse by genre or mood. This could involve using machine learning models trained on music datasets.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IN"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194" name="Google Shape;194;p2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95" name="Google Shape;195;p2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000" u="none" cap="none" strike="noStrike">
                <a:solidFill>
                  <a:schemeClr val="dk1"/>
                </a:solidFill>
                <a:latin typeface="Arial"/>
                <a:ea typeface="Arial"/>
                <a:cs typeface="Arial"/>
                <a:sym typeface="Arial"/>
              </a:rPr>
              <a:t>Source :</a:t>
            </a:r>
            <a:endParaRPr/>
          </a:p>
        </p:txBody>
      </p:sp>
      <p:sp>
        <p:nvSpPr>
          <p:cNvPr id="196" name="Google Shape;196;p28"/>
          <p:cNvSpPr txBox="1"/>
          <p:nvPr/>
        </p:nvSpPr>
        <p:spPr>
          <a:xfrm>
            <a:off x="492236" y="1186755"/>
            <a:ext cx="7661400" cy="2893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IN">
                <a:solidFill>
                  <a:schemeClr val="dk1"/>
                </a:solidFill>
                <a:highlight>
                  <a:schemeClr val="lt1"/>
                </a:highlight>
              </a:rPr>
              <a:t>In summary, Music Studio is a comprehensive web application designed to provide music enthusiasts with a seamless and immersive music streaming experience. With its modern UI design, extensive music library, and robust user authentication mechanisms, the platform offers a user-friendly and secure environment for users to explore, discover, and enjoy their favorite music content. By incorporating advanced features such as personalized recommendations, playlist management, social engagement, and continuous updates, Music Studio caters to diverse needs and preferences while prioritizing usability, security, and community engagement. Through ongoing updates, collaboration with users, and responsiveness to market trends, Music Studio strives to maintain its position as a leading destination for music lovers worldwide, offering something for every music enthusiast and fostering a vibrant music community.</a:t>
            </a:r>
            <a:endParaRPr>
              <a:solidFill>
                <a:schemeClr val="dk1"/>
              </a:solidFill>
              <a:highlight>
                <a:schemeClr val="lt1"/>
              </a:highlight>
            </a:endParaRPr>
          </a:p>
          <a:p>
            <a:pPr indent="0" lvl="0" marL="0" marR="0" rtl="0" algn="l">
              <a:lnSpc>
                <a:spcPct val="100000"/>
              </a:lnSpc>
              <a:spcBef>
                <a:spcPts val="0"/>
              </a:spcBef>
              <a:spcAft>
                <a:spcPts val="0"/>
              </a:spcAft>
              <a:buNone/>
            </a:pPr>
            <a:r>
              <a:t/>
            </a:r>
            <a:endParaRPr>
              <a:solidFill>
                <a:schemeClr val="dk1"/>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I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A blue and white rectangle with a white border&#10;&#10;Description automatically generated" id="78" name="Google Shape;78;p1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79" name="Google Shape;79;p13"/>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IN" sz="2000" u="none" cap="none" strike="noStrike">
                <a:solidFill>
                  <a:srgbClr val="213164"/>
                </a:solidFill>
                <a:latin typeface="Arial"/>
                <a:ea typeface="Arial"/>
                <a:cs typeface="Arial"/>
                <a:sym typeface="Arial"/>
              </a:rPr>
              <a:t>CAPSTONE PROJECT SHOWCASE</a:t>
            </a:r>
            <a:endParaRPr/>
          </a:p>
        </p:txBody>
      </p:sp>
      <p:sp>
        <p:nvSpPr>
          <p:cNvPr id="80" name="Google Shape;80;p13"/>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 name="Google Shape;81;p13"/>
          <p:cNvSpPr txBox="1"/>
          <p:nvPr/>
        </p:nvSpPr>
        <p:spPr>
          <a:xfrm>
            <a:off x="1504077" y="3189726"/>
            <a:ext cx="6135846"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IN" sz="1600" u="none" cap="none" strike="noStrike">
                <a:solidFill>
                  <a:schemeClr val="dk1"/>
                </a:solidFill>
                <a:latin typeface="Arial"/>
                <a:ea typeface="Arial"/>
                <a:cs typeface="Arial"/>
                <a:sym typeface="Arial"/>
              </a:rPr>
              <a:t>MUSIC WEB APPLICATION USING DJANGO FRAMEWORK </a:t>
            </a:r>
            <a:endParaRPr b="0" i="0" sz="1600" u="none" cap="none" strike="noStrike">
              <a:solidFill>
                <a:schemeClr val="dk1"/>
              </a:solidFill>
              <a:latin typeface="Arial"/>
              <a:ea typeface="Arial"/>
              <a:cs typeface="Arial"/>
              <a:sym typeface="Arial"/>
            </a:endParaRPr>
          </a:p>
        </p:txBody>
      </p:sp>
      <p:sp>
        <p:nvSpPr>
          <p:cNvPr id="82" name="Google Shape;82;p13"/>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I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3" name="Google Shape;83;p13"/>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I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IN"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89" name="Google Shape;89;p14"/>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0" name="Google Shape;90;p14"/>
          <p:cNvSpPr txBox="1"/>
          <p:nvPr/>
        </p:nvSpPr>
        <p:spPr>
          <a:xfrm>
            <a:off x="419469" y="1344928"/>
            <a:ext cx="81831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IN">
                <a:solidFill>
                  <a:schemeClr val="dk1"/>
                </a:solidFill>
                <a:highlight>
                  <a:schemeClr val="lt1"/>
                </a:highlight>
              </a:rPr>
              <a:t>Music Studio is a web application designed to provide users with a platform for discovering, listening to, and managing their favorite music tracks. With an intuitive user interface and a vast library of songs from various genres and artists, Music Studio offers an immersive music listening experience.</a:t>
            </a:r>
            <a:endParaRPr sz="1600">
              <a:solidFill>
                <a:schemeClr val="dk1"/>
              </a:solidFill>
              <a:highlight>
                <a:schemeClr val="lt1"/>
              </a:highlight>
            </a:endParaRPr>
          </a:p>
        </p:txBody>
      </p:sp>
      <p:sp>
        <p:nvSpPr>
          <p:cNvPr id="91" name="Google Shape;91;p14"/>
          <p:cNvSpPr txBox="1"/>
          <p:nvPr/>
        </p:nvSpPr>
        <p:spPr>
          <a:xfrm>
            <a:off x="419469" y="2364965"/>
            <a:ext cx="8183100" cy="25383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Clr>
                <a:schemeClr val="dk1"/>
              </a:buClr>
              <a:buSzPts val="1400"/>
              <a:buFont typeface="Roboto"/>
              <a:buChar char="●"/>
            </a:pPr>
            <a:r>
              <a:rPr b="1" lang="en-IN">
                <a:solidFill>
                  <a:schemeClr val="dk1"/>
                </a:solidFill>
                <a:highlight>
                  <a:schemeClr val="lt1"/>
                </a:highlight>
                <a:latin typeface="Roboto"/>
                <a:ea typeface="Roboto"/>
                <a:cs typeface="Roboto"/>
                <a:sym typeface="Roboto"/>
              </a:rPr>
              <a:t>Song Library: </a:t>
            </a:r>
            <a:r>
              <a:rPr lang="en-IN">
                <a:solidFill>
                  <a:schemeClr val="dk1"/>
                </a:solidFill>
                <a:highlight>
                  <a:schemeClr val="lt1"/>
                </a:highlight>
                <a:latin typeface="Roboto"/>
                <a:ea typeface="Roboto"/>
                <a:cs typeface="Roboto"/>
                <a:sym typeface="Roboto"/>
              </a:rPr>
              <a:t>Music Studio boasts an extensive collection of songs spanning multiple genres, albums, and artists. Users can easily browse through the library to discover new tracks or search for specific songs.</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Font typeface="Roboto"/>
              <a:buChar char="●"/>
            </a:pPr>
            <a:r>
              <a:rPr b="1" lang="en-IN">
                <a:solidFill>
                  <a:schemeClr val="dk1"/>
                </a:solidFill>
                <a:highlight>
                  <a:schemeClr val="lt1"/>
                </a:highlight>
                <a:latin typeface="Roboto"/>
                <a:ea typeface="Roboto"/>
                <a:cs typeface="Roboto"/>
                <a:sym typeface="Roboto"/>
              </a:rPr>
              <a:t>Watch Later:</a:t>
            </a:r>
            <a:r>
              <a:rPr lang="en-IN">
                <a:solidFill>
                  <a:schemeClr val="dk1"/>
                </a:solidFill>
                <a:highlight>
                  <a:schemeClr val="lt1"/>
                </a:highlight>
                <a:latin typeface="Roboto"/>
                <a:ea typeface="Roboto"/>
                <a:cs typeface="Roboto"/>
                <a:sym typeface="Roboto"/>
              </a:rPr>
              <a:t> Users can mark songs they wish to revisit later by adding them to a "watch later" list. This feature enables users to curate a list of tracks they want to explore further or listen to at a later time.</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Font typeface="Roboto"/>
              <a:buChar char="●"/>
            </a:pPr>
            <a:r>
              <a:rPr b="1" lang="en-IN">
                <a:solidFill>
                  <a:schemeClr val="dk1"/>
                </a:solidFill>
                <a:highlight>
                  <a:schemeClr val="lt1"/>
                </a:highlight>
                <a:latin typeface="Roboto"/>
                <a:ea typeface="Roboto"/>
                <a:cs typeface="Roboto"/>
                <a:sym typeface="Roboto"/>
              </a:rPr>
              <a:t>Responsive Design:</a:t>
            </a:r>
            <a:r>
              <a:rPr lang="en-IN">
                <a:solidFill>
                  <a:schemeClr val="dk1"/>
                </a:solidFill>
                <a:highlight>
                  <a:schemeClr val="lt1"/>
                </a:highlight>
                <a:latin typeface="Roboto"/>
                <a:ea typeface="Roboto"/>
                <a:cs typeface="Roboto"/>
                <a:sym typeface="Roboto"/>
              </a:rPr>
              <a:t> The application is designed with a responsive layout, ensuring optimal viewing and interaction experiences across various devices, including desktops, tablets, and smartphones.</a:t>
            </a:r>
            <a:endParaRPr>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IN"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97" name="Google Shape;97;p15"/>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8" name="Google Shape;98;p15"/>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000" u="none" cap="none" strike="noStrike">
                <a:solidFill>
                  <a:schemeClr val="dk1"/>
                </a:solidFill>
                <a:latin typeface="Arial"/>
                <a:ea typeface="Arial"/>
                <a:cs typeface="Arial"/>
                <a:sym typeface="Arial"/>
              </a:rPr>
              <a:t>Source :</a:t>
            </a:r>
            <a:endParaRPr/>
          </a:p>
        </p:txBody>
      </p:sp>
      <p:sp>
        <p:nvSpPr>
          <p:cNvPr id="99" name="Google Shape;99;p15"/>
          <p:cNvSpPr txBox="1"/>
          <p:nvPr/>
        </p:nvSpPr>
        <p:spPr>
          <a:xfrm>
            <a:off x="310718" y="1099281"/>
            <a:ext cx="8703600" cy="312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Font typeface="Arial"/>
              <a:buNone/>
            </a:pPr>
            <a:r>
              <a:rPr lang="en-IN">
                <a:solidFill>
                  <a:schemeClr val="dk1"/>
                </a:solidFill>
                <a:highlight>
                  <a:schemeClr val="lt1"/>
                </a:highlight>
              </a:rPr>
              <a:t>The problem addressed by the Music Studio web application is the need for a user-friendly and feature-rich platform that allows users to discover, listen to, and manage their favorite music tracks seamlessly.</a:t>
            </a:r>
            <a:endParaRPr i="0" u="none" cap="none" strike="noStrike">
              <a:solidFill>
                <a:schemeClr val="dk1"/>
              </a:solidFill>
              <a:highlight>
                <a:schemeClr val="lt1"/>
              </a:highlight>
            </a:endParaRPr>
          </a:p>
          <a:p>
            <a:pPr indent="0" lvl="0" marL="0" marR="0" rtl="0" algn="l">
              <a:lnSpc>
                <a:spcPct val="100000"/>
              </a:lnSpc>
              <a:spcBef>
                <a:spcPts val="0"/>
              </a:spcBef>
              <a:spcAft>
                <a:spcPts val="0"/>
              </a:spcAft>
              <a:buNone/>
            </a:pPr>
            <a:r>
              <a:t/>
            </a:r>
            <a:endParaRPr i="0" u="none" cap="none" strike="noStrike">
              <a:solidFill>
                <a:schemeClr val="dk1"/>
              </a:solidFill>
              <a:highlight>
                <a:schemeClr val="lt1"/>
              </a:highlight>
            </a:endParaRPr>
          </a:p>
          <a:p>
            <a:pPr indent="0" lvl="0" marL="0" marR="0" rtl="0" algn="l">
              <a:lnSpc>
                <a:spcPct val="100000"/>
              </a:lnSpc>
              <a:spcBef>
                <a:spcPts val="0"/>
              </a:spcBef>
              <a:spcAft>
                <a:spcPts val="0"/>
              </a:spcAft>
              <a:buNone/>
            </a:pPr>
            <a:r>
              <a:rPr b="1" lang="en-IN">
                <a:solidFill>
                  <a:schemeClr val="dk1"/>
                </a:solidFill>
                <a:highlight>
                  <a:schemeClr val="lt1"/>
                </a:highlight>
              </a:rPr>
              <a:t>Key Components of the Problem Statement:</a:t>
            </a:r>
            <a:endParaRPr b="1" i="0" u="none" cap="none" strike="noStrike">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Char char="•"/>
            </a:pPr>
            <a:r>
              <a:rPr b="1" lang="en-IN">
                <a:solidFill>
                  <a:schemeClr val="dk1"/>
                </a:solidFill>
                <a:highlight>
                  <a:schemeClr val="lt1"/>
                </a:highlight>
              </a:rPr>
              <a:t>Lack of Centralized Platform:</a:t>
            </a:r>
            <a:r>
              <a:rPr lang="en-IN">
                <a:solidFill>
                  <a:schemeClr val="dk1"/>
                </a:solidFill>
                <a:highlight>
                  <a:schemeClr val="lt1"/>
                </a:highlight>
              </a:rPr>
              <a:t> Many users struggle to find a centralized platform where they can access a wide range of music tracks from various genres and artists without having to switch between multiple applications or services.</a:t>
            </a:r>
            <a:endParaRPr i="0" u="none" cap="none" strike="noStrike">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Char char="•"/>
            </a:pPr>
            <a:r>
              <a:rPr b="1" lang="en-IN">
                <a:solidFill>
                  <a:schemeClr val="dk1"/>
                </a:solidFill>
                <a:highlight>
                  <a:schemeClr val="lt1"/>
                </a:highlight>
              </a:rPr>
              <a:t>Inefficient Music Management:</a:t>
            </a:r>
            <a:r>
              <a:rPr lang="en-IN">
                <a:solidFill>
                  <a:schemeClr val="dk1"/>
                </a:solidFill>
                <a:highlight>
                  <a:schemeClr val="lt1"/>
                </a:highlight>
              </a:rPr>
              <a:t> Users often face difficulties in managing their music collections, such as organizing playlists, marking favorite tracks, or accessing previously played songs.</a:t>
            </a:r>
            <a:endParaRPr i="0" u="none" cap="none" strike="noStrike">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Char char="•"/>
            </a:pPr>
            <a:r>
              <a:rPr b="1" lang="en-IN">
                <a:solidFill>
                  <a:schemeClr val="dk1"/>
                </a:solidFill>
                <a:highlight>
                  <a:schemeClr val="lt1"/>
                </a:highlight>
              </a:rPr>
              <a:t>Accessibility and Compatibility:</a:t>
            </a:r>
            <a:r>
              <a:rPr lang="en-IN">
                <a:solidFill>
                  <a:schemeClr val="dk1"/>
                </a:solidFill>
                <a:highlight>
                  <a:schemeClr val="lt1"/>
                </a:highlight>
              </a:rPr>
              <a:t> Some users may encounter issues with accessing their music libraries across different devices or platforms due to compatibility issues or lack of responsive design.</a:t>
            </a:r>
            <a:endParaRPr>
              <a:solidFill>
                <a:schemeClr val="dk1"/>
              </a:solidFill>
              <a:highlight>
                <a:schemeClr val="lt1"/>
              </a:highlight>
            </a:endParaRPr>
          </a:p>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By solving these problems, </a:t>
            </a:r>
            <a:r>
              <a:rPr lang="en-IN">
                <a:solidFill>
                  <a:schemeClr val="dk1"/>
                </a:solidFill>
              </a:rPr>
              <a:t>Music Studio </a:t>
            </a:r>
            <a:r>
              <a:rPr b="0" i="0" lang="en-IN" sz="1400" u="none" cap="none" strike="noStrike">
                <a:solidFill>
                  <a:schemeClr val="dk1"/>
                </a:solidFill>
                <a:latin typeface="Arial"/>
                <a:ea typeface="Arial"/>
                <a:cs typeface="Arial"/>
                <a:sym typeface="Arial"/>
              </a:rPr>
              <a:t>can become a valuable tool for music listeners, fostering a sense of discovery and keeping them engaged with the ever-evolving landscape of music.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IN"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105" name="Google Shape;105;p1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6" name="Google Shape;106;p1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000" u="none" cap="none" strike="noStrike">
                <a:solidFill>
                  <a:schemeClr val="dk1"/>
                </a:solidFill>
                <a:latin typeface="Arial"/>
                <a:ea typeface="Arial"/>
                <a:cs typeface="Arial"/>
                <a:sym typeface="Arial"/>
              </a:rPr>
              <a:t>Source :</a:t>
            </a:r>
            <a:endParaRPr/>
          </a:p>
        </p:txBody>
      </p:sp>
      <p:sp>
        <p:nvSpPr>
          <p:cNvPr id="107" name="Google Shape;107;p16"/>
          <p:cNvSpPr txBox="1"/>
          <p:nvPr/>
        </p:nvSpPr>
        <p:spPr>
          <a:xfrm>
            <a:off x="275208" y="1125200"/>
            <a:ext cx="8593500" cy="310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IN">
                <a:solidFill>
                  <a:schemeClr val="dk1"/>
                </a:solidFill>
                <a:highlight>
                  <a:schemeClr val="lt1"/>
                </a:highlight>
              </a:rPr>
              <a:t>The Music Studio web application is a modern and user-friendly platform designed to provide users with a seamless music streaming experience. The project aims to offer a wide range of features and functionalities to cater to the diverse needs of music enthusiasts.</a:t>
            </a:r>
            <a:endParaRPr>
              <a:solidFill>
                <a:schemeClr val="dk1"/>
              </a:solidFill>
              <a:highlight>
                <a:schemeClr val="lt1"/>
              </a:highlight>
            </a:endParaRPr>
          </a:p>
          <a:p>
            <a:pPr indent="0" lvl="0" marL="0" marR="0" rtl="0" algn="l">
              <a:lnSpc>
                <a:spcPct val="100000"/>
              </a:lnSpc>
              <a:spcBef>
                <a:spcPts val="0"/>
              </a:spcBef>
              <a:spcAft>
                <a:spcPts val="0"/>
              </a:spcAft>
              <a:buNone/>
            </a:pPr>
            <a:r>
              <a:t/>
            </a:r>
            <a:endParaRPr i="0" u="none" cap="none" strike="noStrike">
              <a:solidFill>
                <a:schemeClr val="dk1"/>
              </a:solidFill>
              <a:highlight>
                <a:schemeClr val="lt1"/>
              </a:highlight>
            </a:endParaRPr>
          </a:p>
          <a:p>
            <a:pPr indent="-88900" lvl="0" marL="0" marR="0" rtl="0" algn="l">
              <a:lnSpc>
                <a:spcPct val="100000"/>
              </a:lnSpc>
              <a:spcBef>
                <a:spcPts val="0"/>
              </a:spcBef>
              <a:spcAft>
                <a:spcPts val="0"/>
              </a:spcAft>
              <a:buClr>
                <a:schemeClr val="dk1"/>
              </a:buClr>
              <a:buSzPts val="1400"/>
              <a:buChar char="•"/>
            </a:pPr>
            <a:r>
              <a:rPr b="1" lang="en-IN">
                <a:solidFill>
                  <a:schemeClr val="dk1"/>
                </a:solidFill>
                <a:highlight>
                  <a:schemeClr val="lt1"/>
                </a:highlight>
              </a:rPr>
              <a:t>User Interface (UI):</a:t>
            </a:r>
            <a:r>
              <a:rPr lang="en-IN">
                <a:solidFill>
                  <a:schemeClr val="dk1"/>
                </a:solidFill>
                <a:highlight>
                  <a:schemeClr val="lt1"/>
                </a:highlight>
              </a:rPr>
              <a:t> The application will feature an intuitive and visually appealing user interface that allows users to navigate through the platform effortlessly.</a:t>
            </a:r>
            <a:endParaRPr>
              <a:solidFill>
                <a:schemeClr val="dk1"/>
              </a:solidFill>
              <a:highlight>
                <a:schemeClr val="lt1"/>
              </a:highlight>
            </a:endParaRPr>
          </a:p>
          <a:p>
            <a:pPr indent="-88900" lvl="0" marL="0" marR="0" rtl="0" algn="l">
              <a:lnSpc>
                <a:spcPct val="100000"/>
              </a:lnSpc>
              <a:spcBef>
                <a:spcPts val="0"/>
              </a:spcBef>
              <a:spcAft>
                <a:spcPts val="0"/>
              </a:spcAft>
              <a:buClr>
                <a:schemeClr val="dk1"/>
              </a:buClr>
              <a:buSzPts val="1400"/>
              <a:buChar char="•"/>
            </a:pPr>
            <a:r>
              <a:rPr b="1" lang="en-IN">
                <a:solidFill>
                  <a:schemeClr val="dk1"/>
                </a:solidFill>
                <a:highlight>
                  <a:schemeClr val="lt1"/>
                </a:highlight>
              </a:rPr>
              <a:t>Music Library:</a:t>
            </a:r>
            <a:r>
              <a:rPr lang="en-IN">
                <a:solidFill>
                  <a:schemeClr val="dk1"/>
                </a:solidFill>
                <a:highlight>
                  <a:schemeClr val="lt1"/>
                </a:highlight>
              </a:rPr>
              <a:t> The core functionality of the application is to provide users with access to an extensive music library containing a diverse collection of tracks, albums, and artists across different genres. </a:t>
            </a:r>
            <a:endParaRPr>
              <a:solidFill>
                <a:schemeClr val="dk1"/>
              </a:solidFill>
              <a:highlight>
                <a:schemeClr val="lt1"/>
              </a:highlight>
            </a:endParaRPr>
          </a:p>
          <a:p>
            <a:pPr indent="-88900" lvl="0" marL="0" marR="0" rtl="0" algn="l">
              <a:lnSpc>
                <a:spcPct val="100000"/>
              </a:lnSpc>
              <a:spcBef>
                <a:spcPts val="0"/>
              </a:spcBef>
              <a:spcAft>
                <a:spcPts val="0"/>
              </a:spcAft>
              <a:buClr>
                <a:schemeClr val="dk1"/>
              </a:buClr>
              <a:buSzPts val="1400"/>
              <a:buChar char="•"/>
            </a:pPr>
            <a:r>
              <a:rPr b="1" lang="en-IN">
                <a:solidFill>
                  <a:schemeClr val="dk1"/>
                </a:solidFill>
                <a:highlight>
                  <a:schemeClr val="lt1"/>
                </a:highlight>
              </a:rPr>
              <a:t>Playlist Management:</a:t>
            </a:r>
            <a:r>
              <a:rPr lang="en-IN">
                <a:solidFill>
                  <a:schemeClr val="dk1"/>
                </a:solidFill>
                <a:highlight>
                  <a:schemeClr val="lt1"/>
                </a:highlight>
              </a:rPr>
              <a:t> Users will be able to create, edit, and organize their playlists seamlessly within the application.</a:t>
            </a:r>
            <a:endParaRPr>
              <a:solidFill>
                <a:schemeClr val="dk1"/>
              </a:solidFill>
              <a:highlight>
                <a:schemeClr val="lt1"/>
              </a:highlight>
            </a:endParaRPr>
          </a:p>
          <a:p>
            <a:pPr indent="-88900" lvl="0" marL="0" marR="0" rtl="0" algn="l">
              <a:lnSpc>
                <a:spcPct val="100000"/>
              </a:lnSpc>
              <a:spcBef>
                <a:spcPts val="0"/>
              </a:spcBef>
              <a:spcAft>
                <a:spcPts val="0"/>
              </a:spcAft>
              <a:buClr>
                <a:schemeClr val="dk1"/>
              </a:buClr>
              <a:buSzPts val="1400"/>
              <a:buChar char="•"/>
            </a:pPr>
            <a:r>
              <a:rPr b="1" lang="en-IN">
                <a:solidFill>
                  <a:schemeClr val="dk1"/>
                </a:solidFill>
                <a:highlight>
                  <a:schemeClr val="lt1"/>
                </a:highlight>
              </a:rPr>
              <a:t>Social Features:</a:t>
            </a:r>
            <a:r>
              <a:rPr lang="en-IN">
                <a:solidFill>
                  <a:schemeClr val="dk1"/>
                </a:solidFill>
                <a:highlight>
                  <a:schemeClr val="lt1"/>
                </a:highlight>
              </a:rPr>
              <a:t> The platform will include social features such as user profiles, social sharing, and community engagement to enhance user interaction and foster a sense of community among music enthusiasts. </a:t>
            </a:r>
            <a:endParaRPr>
              <a:solidFill>
                <a:schemeClr val="dk1"/>
              </a:solidFill>
              <a:highlight>
                <a:schemeClr val="lt1"/>
              </a:highlight>
            </a:endParaRPr>
          </a:p>
          <a:p>
            <a:pPr indent="0" lvl="0" marL="0" marR="0" rtl="0" algn="l">
              <a:lnSpc>
                <a:spcPct val="100000"/>
              </a:lnSpc>
              <a:spcBef>
                <a:spcPts val="0"/>
              </a:spcBef>
              <a:spcAft>
                <a:spcPts val="0"/>
              </a:spcAft>
              <a:buNone/>
            </a:pPr>
            <a:r>
              <a:t/>
            </a:r>
            <a:endParaRPr i="0" u="none" cap="none" strike="noStrike">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IN"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13" name="Google Shape;113;p17"/>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IN" sz="1400" u="none" cap="none" strike="noStrike">
                <a:solidFill>
                  <a:srgbClr val="374151"/>
                </a:solidFill>
                <a:latin typeface="Times New Roman"/>
                <a:ea typeface="Times New Roman"/>
                <a:cs typeface="Times New Roman"/>
                <a:sym typeface="Times New Roman"/>
              </a:rPr>
              <a:t>.</a:t>
            </a:r>
            <a:endParaRPr/>
          </a:p>
        </p:txBody>
      </p:sp>
      <p:cxnSp>
        <p:nvCxnSpPr>
          <p:cNvPr id="114" name="Google Shape;114;p1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5" name="Google Shape;115;p1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000" u="none" cap="none" strike="noStrike">
                <a:solidFill>
                  <a:schemeClr val="dk1"/>
                </a:solidFill>
                <a:latin typeface="Arial"/>
                <a:ea typeface="Arial"/>
                <a:cs typeface="Arial"/>
                <a:sym typeface="Arial"/>
              </a:rPr>
              <a:t>Source :</a:t>
            </a:r>
            <a:endParaRPr/>
          </a:p>
        </p:txBody>
      </p:sp>
      <p:sp>
        <p:nvSpPr>
          <p:cNvPr id="116" name="Google Shape;116;p17"/>
          <p:cNvSpPr txBox="1"/>
          <p:nvPr/>
        </p:nvSpPr>
        <p:spPr>
          <a:xfrm>
            <a:off x="395056" y="1137383"/>
            <a:ext cx="8353800" cy="281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Here's an expanded explanation of the proposed solution for </a:t>
            </a:r>
            <a:r>
              <a:rPr lang="en-IN">
                <a:solidFill>
                  <a:schemeClr val="dk1"/>
                </a:solidFill>
              </a:rPr>
              <a:t>Music Studio</a:t>
            </a:r>
            <a:r>
              <a:rPr b="0" i="0" lang="en-IN" sz="1400" u="none" cap="none" strike="noStrike">
                <a:solidFill>
                  <a:schemeClr val="dk1"/>
                </a:solidFill>
                <a:latin typeface="Arial"/>
                <a:ea typeface="Arial"/>
                <a:cs typeface="Arial"/>
                <a:sym typeface="Arial"/>
              </a:rPr>
              <a:t>, diving deeper into each component: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a:solidFill>
                <a:schemeClr val="dk1"/>
              </a:solidFill>
            </a:endParaRPr>
          </a:p>
          <a:p>
            <a:pPr indent="0" lvl="0" marL="0" marR="0" rtl="0" algn="l">
              <a:lnSpc>
                <a:spcPct val="100000"/>
              </a:lnSpc>
              <a:spcBef>
                <a:spcPts val="0"/>
              </a:spcBef>
              <a:spcAft>
                <a:spcPts val="0"/>
              </a:spcAft>
              <a:buNone/>
            </a:pPr>
            <a:r>
              <a:rPr b="1" i="0" lang="en-IN" sz="1400" u="none" cap="none" strike="noStrike">
                <a:solidFill>
                  <a:schemeClr val="dk1"/>
                </a:solidFill>
                <a:latin typeface="Arial"/>
                <a:ea typeface="Arial"/>
                <a:cs typeface="Arial"/>
                <a:sym typeface="Arial"/>
              </a:rPr>
              <a:t>1.</a:t>
            </a:r>
            <a:r>
              <a:rPr b="1" i="0" lang="en-IN" u="none" cap="none" strike="noStrike">
                <a:solidFill>
                  <a:schemeClr val="dk1"/>
                </a:solidFill>
                <a:highlight>
                  <a:schemeClr val="lt1"/>
                </a:highlight>
              </a:rPr>
              <a:t> </a:t>
            </a:r>
            <a:r>
              <a:rPr b="1" lang="en-IN">
                <a:solidFill>
                  <a:schemeClr val="dk1"/>
                </a:solidFill>
                <a:highlight>
                  <a:schemeClr val="lt1"/>
                </a:highlight>
              </a:rPr>
              <a:t>Music Library and Content Management:</a:t>
            </a:r>
            <a:endParaRPr b="1">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Font typeface="Arial"/>
              <a:buChar char="●"/>
            </a:pPr>
            <a:r>
              <a:rPr lang="en-IN">
                <a:solidFill>
                  <a:schemeClr val="dk1"/>
                </a:solidFill>
                <a:highlight>
                  <a:schemeClr val="lt1"/>
                </a:highlight>
              </a:rPr>
              <a:t>The application will feature an extensive music library comprising a diverse collection of songs, albums, and artists spanning various genres.</a:t>
            </a:r>
            <a:endParaRPr>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Font typeface="Arial"/>
              <a:buChar char="●"/>
            </a:pPr>
            <a:r>
              <a:rPr lang="en-IN">
                <a:solidFill>
                  <a:schemeClr val="dk1"/>
                </a:solidFill>
                <a:highlight>
                  <a:schemeClr val="lt1"/>
                </a:highlight>
              </a:rPr>
              <a:t>Content management tools will be implemented to organize and categorize music content efficiently.</a:t>
            </a:r>
            <a:endParaRPr>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Font typeface="Arial"/>
              <a:buChar char="●"/>
            </a:pPr>
            <a:r>
              <a:rPr lang="en-IN">
                <a:solidFill>
                  <a:schemeClr val="dk1"/>
                </a:solidFill>
                <a:highlight>
                  <a:schemeClr val="lt1"/>
                </a:highlight>
              </a:rPr>
              <a:t>Users will be able to search for specific songs, albums, or artists, browse curated playlists, and discover new music based on their preferences.</a:t>
            </a:r>
            <a:endParaRPr>
              <a:solidFill>
                <a:schemeClr val="dk1"/>
              </a:solidFill>
              <a:highlight>
                <a:schemeClr val="lt1"/>
              </a:highlight>
            </a:endParaRPr>
          </a:p>
          <a:p>
            <a:pPr indent="0" lvl="0" marL="0" marR="0" rtl="0" algn="l">
              <a:lnSpc>
                <a:spcPct val="100000"/>
              </a:lnSpc>
              <a:spcBef>
                <a:spcPts val="1200"/>
              </a:spcBef>
              <a:spcAft>
                <a:spcPts val="0"/>
              </a:spcAft>
              <a:buNone/>
            </a:pPr>
            <a:r>
              <a:t/>
            </a:r>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nvSpPr>
        <p:spPr>
          <a:xfrm>
            <a:off x="457200" y="752832"/>
            <a:ext cx="8017933" cy="700000"/>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t/>
            </a:r>
            <a:endParaRPr b="0" i="0" sz="1400" u="none" cap="none" strike="noStrike">
              <a:solidFill>
                <a:srgbClr val="374151"/>
              </a:solidFill>
              <a:latin typeface="Times New Roman"/>
              <a:ea typeface="Times New Roman"/>
              <a:cs typeface="Times New Roman"/>
              <a:sym typeface="Times New Roman"/>
            </a:endParaRPr>
          </a:p>
          <a:p>
            <a:pPr indent="-196850" lvl="1" marL="7429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122" name="Google Shape;122;p1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1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000" u="none" cap="none" strike="noStrike">
                <a:solidFill>
                  <a:schemeClr val="dk1"/>
                </a:solidFill>
                <a:latin typeface="Arial"/>
                <a:ea typeface="Arial"/>
                <a:cs typeface="Arial"/>
                <a:sym typeface="Arial"/>
              </a:rPr>
              <a:t>Source :</a:t>
            </a:r>
            <a:endParaRPr/>
          </a:p>
        </p:txBody>
      </p:sp>
      <p:sp>
        <p:nvSpPr>
          <p:cNvPr id="124" name="Google Shape;124;p18"/>
          <p:cNvSpPr txBox="1"/>
          <p:nvPr/>
        </p:nvSpPr>
        <p:spPr>
          <a:xfrm>
            <a:off x="138652" y="809248"/>
            <a:ext cx="8818800" cy="3988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en-IN">
                <a:solidFill>
                  <a:schemeClr val="dk1"/>
                </a:solidFill>
                <a:highlight>
                  <a:schemeClr val="lt1"/>
                </a:highlight>
              </a:rPr>
              <a:t>2. Personalization and Recommendations:</a:t>
            </a:r>
            <a:endParaRPr b="1">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Font typeface="Arial"/>
              <a:buChar char="●"/>
            </a:pPr>
            <a:r>
              <a:rPr lang="en-IN">
                <a:solidFill>
                  <a:schemeClr val="dk1"/>
                </a:solidFill>
                <a:highlight>
                  <a:schemeClr val="lt1"/>
                </a:highlight>
              </a:rPr>
              <a:t>The platform will leverage user data and listening history to provide personalized recommendations, curated playlists, and customized radio stations.</a:t>
            </a:r>
            <a:endParaRPr>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Font typeface="Arial"/>
              <a:buChar char="●"/>
            </a:pPr>
            <a:r>
              <a:rPr lang="en-IN">
                <a:solidFill>
                  <a:schemeClr val="dk1"/>
                </a:solidFill>
                <a:highlight>
                  <a:schemeClr val="lt1"/>
                </a:highlight>
              </a:rPr>
              <a:t>Machine learning algorithms and recommendation engines will be employed to analyze user behavior and preferences, delivering tailored music suggestions.</a:t>
            </a:r>
            <a:endParaRPr>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Font typeface="Arial"/>
              <a:buChar char="●"/>
            </a:pPr>
            <a:r>
              <a:rPr lang="en-IN">
                <a:solidFill>
                  <a:schemeClr val="dk1"/>
                </a:solidFill>
                <a:highlight>
                  <a:schemeClr val="lt1"/>
                </a:highlight>
              </a:rPr>
              <a:t>Users will have the option to like, dislike, or skip songs to further refine their recommendations.</a:t>
            </a:r>
            <a:endParaRPr>
              <a:solidFill>
                <a:schemeClr val="dk1"/>
              </a:solidFill>
              <a:highlight>
                <a:schemeClr val="lt1"/>
              </a:highlight>
            </a:endParaRPr>
          </a:p>
          <a:p>
            <a:pPr indent="0" lvl="0" marL="0" marR="0" rtl="0" algn="l">
              <a:lnSpc>
                <a:spcPct val="100000"/>
              </a:lnSpc>
              <a:spcBef>
                <a:spcPts val="1200"/>
              </a:spcBef>
              <a:spcAft>
                <a:spcPts val="0"/>
              </a:spcAft>
              <a:buNone/>
            </a:pPr>
            <a:r>
              <a:t/>
            </a:r>
            <a:endParaRPr b="1">
              <a:solidFill>
                <a:schemeClr val="dk1"/>
              </a:solidFill>
              <a:highlight>
                <a:schemeClr val="lt1"/>
              </a:highlight>
            </a:endParaRPr>
          </a:p>
          <a:p>
            <a:pPr indent="0" lvl="0" marL="0" marR="0" rtl="0" algn="l">
              <a:lnSpc>
                <a:spcPct val="100000"/>
              </a:lnSpc>
              <a:spcBef>
                <a:spcPts val="0"/>
              </a:spcBef>
              <a:spcAft>
                <a:spcPts val="0"/>
              </a:spcAft>
              <a:buNone/>
            </a:pPr>
            <a:r>
              <a:rPr b="1" lang="en-IN">
                <a:solidFill>
                  <a:schemeClr val="dk1"/>
                </a:solidFill>
                <a:highlight>
                  <a:schemeClr val="lt1"/>
                </a:highlight>
              </a:rPr>
              <a:t>3</a:t>
            </a:r>
            <a:r>
              <a:rPr b="1" i="0" lang="en-IN" u="none" cap="none" strike="noStrike">
                <a:solidFill>
                  <a:schemeClr val="dk1"/>
                </a:solidFill>
                <a:highlight>
                  <a:schemeClr val="lt1"/>
                </a:highlight>
              </a:rPr>
              <a:t>. </a:t>
            </a:r>
            <a:r>
              <a:rPr b="1" lang="en-IN">
                <a:solidFill>
                  <a:schemeClr val="dk1"/>
                </a:solidFill>
                <a:highlight>
                  <a:schemeClr val="lt1"/>
                </a:highlight>
              </a:rPr>
              <a:t>Playlist Management and Creation:</a:t>
            </a:r>
            <a:endParaRPr b="1">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Font typeface="Arial"/>
              <a:buChar char="●"/>
            </a:pPr>
            <a:r>
              <a:rPr lang="en-IN">
                <a:solidFill>
                  <a:schemeClr val="dk1"/>
                </a:solidFill>
                <a:highlight>
                  <a:schemeClr val="lt1"/>
                </a:highlight>
              </a:rPr>
              <a:t>Users will be able to create, edit, and manage their playlists effortlessly within the application.</a:t>
            </a:r>
            <a:endParaRPr>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Font typeface="Arial"/>
              <a:buChar char="●"/>
            </a:pPr>
            <a:r>
              <a:rPr lang="en-IN">
                <a:solidFill>
                  <a:schemeClr val="dk1"/>
                </a:solidFill>
                <a:highlight>
                  <a:schemeClr val="lt1"/>
                </a:highlight>
              </a:rPr>
              <a:t>Advanced playlist management features, such as drag-and-drop functionality, auto-playlist generation, and collaborative playlists, will be implemented.</a:t>
            </a:r>
            <a:endParaRPr>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Font typeface="Arial"/>
              <a:buChar char="●"/>
            </a:pPr>
            <a:r>
              <a:rPr lang="en-IN">
                <a:solidFill>
                  <a:schemeClr val="dk1"/>
                </a:solidFill>
                <a:highlight>
                  <a:schemeClr val="lt1"/>
                </a:highlight>
              </a:rPr>
              <a:t>Users can share their playlists with friends, follow public playlists curated by others, and collaborate with other users on collaborative playlists.</a:t>
            </a:r>
            <a:endParaRPr>
              <a:solidFill>
                <a:schemeClr val="dk1"/>
              </a:solidFill>
              <a:highlight>
                <a:schemeClr val="lt1"/>
              </a:highlight>
            </a:endParaRPr>
          </a:p>
          <a:p>
            <a:pPr indent="0" lvl="0" marL="0" marR="0" rtl="0" algn="l">
              <a:lnSpc>
                <a:spcPct val="100000"/>
              </a:lnSpc>
              <a:spcBef>
                <a:spcPts val="1200"/>
              </a:spcBef>
              <a:spcAft>
                <a:spcPts val="0"/>
              </a:spcAft>
              <a:buNone/>
            </a:pPr>
            <a:r>
              <a:t/>
            </a:r>
            <a:endParaRPr b="1">
              <a:solidFill>
                <a:schemeClr val="dk1"/>
              </a:solidFill>
              <a:highlight>
                <a:schemeClr val="lt1"/>
              </a:highlight>
            </a:endParaRPr>
          </a:p>
          <a:p>
            <a:pPr indent="0" lvl="1" marL="457200" marR="0" rtl="0" algn="l">
              <a:lnSpc>
                <a:spcPct val="100000"/>
              </a:lnSpc>
              <a:spcBef>
                <a:spcPts val="0"/>
              </a:spcBef>
              <a:spcAft>
                <a:spcPts val="0"/>
              </a:spcAft>
              <a:buNone/>
            </a:pPr>
            <a:r>
              <a:t/>
            </a:r>
            <a:endParaRPr i="0" sz="1400" u="none" cap="none" strike="noStrike">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nvSpPr>
        <p:spPr>
          <a:xfrm>
            <a:off x="204710" y="608581"/>
            <a:ext cx="8734500" cy="4300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t/>
            </a:r>
            <a:endParaRPr>
              <a:solidFill>
                <a:schemeClr val="dk1"/>
              </a:solidFill>
              <a:highlight>
                <a:schemeClr val="lt1"/>
              </a:highlight>
            </a:endParaRPr>
          </a:p>
          <a:p>
            <a:pPr indent="0" lvl="0" marL="0" rtl="0" algn="l">
              <a:lnSpc>
                <a:spcPct val="115000"/>
              </a:lnSpc>
              <a:spcBef>
                <a:spcPts val="0"/>
              </a:spcBef>
              <a:spcAft>
                <a:spcPts val="0"/>
              </a:spcAft>
              <a:buNone/>
            </a:pPr>
            <a:r>
              <a:rPr b="1" lang="en-IN">
                <a:solidFill>
                  <a:schemeClr val="dk1"/>
                </a:solidFill>
                <a:highlight>
                  <a:schemeClr val="lt1"/>
                </a:highlight>
              </a:rPr>
              <a:t>4. User Authentication and Security:</a:t>
            </a:r>
            <a:endParaRPr b="1">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Char char="○"/>
            </a:pPr>
            <a:r>
              <a:rPr lang="en-IN">
                <a:solidFill>
                  <a:schemeClr val="dk1"/>
                </a:solidFill>
                <a:highlight>
                  <a:schemeClr val="lt1"/>
                </a:highlight>
              </a:rPr>
              <a:t>Robust user authentication mechanisms, including username/password authentication, social media login integration, and multi-factor authentication, will be implemented to ensure secure access to user accounts.</a:t>
            </a:r>
            <a:endParaRPr>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Char char="○"/>
            </a:pPr>
            <a:r>
              <a:rPr lang="en-IN">
                <a:solidFill>
                  <a:schemeClr val="dk1"/>
                </a:solidFill>
                <a:highlight>
                  <a:schemeClr val="lt1"/>
                </a:highlight>
              </a:rPr>
              <a:t>Data encryption, secure transmission protocols (HTTPS), and other security measures will be employed to protect user data and privacy.</a:t>
            </a:r>
            <a:endParaRPr b="1">
              <a:solidFill>
                <a:schemeClr val="dk1"/>
              </a:solidFill>
              <a:highlight>
                <a:schemeClr val="lt1"/>
              </a:highlight>
            </a:endParaRPr>
          </a:p>
          <a:p>
            <a:pPr indent="0" lvl="0" marL="0" marR="0" rtl="0" algn="l">
              <a:lnSpc>
                <a:spcPct val="100000"/>
              </a:lnSpc>
              <a:spcBef>
                <a:spcPts val="1200"/>
              </a:spcBef>
              <a:spcAft>
                <a:spcPts val="0"/>
              </a:spcAft>
              <a:buClr>
                <a:srgbClr val="000000"/>
              </a:buClr>
              <a:buSzPts val="1400"/>
              <a:buFont typeface="Arial"/>
              <a:buNone/>
            </a:pPr>
            <a:r>
              <a:t/>
            </a:r>
            <a:endParaRPr i="0" u="none" cap="none" strike="noStrike">
              <a:solidFill>
                <a:schemeClr val="dk1"/>
              </a:solidFill>
              <a:highlight>
                <a:schemeClr val="lt1"/>
              </a:highlight>
            </a:endParaRPr>
          </a:p>
          <a:p>
            <a:pPr indent="0" lvl="0" marL="0" rtl="0" algn="l">
              <a:lnSpc>
                <a:spcPct val="115000"/>
              </a:lnSpc>
              <a:spcBef>
                <a:spcPts val="0"/>
              </a:spcBef>
              <a:spcAft>
                <a:spcPts val="0"/>
              </a:spcAft>
              <a:buNone/>
            </a:pPr>
            <a:r>
              <a:rPr b="1" lang="en-IN">
                <a:solidFill>
                  <a:schemeClr val="dk1"/>
                </a:solidFill>
                <a:highlight>
                  <a:schemeClr val="lt1"/>
                </a:highlight>
              </a:rPr>
              <a:t>5. Social Features and Community Engagement:</a:t>
            </a:r>
            <a:endParaRPr b="1">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Char char="○"/>
            </a:pPr>
            <a:r>
              <a:rPr lang="en-IN">
                <a:solidFill>
                  <a:schemeClr val="dk1"/>
                </a:solidFill>
                <a:highlight>
                  <a:schemeClr val="lt1"/>
                </a:highlight>
              </a:rPr>
              <a:t>Social features, such as user profiles, social sharing, and follower/following mechanisms, will be integrated to facilitate community engagement and interaction.</a:t>
            </a:r>
            <a:endParaRPr>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Char char="○"/>
            </a:pPr>
            <a:r>
              <a:rPr lang="en-IN">
                <a:solidFill>
                  <a:schemeClr val="dk1"/>
                </a:solidFill>
                <a:highlight>
                  <a:schemeClr val="lt1"/>
                </a:highlight>
              </a:rPr>
              <a:t>Users can connect with friends, share their favorite tracks or playlists, and discover new music based on recommendations from their network.</a:t>
            </a:r>
            <a:endParaRPr>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Char char="○"/>
            </a:pPr>
            <a:r>
              <a:rPr lang="en-IN">
                <a:solidFill>
                  <a:schemeClr val="dk1"/>
                </a:solidFill>
                <a:highlight>
                  <a:schemeClr val="lt1"/>
                </a:highlight>
              </a:rPr>
              <a:t>Community forums, discussion boards, and user-generated content (UGC) features may be included to further enhance user engagement and foster a sense of community.</a:t>
            </a:r>
            <a:endParaRPr b="1">
              <a:solidFill>
                <a:schemeClr val="dk1"/>
              </a:solidFill>
              <a:highlight>
                <a:schemeClr val="lt1"/>
              </a:highlight>
            </a:endParaRPr>
          </a:p>
          <a:p>
            <a:pPr indent="0" lvl="0" marL="0" marR="0" rtl="0" algn="l">
              <a:lnSpc>
                <a:spcPct val="100000"/>
              </a:lnSpc>
              <a:spcBef>
                <a:spcPts val="1200"/>
              </a:spcBef>
              <a:spcAft>
                <a:spcPts val="0"/>
              </a:spcAft>
              <a:buNone/>
            </a:pPr>
            <a:r>
              <a:t/>
            </a:r>
            <a:endParaRPr i="0" u="none" cap="none" strike="noStrike">
              <a:solidFill>
                <a:schemeClr val="dk1"/>
              </a:solidFill>
              <a:highlight>
                <a:schemeClr val="lt1"/>
              </a:highlight>
            </a:endParaRPr>
          </a:p>
        </p:txBody>
      </p:sp>
      <p:cxnSp>
        <p:nvCxnSpPr>
          <p:cNvPr id="130" name="Google Shape;130;p1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1" name="Google Shape;131;p1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I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7" name="Google Shape;137;p20"/>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0"/>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pic>
        <p:nvPicPr>
          <p:cNvPr id="139" name="Google Shape;139;p20"/>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40" name="Google Shape;140;p20"/>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41" name="Google Shape;141;p20"/>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Front-end</a:t>
            </a:r>
            <a:endParaRPr/>
          </a:p>
        </p:txBody>
      </p:sp>
      <p:sp>
        <p:nvSpPr>
          <p:cNvPr id="142" name="Google Shape;142;p20"/>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Back-end</a:t>
            </a:r>
            <a:endParaRPr/>
          </a:p>
        </p:txBody>
      </p:sp>
      <p:cxnSp>
        <p:nvCxnSpPr>
          <p:cNvPr id="143" name="Google Shape;143;p2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4" name="Google Shape;144;p2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000" u="none" cap="none" strike="noStrike">
                <a:solidFill>
                  <a:schemeClr val="dk1"/>
                </a:solidFill>
                <a:latin typeface="Arial"/>
                <a:ea typeface="Arial"/>
                <a:cs typeface="Arial"/>
                <a:sym typeface="Arial"/>
              </a:rPr>
              <a:t>Source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