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731" autoAdjust="0"/>
  </p:normalViewPr>
  <p:slideViewPr>
    <p:cSldViewPr snapToGrid="0" snapToObjects="1" showGuides="1">
      <p:cViewPr>
        <p:scale>
          <a:sx n="50" d="100"/>
          <a:sy n="50" d="100"/>
        </p:scale>
        <p:origin x="868" y="-3292"/>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vitha Swena" userId="aaaf95920a6fdce1" providerId="LiveId" clId="{F1F25B6F-E9FD-412F-B8C7-BABE7510FDAD}"/>
    <pc:docChg chg="modSld">
      <pc:chgData name="Jovitha Swena" userId="aaaf95920a6fdce1" providerId="LiveId" clId="{F1F25B6F-E9FD-412F-B8C7-BABE7510FDAD}" dt="2023-07-08T04:56:16.573" v="2" actId="14100"/>
      <pc:docMkLst>
        <pc:docMk/>
      </pc:docMkLst>
      <pc:sldChg chg="modSp mod">
        <pc:chgData name="Jovitha Swena" userId="aaaf95920a6fdce1" providerId="LiveId" clId="{F1F25B6F-E9FD-412F-B8C7-BABE7510FDAD}" dt="2023-07-08T04:56:16.573" v="2" actId="14100"/>
        <pc:sldMkLst>
          <pc:docMk/>
          <pc:sldMk cId="3742088974" sldId="257"/>
        </pc:sldMkLst>
        <pc:spChg chg="mod">
          <ac:chgData name="Jovitha Swena" userId="aaaf95920a6fdce1" providerId="LiveId" clId="{F1F25B6F-E9FD-412F-B8C7-BABE7510FDAD}" dt="2023-07-08T04:56:16.573" v="2" actId="14100"/>
          <ac:spMkLst>
            <pc:docMk/>
            <pc:sldMk cId="3742088974" sldId="257"/>
            <ac:spMk id="232" creationId="{00000000-0000-0000-0000-000000000000}"/>
          </ac:spMkLst>
        </pc:spChg>
        <pc:spChg chg="mod">
          <ac:chgData name="Jovitha Swena" userId="aaaf95920a6fdce1" providerId="LiveId" clId="{F1F25B6F-E9FD-412F-B8C7-BABE7510FDAD}" dt="2023-07-06T23:37:41.721" v="0" actId="14100"/>
          <ac:spMkLst>
            <pc:docMk/>
            <pc:sldMk cId="3742088974" sldId="257"/>
            <ac:spMk id="28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7/8/2023</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84186"/>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6" name="Rectangle 35"/>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420770"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0816428"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Table 63">
            <a:extLst>
              <a:ext uri="{FF2B5EF4-FFF2-40B4-BE49-F238E27FC236}">
                <a16:creationId xmlns:a16="http://schemas.microsoft.com/office/drawing/2014/main" id="{301311EB-4EE5-5F41-9F8A-89F202E9F1C5}"/>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22A69D97-3BC3-3C4B-961A-06D00C6A9832}"/>
              </a:ext>
            </a:extLst>
          </p:cNvPr>
          <p:cNvGraphicFramePr>
            <a:graphicFrameLocks noGrp="1"/>
          </p:cNvGraphicFramePr>
          <p:nvPr userDrawn="1">
            <p:extLst>
              <p:ext uri="{D42A27DB-BD31-4B8C-83A1-F6EECF244321}">
                <p14:modId xmlns:p14="http://schemas.microsoft.com/office/powerpoint/2010/main" val="2855451026"/>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Rectangle 35"/>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429131" y="4835626"/>
            <a:ext cx="20511345"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2" name="Table 41">
            <a:extLst>
              <a:ext uri="{FF2B5EF4-FFF2-40B4-BE49-F238E27FC236}">
                <a16:creationId xmlns:a16="http://schemas.microsoft.com/office/drawing/2014/main" id="{7B746D06-2C06-5246-B719-AE72E08EC000}"/>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3" name="Table 42">
            <a:extLst>
              <a:ext uri="{FF2B5EF4-FFF2-40B4-BE49-F238E27FC236}">
                <a16:creationId xmlns:a16="http://schemas.microsoft.com/office/drawing/2014/main" id="{43409961-8ED3-3343-883D-1BE871EC2FBD}"/>
              </a:ext>
            </a:extLst>
          </p:cNvPr>
          <p:cNvGraphicFramePr>
            <a:graphicFrameLocks noGrp="1"/>
          </p:cNvGraphicFramePr>
          <p:nvPr userDrawn="1">
            <p:extLst>
              <p:ext uri="{D42A27DB-BD31-4B8C-83A1-F6EECF244321}">
                <p14:modId xmlns:p14="http://schemas.microsoft.com/office/powerpoint/2010/main" val="3636806352"/>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9" name="Table 8">
            <a:extLst>
              <a:ext uri="{FF2B5EF4-FFF2-40B4-BE49-F238E27FC236}">
                <a16:creationId xmlns:a16="http://schemas.microsoft.com/office/drawing/2014/main" id="{FF72EE5C-0CE7-8A4E-94EE-E185A1753B70}"/>
              </a:ext>
            </a:extLst>
          </p:cNvPr>
          <p:cNvGraphicFramePr>
            <a:graphicFrameLocks noGrp="1"/>
          </p:cNvGraphicFramePr>
          <p:nvPr userDrawn="1">
            <p:extLst>
              <p:ext uri="{D42A27DB-BD31-4B8C-83A1-F6EECF244321}">
                <p14:modId xmlns:p14="http://schemas.microsoft.com/office/powerpoint/2010/main" val="2855451026"/>
              </p:ext>
            </p:extLst>
          </p:nvPr>
        </p:nvGraphicFramePr>
        <p:xfrm>
          <a:off x="21937684" y="-142032"/>
          <a:ext cx="8060660" cy="30764079"/>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5365571"/>
            <a:ext cx="10101856" cy="7122877"/>
          </a:xfrm>
        </p:spPr>
        <p:txBody>
          <a:bodyPr/>
          <a:lstStyle/>
          <a:p>
            <a:pPr algn="just"/>
            <a:r>
              <a:rPr lang="en-IN" sz="2400" dirty="0">
                <a:effectLst/>
                <a:ea typeface="Calibri" panose="020F0502020204030204" pitchFamily="34" charset="0"/>
              </a:rPr>
              <a:t>This research focuses on finding the most effective models that promote detecting fake news from online media platforms. As there is a rapid spread of fake news through online platforms, and it has an impact on the society. The issues caused by fake news are as follows: fake news leads to decisions based on misleading information and can also lead to distrust and separation within society. </a:t>
            </a:r>
            <a:r>
              <a:rPr lang="en-IN" sz="2400" dirty="0">
                <a:ea typeface="Calibri" panose="020F0502020204030204" pitchFamily="34" charset="0"/>
              </a:rPr>
              <a:t>As there is a </a:t>
            </a:r>
            <a:r>
              <a:rPr lang="en-IN" sz="2400" dirty="0">
                <a:effectLst/>
                <a:ea typeface="Calibri" panose="020F0502020204030204" pitchFamily="34" charset="0"/>
              </a:rPr>
              <a:t> correlation between people’s emotion and the virality of fake news. One of the ways to detect this fake news is by, text mining using sentiment analysis. Henceforth, the sentiment polarity using a lexicon-based approach is calculated, and will find out its role in fake news. In addition, the accuracy of Logistic Regression, Naive Bayes and Support Vector Machine which are supervised Machine Learning model for their performance are compared in the detection of fake news in the Indian Fake New Detection dataset. As the result, the role of sentimental score in detecting fake news, and hyper tunning SVM model is the best model compared with the other supervised learning ML model, with an accuracy of 93 %. Overall, this research will provide an automatic system to identify fake news from social media platforms, which is more effective with high accuracy, and to make social media platforms a safe, reliable, and healthy space for future generations.</a:t>
            </a:r>
          </a:p>
          <a:p>
            <a:endParaRPr lang="en-US" dirty="0"/>
          </a:p>
        </p:txBody>
      </p:sp>
      <p:sp>
        <p:nvSpPr>
          <p:cNvPr id="233" name="Text Placeholder 232"/>
          <p:cNvSpPr>
            <a:spLocks noGrp="1"/>
          </p:cNvSpPr>
          <p:nvPr>
            <p:ph type="body" sz="quarter" idx="11"/>
          </p:nvPr>
        </p:nvSpPr>
        <p:spPr>
          <a:xfrm>
            <a:off x="449463" y="4815796"/>
            <a:ext cx="10093882" cy="620293"/>
          </a:xfrm>
        </p:spPr>
        <p:txBody>
          <a:bodyPr/>
          <a:lstStyle/>
          <a:p>
            <a:r>
              <a:rPr lang="en-IN" sz="3200" u="none" kern="0" dirty="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3200" b="1" u="none" kern="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6" name="Text Placeholder 235"/>
          <p:cNvSpPr>
            <a:spLocks noGrp="1"/>
          </p:cNvSpPr>
          <p:nvPr>
            <p:ph type="body" sz="quarter" idx="20"/>
          </p:nvPr>
        </p:nvSpPr>
        <p:spPr>
          <a:xfrm>
            <a:off x="449461" y="13044186"/>
            <a:ext cx="10096349" cy="620293"/>
          </a:xfrm>
        </p:spPr>
        <p:txBody>
          <a:bodyPr/>
          <a:lstStyle/>
          <a:p>
            <a:r>
              <a:rPr lang="en-IN" sz="3200" u="none" kern="0" dirty="0">
                <a:solidFill>
                  <a:schemeClr val="accent6">
                    <a:lumMod val="75000"/>
                  </a:schemeClr>
                </a:solidFill>
                <a:latin typeface="Times New Roman" panose="02020603050405020304" pitchFamily="18" charset="0"/>
                <a:cs typeface="Times New Roman" panose="02020603050405020304" pitchFamily="18" charset="0"/>
              </a:rPr>
              <a:t>OBJECTIVES</a:t>
            </a:r>
            <a:endParaRPr lang="en-US" sz="3200" u="none" kern="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37" name="Text Placeholder 236"/>
          <p:cNvSpPr>
            <a:spLocks noGrp="1"/>
          </p:cNvSpPr>
          <p:nvPr>
            <p:ph type="body" sz="quarter" idx="25"/>
          </p:nvPr>
        </p:nvSpPr>
        <p:spPr>
          <a:xfrm>
            <a:off x="10846594" y="4815795"/>
            <a:ext cx="10093752" cy="620293"/>
          </a:xfrm>
        </p:spPr>
        <p:txBody>
          <a:bodyPr/>
          <a:lstStyle/>
          <a:p>
            <a:r>
              <a:rPr lang="en-US" sz="3200" u="none" kern="0" dirty="0">
                <a:solidFill>
                  <a:schemeClr val="accent6">
                    <a:lumMod val="75000"/>
                  </a:schemeClr>
                </a:solidFill>
                <a:latin typeface="Times New Roman" panose="02020603050405020304" pitchFamily="18" charset="0"/>
                <a:cs typeface="Times New Roman" panose="02020603050405020304" pitchFamily="18" charset="0"/>
              </a:rPr>
              <a:t>METHODOLOGY</a:t>
            </a:r>
          </a:p>
        </p:txBody>
      </p:sp>
      <p:sp>
        <p:nvSpPr>
          <p:cNvPr id="238" name="Text Placeholder 237"/>
          <p:cNvSpPr>
            <a:spLocks noGrp="1"/>
          </p:cNvSpPr>
          <p:nvPr>
            <p:ph type="body" sz="quarter" idx="26"/>
          </p:nvPr>
        </p:nvSpPr>
        <p:spPr>
          <a:xfrm>
            <a:off x="10846594" y="5365571"/>
            <a:ext cx="10093752" cy="6302802"/>
          </a:xfrm>
        </p:spPr>
        <p:txBody>
          <a:bodyPr/>
          <a:lstStyle/>
          <a:p>
            <a:pPr algn="just"/>
            <a:endParaRPr lang="en-US" sz="2400" dirty="0">
              <a:effectLst/>
              <a:ea typeface="Calibri" panose="020F0502020204030204" pitchFamily="34" charset="0"/>
            </a:endParaRPr>
          </a:p>
          <a:p>
            <a:pPr algn="just"/>
            <a:r>
              <a:rPr lang="en-US" sz="2800" dirty="0">
                <a:solidFill>
                  <a:schemeClr val="accent6">
                    <a:lumMod val="75000"/>
                  </a:schemeClr>
                </a:solidFill>
                <a:effectLst>
                  <a:outerShdw blurRad="38100" dist="38100" dir="2700000" algn="tl">
                    <a:srgbClr val="000000">
                      <a:alpha val="43137"/>
                    </a:srgbClr>
                  </a:outerShdw>
                </a:effectLst>
              </a:rPr>
              <a:t>DESIGN</a:t>
            </a:r>
          </a:p>
          <a:p>
            <a:pPr marL="342900" indent="-342900" algn="just">
              <a:buFont typeface="Wingdings" panose="05000000000000000000" pitchFamily="2" charset="2"/>
              <a:buChar char="q"/>
            </a:pPr>
            <a:r>
              <a:rPr lang="en-IN" sz="2400" dirty="0">
                <a:effectLst/>
                <a:latin typeface="Times New Roman" panose="02020603050405020304" pitchFamily="18" charset="0"/>
                <a:ea typeface="Calibri" panose="020F0502020204030204" pitchFamily="34" charset="0"/>
              </a:rPr>
              <a:t>In this paper, the sentiment of the text using a </a:t>
            </a:r>
            <a:r>
              <a:rPr lang="en-IN" sz="2400" dirty="0">
                <a:solidFill>
                  <a:srgbClr val="0070C0"/>
                </a:solidFill>
                <a:effectLst/>
                <a:latin typeface="Times New Roman" panose="02020603050405020304" pitchFamily="18" charset="0"/>
                <a:ea typeface="Calibri" panose="020F0502020204030204" pitchFamily="34" charset="0"/>
              </a:rPr>
              <a:t>lexicon-based approach </a:t>
            </a:r>
            <a:r>
              <a:rPr lang="en-IN" sz="2400" dirty="0">
                <a:effectLst/>
                <a:latin typeface="Times New Roman" panose="02020603050405020304" pitchFamily="18" charset="0"/>
                <a:ea typeface="Calibri" panose="020F0502020204030204" pitchFamily="34" charset="0"/>
              </a:rPr>
              <a:t>is analyzed, in which the </a:t>
            </a:r>
            <a:r>
              <a:rPr lang="en-IN" sz="2400" dirty="0">
                <a:solidFill>
                  <a:srgbClr val="0070C0"/>
                </a:solidFill>
                <a:effectLst/>
                <a:latin typeface="Times New Roman" panose="02020603050405020304" pitchFamily="18" charset="0"/>
                <a:ea typeface="Calibri" panose="020F0502020204030204" pitchFamily="34" charset="0"/>
              </a:rPr>
              <a:t>sentiment polarity of the text is calculated</a:t>
            </a:r>
            <a:r>
              <a:rPr lang="en-IN" sz="2400" dirty="0">
                <a:effectLst/>
                <a:latin typeface="Times New Roman" panose="02020603050405020304" pitchFamily="18" charset="0"/>
                <a:ea typeface="Calibri" panose="020F0502020204030204" pitchFamily="34" charset="0"/>
              </a:rPr>
              <a:t>, and will </a:t>
            </a:r>
            <a:r>
              <a:rPr lang="en-IN" sz="2400" dirty="0">
                <a:solidFill>
                  <a:srgbClr val="0070C0"/>
                </a:solidFill>
                <a:effectLst/>
                <a:latin typeface="Times New Roman" panose="02020603050405020304" pitchFamily="18" charset="0"/>
                <a:ea typeface="Calibri" panose="020F0502020204030204" pitchFamily="34" charset="0"/>
              </a:rPr>
              <a:t>find the variants that place an essential role in fake news</a:t>
            </a:r>
            <a:r>
              <a:rPr lang="en-IN" sz="2400" dirty="0">
                <a:effectLst/>
                <a:latin typeface="Times New Roman" panose="02020603050405020304" pitchFamily="18" charset="0"/>
                <a:ea typeface="Calibri" panose="020F0502020204030204" pitchFamily="34" charset="0"/>
              </a:rPr>
              <a:t>.</a:t>
            </a:r>
          </a:p>
          <a:p>
            <a:pPr marL="342900" indent="-342900" algn="just">
              <a:buFont typeface="Wingdings" panose="05000000000000000000" pitchFamily="2" charset="2"/>
              <a:buChar char="q"/>
            </a:pPr>
            <a:r>
              <a:rPr lang="en-IN" sz="2400" dirty="0">
                <a:effectLst/>
                <a:latin typeface="Times New Roman" panose="02020603050405020304" pitchFamily="18" charset="0"/>
                <a:ea typeface="Calibri" panose="020F0502020204030204" pitchFamily="34" charset="0"/>
              </a:rPr>
              <a:t> In addition, </a:t>
            </a:r>
            <a:r>
              <a:rPr lang="en-IN" sz="2400" dirty="0">
                <a:solidFill>
                  <a:srgbClr val="0070C0"/>
                </a:solidFill>
                <a:effectLst/>
                <a:latin typeface="Times New Roman" panose="02020603050405020304" pitchFamily="18" charset="0"/>
                <a:ea typeface="Calibri" panose="020F0502020204030204" pitchFamily="34" charset="0"/>
              </a:rPr>
              <a:t>supervised machine learning algorithm </a:t>
            </a:r>
            <a:r>
              <a:rPr lang="en-IN" sz="2400" dirty="0">
                <a:effectLst/>
                <a:latin typeface="Times New Roman" panose="02020603050405020304" pitchFamily="18" charset="0"/>
                <a:ea typeface="Calibri" panose="020F0502020204030204" pitchFamily="34" charset="0"/>
              </a:rPr>
              <a:t>for identifying fake news using sentiment analysis. The accuracy of </a:t>
            </a:r>
            <a:r>
              <a:rPr lang="en-IN" sz="2400" dirty="0">
                <a:solidFill>
                  <a:srgbClr val="0070C0"/>
                </a:solidFill>
                <a:effectLst/>
                <a:latin typeface="Times New Roman" panose="02020603050405020304" pitchFamily="18" charset="0"/>
                <a:ea typeface="Calibri" panose="020F0502020204030204" pitchFamily="34" charset="0"/>
              </a:rPr>
              <a:t>Logistic Regression, Naive Bayes, and SVM, ML model </a:t>
            </a:r>
            <a:r>
              <a:rPr lang="en-IN" sz="2400" dirty="0">
                <a:effectLst/>
                <a:latin typeface="Times New Roman" panose="02020603050405020304" pitchFamily="18" charset="0"/>
                <a:ea typeface="Calibri" panose="020F0502020204030204" pitchFamily="34" charset="0"/>
              </a:rPr>
              <a:t>for its performance in detecting fake news in IFND is compared.</a:t>
            </a:r>
          </a:p>
          <a:p>
            <a:pPr algn="just"/>
            <a:r>
              <a:rPr lang="en-US" sz="2800" dirty="0">
                <a:solidFill>
                  <a:schemeClr val="accent6">
                    <a:lumMod val="75000"/>
                  </a:schemeClr>
                </a:solidFill>
                <a:effectLst>
                  <a:outerShdw blurRad="38100" dist="38100" dir="2700000" algn="tl">
                    <a:srgbClr val="000000">
                      <a:alpha val="43137"/>
                    </a:srgbClr>
                  </a:outerShdw>
                </a:effectLst>
              </a:rPr>
              <a:t>FLOWCHART</a:t>
            </a:r>
          </a:p>
          <a:p>
            <a:pPr marL="342900" indent="-342900" algn="just">
              <a:buFont typeface="Wingdings" panose="05000000000000000000" pitchFamily="2" charset="2"/>
              <a:buChar char="q"/>
            </a:pPr>
            <a:endParaRPr lang="en-IN" sz="2400" dirty="0">
              <a:effectLst/>
              <a:latin typeface="Times New Roman" panose="02020603050405020304" pitchFamily="18" charset="0"/>
              <a:ea typeface="Calibri" panose="020F0502020204030204" pitchFamily="34" charset="0"/>
            </a:endParaRPr>
          </a:p>
          <a:p>
            <a:pPr algn="just"/>
            <a:endParaRPr lang="en-IN" sz="2400" dirty="0">
              <a:solidFill>
                <a:schemeClr val="accent6">
                  <a:lumMod val="75000"/>
                </a:schemeClr>
              </a:solidFill>
              <a:effectLst>
                <a:outerShdw blurRad="38100" dist="38100" dir="2700000" algn="tl">
                  <a:srgbClr val="000000">
                    <a:alpha val="43137"/>
                  </a:srgbClr>
                </a:outerShdw>
              </a:effectLst>
            </a:endParaRPr>
          </a:p>
          <a:p>
            <a:endParaRPr lang="en-US" sz="2400" u="sng" dirty="0">
              <a:solidFill>
                <a:schemeClr val="accent6">
                  <a:lumMod val="75000"/>
                </a:schemeClr>
              </a:solidFill>
            </a:endParaRPr>
          </a:p>
          <a:p>
            <a:endParaRPr lang="en-US" sz="2800" dirty="0"/>
          </a:p>
        </p:txBody>
      </p:sp>
      <p:sp>
        <p:nvSpPr>
          <p:cNvPr id="239" name="Text Placeholder 238"/>
          <p:cNvSpPr>
            <a:spLocks noGrp="1"/>
          </p:cNvSpPr>
          <p:nvPr>
            <p:ph type="body" sz="quarter" idx="27"/>
          </p:nvPr>
        </p:nvSpPr>
        <p:spPr>
          <a:xfrm>
            <a:off x="11074400" y="26690788"/>
            <a:ext cx="9562388" cy="3046085"/>
          </a:xfrm>
        </p:spPr>
        <p:txBody>
          <a:bodyPr/>
          <a:lstStyle/>
          <a:p>
            <a:pPr algn="r">
              <a:lnSpc>
                <a:spcPct val="115000"/>
              </a:lnSpc>
              <a:spcAft>
                <a:spcPts val="800"/>
              </a:spcAft>
            </a:pPr>
            <a:endParaRPr lang="en-IN" sz="1800" b="1" u="none"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15000"/>
              </a:lnSpc>
              <a:spcAft>
                <a:spcPts val="800"/>
              </a:spcAft>
            </a:pPr>
            <a:r>
              <a:rPr lang="en-IN" sz="1800" b="1" u="none" dirty="0">
                <a:effectLst/>
                <a:latin typeface="Times New Roman" panose="02020603050405020304" pitchFamily="18" charset="0"/>
                <a:ea typeface="Calibri" panose="020F0502020204030204" pitchFamily="34" charset="0"/>
                <a:cs typeface="Times New Roman" panose="02020603050405020304" pitchFamily="18" charset="0"/>
              </a:rPr>
              <a:t>WHITECLIFFE,</a:t>
            </a:r>
            <a:endParaRPr lang="en-IN" sz="1800" u="none"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15000"/>
              </a:lnSpc>
              <a:spcAft>
                <a:spcPts val="800"/>
              </a:spcAft>
            </a:pPr>
            <a:r>
              <a:rPr lang="en-IN" sz="1800" b="1" u="none" dirty="0">
                <a:effectLst/>
                <a:latin typeface="Times New Roman" panose="02020603050405020304" pitchFamily="18" charset="0"/>
                <a:ea typeface="Calibri" panose="020F0502020204030204" pitchFamily="34" charset="0"/>
                <a:cs typeface="Times New Roman" panose="02020603050405020304" pitchFamily="18" charset="0"/>
              </a:rPr>
              <a:t>LEVEL-3 RANCHHODE HOUSE, </a:t>
            </a:r>
          </a:p>
          <a:p>
            <a:pPr algn="r">
              <a:lnSpc>
                <a:spcPct val="115000"/>
              </a:lnSpc>
              <a:spcAft>
                <a:spcPts val="800"/>
              </a:spcAft>
            </a:pPr>
            <a:r>
              <a:rPr lang="en-IN" sz="1800" b="1" u="none" dirty="0">
                <a:effectLst/>
                <a:latin typeface="Times New Roman" panose="02020603050405020304" pitchFamily="18" charset="0"/>
                <a:ea typeface="Calibri" panose="020F0502020204030204" pitchFamily="34" charset="0"/>
                <a:cs typeface="Times New Roman" panose="02020603050405020304" pitchFamily="18" charset="0"/>
              </a:rPr>
              <a:t>LAMBTON QUAY WELLINGTON,</a:t>
            </a:r>
            <a:endParaRPr lang="en-IN" sz="1800" u="none"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15000"/>
              </a:lnSpc>
              <a:spcAft>
                <a:spcPts val="800"/>
              </a:spcAft>
            </a:pPr>
            <a:r>
              <a:rPr lang="en-IN" sz="1800" b="1" u="none" dirty="0">
                <a:effectLst/>
                <a:latin typeface="Times New Roman" panose="02020603050405020304" pitchFamily="18" charset="0"/>
                <a:ea typeface="Calibri" panose="020F0502020204030204" pitchFamily="34" charset="0"/>
                <a:cs typeface="Times New Roman" panose="02020603050405020304" pitchFamily="18" charset="0"/>
              </a:rPr>
              <a:t>NEW ZEALAND.</a:t>
            </a:r>
            <a:endParaRPr lang="en-IN" sz="1800" u="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200" u="none" kern="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44" name="Text Placeholder 243"/>
          <p:cNvSpPr>
            <a:spLocks noGrp="1"/>
          </p:cNvSpPr>
          <p:nvPr>
            <p:ph type="body" sz="quarter" idx="96"/>
          </p:nvPr>
        </p:nvSpPr>
        <p:spPr>
          <a:xfrm>
            <a:off x="440616" y="13633726"/>
            <a:ext cx="10102728" cy="15798734"/>
          </a:xfrm>
        </p:spPr>
        <p:txBody>
          <a:bodyPr/>
          <a:lstStyle/>
          <a:p>
            <a:pPr indent="228600" algn="just"/>
            <a:r>
              <a:rPr lang="en-IN" sz="2400" dirty="0">
                <a:ea typeface="Calibri" panose="020F0502020204030204" pitchFamily="34" charset="0"/>
              </a:rPr>
              <a:t>The</a:t>
            </a:r>
            <a:r>
              <a:rPr lang="en-IN" sz="2400" dirty="0">
                <a:effectLst/>
                <a:ea typeface="Calibri" panose="020F0502020204030204" pitchFamily="34" charset="0"/>
              </a:rPr>
              <a:t> aim of this research is  to </a:t>
            </a:r>
            <a:r>
              <a:rPr lang="en-IN" sz="2400" dirty="0">
                <a:solidFill>
                  <a:srgbClr val="0070C0"/>
                </a:solidFill>
                <a:effectLst/>
                <a:ea typeface="Calibri" panose="020F0502020204030204" pitchFamily="34" charset="0"/>
              </a:rPr>
              <a:t>implement an automatic, more feasible system to detect fake news from social media platforms</a:t>
            </a:r>
            <a:r>
              <a:rPr lang="en-IN" sz="2400" dirty="0">
                <a:effectLst/>
                <a:ea typeface="Calibri" panose="020F0502020204030204" pitchFamily="34" charset="0"/>
              </a:rPr>
              <a:t>, and to make social media platforms a safe, reliable, and healthy space for future generations.</a:t>
            </a:r>
            <a:endParaRPr lang="en-IN" sz="2400" dirty="0">
              <a:effectLst/>
              <a:ea typeface="Times New Roman" panose="02020603050405020304" pitchFamily="18" charset="0"/>
            </a:endParaRPr>
          </a:p>
          <a:p>
            <a:pPr marL="342900" lvl="0" indent="-342900" algn="just">
              <a:spcAft>
                <a:spcPts val="800"/>
              </a:spcAft>
              <a:buFont typeface="+mj-lt"/>
              <a:buAutoNum type="arabicPeriod"/>
              <a:tabLst>
                <a:tab pos="457200" algn="l"/>
              </a:tabLst>
            </a:pPr>
            <a:r>
              <a:rPr lang="en-IN" sz="2400" dirty="0">
                <a:effectLst/>
                <a:ea typeface="Calibri" panose="020F0502020204030204" pitchFamily="34" charset="0"/>
              </a:rPr>
              <a:t>To </a:t>
            </a:r>
            <a:r>
              <a:rPr lang="en-IN" sz="2400" dirty="0">
                <a:solidFill>
                  <a:srgbClr val="0070C0"/>
                </a:solidFill>
                <a:effectLst/>
                <a:ea typeface="Calibri" panose="020F0502020204030204" pitchFamily="34" charset="0"/>
              </a:rPr>
              <a:t>identify the main variants that play a vital role </a:t>
            </a:r>
            <a:r>
              <a:rPr lang="en-IN" sz="2400" dirty="0">
                <a:effectLst/>
                <a:ea typeface="Calibri" panose="020F0502020204030204" pitchFamily="34" charset="0"/>
              </a:rPr>
              <a:t>in detecting fake news.</a:t>
            </a:r>
          </a:p>
          <a:p>
            <a:pPr marL="342900" lvl="0" indent="-342900" algn="just">
              <a:spcAft>
                <a:spcPts val="800"/>
              </a:spcAft>
              <a:buFont typeface="+mj-lt"/>
              <a:buAutoNum type="arabicPeriod"/>
              <a:tabLst>
                <a:tab pos="457200" algn="l"/>
              </a:tabLst>
            </a:pPr>
            <a:r>
              <a:rPr lang="en-IN" sz="2400" dirty="0">
                <a:effectLst/>
                <a:ea typeface="Calibri" panose="020F0502020204030204" pitchFamily="34" charset="0"/>
              </a:rPr>
              <a:t>To evaluate </a:t>
            </a:r>
            <a:r>
              <a:rPr lang="en-IN" sz="2400" dirty="0">
                <a:solidFill>
                  <a:srgbClr val="0070C0"/>
                </a:solidFill>
                <a:effectLst/>
                <a:ea typeface="Calibri" panose="020F0502020204030204" pitchFamily="34" charset="0"/>
              </a:rPr>
              <a:t>the challenges that are faced when using sentimental analysis </a:t>
            </a:r>
            <a:r>
              <a:rPr lang="en-IN" sz="2400" dirty="0">
                <a:effectLst/>
                <a:ea typeface="Calibri" panose="020F0502020204030204" pitchFamily="34" charset="0"/>
              </a:rPr>
              <a:t>for the detection of fake news.</a:t>
            </a:r>
          </a:p>
          <a:p>
            <a:pPr marL="342900" lvl="0" indent="-342900" algn="just">
              <a:spcAft>
                <a:spcPts val="800"/>
              </a:spcAft>
              <a:buFont typeface="+mj-lt"/>
              <a:buAutoNum type="arabicPeriod"/>
              <a:tabLst>
                <a:tab pos="457200" algn="l"/>
              </a:tabLst>
            </a:pPr>
            <a:r>
              <a:rPr lang="en-IN" sz="2400" dirty="0">
                <a:effectLst/>
                <a:ea typeface="Calibri" panose="020F0502020204030204" pitchFamily="34" charset="0"/>
              </a:rPr>
              <a:t>To </a:t>
            </a:r>
            <a:r>
              <a:rPr lang="en-IN" sz="2400" dirty="0">
                <a:solidFill>
                  <a:srgbClr val="0070C0"/>
                </a:solidFill>
                <a:effectLst/>
                <a:ea typeface="Calibri" panose="020F0502020204030204" pitchFamily="34" charset="0"/>
              </a:rPr>
              <a:t>identify the effective models </a:t>
            </a:r>
            <a:r>
              <a:rPr lang="en-IN" sz="2400" dirty="0">
                <a:effectLst/>
                <a:ea typeface="Calibri" panose="020F0502020204030204" pitchFamily="34" charset="0"/>
              </a:rPr>
              <a:t>for detection of fake news in </a:t>
            </a:r>
            <a:r>
              <a:rPr lang="en-IN" sz="2400" dirty="0">
                <a:solidFill>
                  <a:srgbClr val="0070C0"/>
                </a:solidFill>
                <a:effectLst/>
                <a:ea typeface="Calibri" panose="020F0502020204030204" pitchFamily="34" charset="0"/>
              </a:rPr>
              <a:t>large datasets</a:t>
            </a:r>
            <a:r>
              <a:rPr lang="en-IN" sz="2400" dirty="0">
                <a:effectLst/>
                <a:ea typeface="Calibri" panose="020F0502020204030204" pitchFamily="34" charset="0"/>
              </a:rPr>
              <a:t>.</a:t>
            </a:r>
          </a:p>
          <a:p>
            <a:pPr marL="342900" lvl="0" indent="-342900" algn="just">
              <a:spcAft>
                <a:spcPts val="800"/>
              </a:spcAft>
              <a:buFont typeface="+mj-lt"/>
              <a:buAutoNum type="arabicPeriod"/>
              <a:tabLst>
                <a:tab pos="457200" algn="l"/>
              </a:tabLst>
            </a:pPr>
            <a:r>
              <a:rPr lang="en-IN" sz="2400" dirty="0">
                <a:effectLst/>
                <a:ea typeface="Calibri" panose="020F0502020204030204" pitchFamily="34" charset="0"/>
              </a:rPr>
              <a:t>To </a:t>
            </a:r>
            <a:r>
              <a:rPr lang="en-IN" sz="2400" dirty="0">
                <a:solidFill>
                  <a:srgbClr val="0070C0"/>
                </a:solidFill>
                <a:effectLst/>
                <a:ea typeface="Calibri" panose="020F0502020204030204" pitchFamily="34" charset="0"/>
              </a:rPr>
              <a:t>manage fake news to be detected automatically </a:t>
            </a:r>
            <a:r>
              <a:rPr lang="en-IN" sz="2400" dirty="0">
                <a:effectLst/>
                <a:ea typeface="Calibri" panose="020F0502020204030204" pitchFamily="34" charset="0"/>
              </a:rPr>
              <a:t>with efficient accuracy in social media.</a:t>
            </a:r>
          </a:p>
          <a:p>
            <a:pPr algn="ctr"/>
            <a:r>
              <a:rPr lang="en-IN" sz="3200" b="1" kern="0" dirty="0">
                <a:solidFill>
                  <a:schemeClr val="accent6">
                    <a:lumMod val="75000"/>
                  </a:schemeClr>
                </a:solidFill>
              </a:rPr>
              <a:t>FOUNDATION</a:t>
            </a:r>
            <a:r>
              <a:rPr lang="en-IN" sz="2800" b="0" i="0" dirty="0">
                <a:solidFill>
                  <a:srgbClr val="2D3B45"/>
                </a:solidFill>
                <a:effectLst/>
                <a:latin typeface="Lato Extended"/>
              </a:rPr>
              <a:t> </a:t>
            </a:r>
            <a:r>
              <a:rPr lang="en-IN" sz="3200" b="1" kern="0" dirty="0">
                <a:solidFill>
                  <a:schemeClr val="accent6">
                    <a:lumMod val="75000"/>
                  </a:schemeClr>
                </a:solidFill>
              </a:rPr>
              <a:t>LITERATURE</a:t>
            </a:r>
          </a:p>
          <a:p>
            <a:pPr algn="just"/>
            <a:r>
              <a:rPr lang="en-US" sz="2400" b="0" i="0" u="none" strike="noStrike" baseline="0" dirty="0">
                <a:latin typeface="Times-Roman"/>
              </a:rPr>
              <a:t>In recent years, many research has been done on fake news as it is one of the growing concerns</a:t>
            </a:r>
            <a:r>
              <a:rPr lang="en-IN" sz="1800" b="0" i="0" u="none" strike="noStrike" baseline="0" dirty="0">
                <a:latin typeface="Times-Roman"/>
              </a:rPr>
              <a:t>.</a:t>
            </a:r>
          </a:p>
          <a:p>
            <a:pPr marL="342900" indent="-342900" algn="just">
              <a:buFont typeface="Wingdings" panose="05000000000000000000" pitchFamily="2" charset="2"/>
              <a:buChar char="q"/>
            </a:pPr>
            <a:r>
              <a:rPr lang="en-IN" sz="2400" i="0" u="none" strike="noStrike" baseline="0" dirty="0">
                <a:solidFill>
                  <a:schemeClr val="tx1"/>
                </a:solidFill>
                <a:ea typeface="Calibri" panose="020F0502020204030204" pitchFamily="34" charset="0"/>
              </a:rPr>
              <a:t>The </a:t>
            </a:r>
            <a:r>
              <a:rPr lang="en-IN" sz="2400" i="0" u="none" strike="noStrike" baseline="0" dirty="0">
                <a:solidFill>
                  <a:srgbClr val="0070C0"/>
                </a:solidFill>
                <a:ea typeface="Calibri" panose="020F0502020204030204" pitchFamily="34" charset="0"/>
              </a:rPr>
              <a:t>d</a:t>
            </a:r>
            <a:r>
              <a:rPr lang="en-IN" sz="2400" dirty="0">
                <a:solidFill>
                  <a:srgbClr val="0070C0"/>
                </a:solidFill>
                <a:effectLst/>
                <a:latin typeface="Times New Roman" panose="02020603050405020304" pitchFamily="18" charset="0"/>
                <a:ea typeface="Calibri" panose="020F0502020204030204" pitchFamily="34" charset="0"/>
              </a:rPr>
              <a:t>efinition of fake news </a:t>
            </a:r>
            <a:r>
              <a:rPr lang="en-IN" sz="2400" dirty="0">
                <a:solidFill>
                  <a:schemeClr val="tx1"/>
                </a:solidFill>
                <a:effectLst/>
                <a:latin typeface="Times New Roman" panose="02020603050405020304" pitchFamily="18" charset="0"/>
                <a:ea typeface="Calibri" panose="020F0502020204030204" pitchFamily="34" charset="0"/>
              </a:rPr>
              <a:t>has been described as  </a:t>
            </a:r>
            <a:r>
              <a:rPr lang="en-IN" sz="2400" dirty="0">
                <a:solidFill>
                  <a:srgbClr val="0070C0"/>
                </a:solidFill>
                <a:effectLst/>
                <a:latin typeface="Times New Roman" panose="02020603050405020304" pitchFamily="18" charset="0"/>
                <a:ea typeface="Calibri" panose="020F0502020204030204" pitchFamily="34" charset="0"/>
              </a:rPr>
              <a:t>disinformation , misinformation and rumours.</a:t>
            </a:r>
          </a:p>
          <a:p>
            <a:pPr marL="342900" indent="-342900" algn="just">
              <a:buFont typeface="Wingdings" panose="05000000000000000000" pitchFamily="2" charset="2"/>
              <a:buChar char="q"/>
            </a:pPr>
            <a:r>
              <a:rPr lang="en-IN" sz="2400" dirty="0">
                <a:solidFill>
                  <a:srgbClr val="0070C0"/>
                </a:solidFill>
                <a:latin typeface="Times New Roman" panose="02020603050405020304" pitchFamily="18" charset="0"/>
                <a:ea typeface="Calibri" panose="020F0502020204030204" pitchFamily="34" charset="0"/>
              </a:rPr>
              <a:t>Correlation between emotions and fake news </a:t>
            </a:r>
            <a:r>
              <a:rPr lang="en-IN" sz="2400" dirty="0">
                <a:solidFill>
                  <a:schemeClr val="tx1"/>
                </a:solidFill>
                <a:latin typeface="Times New Roman" panose="02020603050405020304" pitchFamily="18" charset="0"/>
                <a:ea typeface="Calibri" panose="020F0502020204030204" pitchFamily="34" charset="0"/>
              </a:rPr>
              <a:t>has been discussed in detail</a:t>
            </a:r>
            <a:r>
              <a:rPr lang="en-IN" sz="2400" dirty="0">
                <a:latin typeface="Times New Roman" panose="02020603050405020304" pitchFamily="18" charset="0"/>
                <a:ea typeface="Calibri" panose="020F0502020204030204" pitchFamily="34" charset="0"/>
              </a:rPr>
              <a:t>.</a:t>
            </a:r>
          </a:p>
          <a:p>
            <a:pPr marL="342900" indent="-342900" algn="just">
              <a:buFont typeface="Wingdings" panose="05000000000000000000" pitchFamily="2" charset="2"/>
              <a:buChar char="q"/>
            </a:pPr>
            <a:r>
              <a:rPr lang="en-IN" sz="2400" dirty="0">
                <a:solidFill>
                  <a:srgbClr val="0070C0"/>
                </a:solidFill>
                <a:latin typeface="Times New Roman" panose="02020603050405020304" pitchFamily="18" charset="0"/>
                <a:ea typeface="Calibri" panose="020F0502020204030204" pitchFamily="34" charset="0"/>
              </a:rPr>
              <a:t>Machine learning models </a:t>
            </a:r>
            <a:r>
              <a:rPr lang="en-IN" sz="2400" dirty="0">
                <a:ea typeface="Calibri" panose="020F0502020204030204" pitchFamily="34" charset="0"/>
              </a:rPr>
              <a:t>l</a:t>
            </a:r>
            <a:r>
              <a:rPr lang="en-IN" sz="2400" dirty="0">
                <a:latin typeface="Times New Roman" panose="02020603050405020304" pitchFamily="18" charset="0"/>
                <a:ea typeface="Calibri" panose="020F0502020204030204" pitchFamily="34" charset="0"/>
              </a:rPr>
              <a:t>ike XGBoost, random forest and </a:t>
            </a:r>
            <a:r>
              <a:rPr lang="en-IN" sz="2400" dirty="0">
                <a:solidFill>
                  <a:srgbClr val="0070C0"/>
                </a:solidFill>
                <a:latin typeface="Times New Roman" panose="02020603050405020304" pitchFamily="18" charset="0"/>
                <a:ea typeface="Calibri" panose="020F0502020204030204" pitchFamily="34" charset="0"/>
              </a:rPr>
              <a:t>Deep Learning models </a:t>
            </a:r>
            <a:r>
              <a:rPr lang="en-IN" sz="2400" dirty="0">
                <a:latin typeface="Times New Roman" panose="02020603050405020304" pitchFamily="18" charset="0"/>
                <a:ea typeface="Calibri" panose="020F0502020204030204" pitchFamily="34" charset="0"/>
              </a:rPr>
              <a:t>LSTM and BERT are most commonly used techniques for the detection of fake news.</a:t>
            </a:r>
          </a:p>
          <a:p>
            <a:pPr marL="342900" indent="-342900" algn="just">
              <a:buFont typeface="Wingdings" panose="05000000000000000000" pitchFamily="2" charset="2"/>
              <a:buChar char="q"/>
            </a:pPr>
            <a:r>
              <a:rPr lang="en-IN" sz="2400" dirty="0">
                <a:solidFill>
                  <a:srgbClr val="0070C0"/>
                </a:solidFill>
                <a:latin typeface="Times New Roman" panose="02020603050405020304" pitchFamily="18" charset="0"/>
                <a:ea typeface="Calibri" panose="020F0502020204030204" pitchFamily="34" charset="0"/>
              </a:rPr>
              <a:t>Lexicon-Based approach </a:t>
            </a:r>
            <a:r>
              <a:rPr lang="en-IN" sz="2400" dirty="0">
                <a:latin typeface="Times New Roman" panose="02020603050405020304" pitchFamily="18" charset="0"/>
                <a:ea typeface="Calibri" panose="020F0502020204030204" pitchFamily="34" charset="0"/>
              </a:rPr>
              <a:t>was used for analysing the sentiments for  reviews, feedbacks and tweets.</a:t>
            </a:r>
          </a:p>
          <a:p>
            <a:pPr algn="ctr"/>
            <a:r>
              <a:rPr lang="en-IN" sz="3200" b="1" kern="0" dirty="0">
                <a:solidFill>
                  <a:schemeClr val="accent6">
                    <a:lumMod val="75000"/>
                  </a:schemeClr>
                </a:solidFill>
              </a:rPr>
              <a:t>GAPS</a:t>
            </a:r>
            <a:r>
              <a:rPr lang="en-IN" sz="2400" dirty="0">
                <a:latin typeface="Times New Roman" panose="02020603050405020304" pitchFamily="18" charset="0"/>
                <a:ea typeface="Calibri" panose="020F0502020204030204" pitchFamily="34" charset="0"/>
              </a:rPr>
              <a:t> </a:t>
            </a:r>
          </a:p>
          <a:p>
            <a:pPr marL="342900" indent="-342900" algn="just">
              <a:buFont typeface="Wingdings" panose="05000000000000000000" pitchFamily="2" charset="2"/>
              <a:buChar char="q"/>
            </a:pPr>
            <a:r>
              <a:rPr lang="en-US" sz="2400" dirty="0">
                <a:solidFill>
                  <a:schemeClr val="tx1"/>
                </a:solidFill>
                <a:effectLst/>
                <a:latin typeface="Times New Roman" panose="02020603050405020304" pitchFamily="18" charset="0"/>
                <a:ea typeface="Calibri" panose="020F0502020204030204" pitchFamily="34" charset="0"/>
              </a:rPr>
              <a:t>As </a:t>
            </a:r>
            <a:r>
              <a:rPr lang="en-US" sz="2400" dirty="0">
                <a:solidFill>
                  <a:srgbClr val="0070C0"/>
                </a:solidFill>
                <a:effectLst/>
                <a:latin typeface="Times New Roman" panose="02020603050405020304" pitchFamily="18" charset="0"/>
                <a:ea typeface="Calibri" panose="020F0502020204030204" pitchFamily="34" charset="0"/>
              </a:rPr>
              <a:t>fake news spread may adopt emerging techniques</a:t>
            </a:r>
            <a:r>
              <a:rPr lang="en-US" sz="2400" dirty="0">
                <a:solidFill>
                  <a:schemeClr val="tx1"/>
                </a:solidFill>
                <a:effectLst/>
                <a:latin typeface="Times New Roman" panose="02020603050405020304" pitchFamily="18" charset="0"/>
                <a:ea typeface="Calibri" panose="020F0502020204030204" pitchFamily="34" charset="0"/>
              </a:rPr>
              <a:t>. It is vital to update and enhance the detection models continuously</a:t>
            </a:r>
            <a:r>
              <a:rPr lang="en-US" sz="2400" dirty="0">
                <a:effectLst/>
                <a:latin typeface="Times New Roman" panose="02020603050405020304" pitchFamily="18" charset="0"/>
                <a:ea typeface="Calibri" panose="020F0502020204030204" pitchFamily="34" charset="0"/>
              </a:rPr>
              <a:t>.</a:t>
            </a:r>
            <a:endParaRPr lang="en-IN" sz="2400" dirty="0">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q"/>
            </a:pPr>
            <a:r>
              <a:rPr lang="en-IN" sz="2400" dirty="0">
                <a:solidFill>
                  <a:srgbClr val="0070C0"/>
                </a:solidFill>
                <a:ea typeface="Calibri" panose="020F0502020204030204" pitchFamily="34" charset="0"/>
              </a:rPr>
              <a:t>Fake news with respective to </a:t>
            </a:r>
            <a:r>
              <a:rPr lang="en-IN" sz="2400" dirty="0">
                <a:solidFill>
                  <a:srgbClr val="0070C0"/>
                </a:solidFill>
                <a:latin typeface="Times New Roman" panose="02020603050405020304" pitchFamily="18" charset="0"/>
                <a:ea typeface="Calibri" panose="020F0502020204030204" pitchFamily="34" charset="0"/>
              </a:rPr>
              <a:t>Sentimental Polarity</a:t>
            </a:r>
            <a:r>
              <a:rPr lang="en-IN" sz="2400" dirty="0">
                <a:solidFill>
                  <a:schemeClr val="tx1"/>
                </a:solidFill>
                <a:latin typeface="Times New Roman" panose="02020603050405020304" pitchFamily="18" charset="0"/>
                <a:ea typeface="Calibri" panose="020F0502020204030204" pitchFamily="34" charset="0"/>
              </a:rPr>
              <a:t>; we have calculated sentimental polarity for evaluating the sentiment of the news headline.  </a:t>
            </a:r>
          </a:p>
          <a:p>
            <a:pPr algn="ctr"/>
            <a:r>
              <a:rPr lang="en-US" sz="3200" b="1" kern="0" dirty="0">
                <a:solidFill>
                  <a:schemeClr val="accent6">
                    <a:lumMod val="75000"/>
                  </a:schemeClr>
                </a:solidFill>
              </a:rPr>
              <a:t>DATASET</a:t>
            </a:r>
          </a:p>
          <a:p>
            <a:pPr marL="342900" indent="-342900" algn="just">
              <a:buFont typeface="Wingdings" panose="05000000000000000000" pitchFamily="2" charset="2"/>
              <a:buChar char="q"/>
            </a:pPr>
            <a:r>
              <a:rPr lang="en-IN" sz="2400" dirty="0">
                <a:solidFill>
                  <a:srgbClr val="0070C0"/>
                </a:solidFill>
                <a:effectLst/>
                <a:ea typeface="Calibri" panose="020F0502020204030204" pitchFamily="34" charset="0"/>
              </a:rPr>
              <a:t>The dataset used is IFND</a:t>
            </a:r>
            <a:r>
              <a:rPr lang="en-IN" sz="2400" dirty="0">
                <a:effectLst/>
                <a:ea typeface="Calibri" panose="020F0502020204030204" pitchFamily="34" charset="0"/>
              </a:rPr>
              <a:t>: a benchmark dataset for fake news detection. It contains news that specifically covers news in India. </a:t>
            </a:r>
          </a:p>
          <a:p>
            <a:pPr marL="342900" indent="-342900" algn="just">
              <a:buFont typeface="Wingdings" panose="05000000000000000000" pitchFamily="2" charset="2"/>
              <a:buChar char="q"/>
            </a:pPr>
            <a:r>
              <a:rPr lang="en-IN" sz="2400" dirty="0">
                <a:effectLst/>
                <a:ea typeface="Calibri" panose="020F0502020204030204" pitchFamily="34" charset="0"/>
              </a:rPr>
              <a:t>It was gathered between the </a:t>
            </a:r>
            <a:r>
              <a:rPr lang="en-IN" sz="2400" dirty="0">
                <a:solidFill>
                  <a:srgbClr val="0070C0"/>
                </a:solidFill>
                <a:effectLst/>
                <a:ea typeface="Calibri" panose="020F0502020204030204" pitchFamily="34" charset="0"/>
              </a:rPr>
              <a:t>time frame from 2004 to 2021</a:t>
            </a:r>
            <a:r>
              <a:rPr lang="en-IN" sz="2400" dirty="0">
                <a:effectLst/>
                <a:ea typeface="Calibri" panose="020F0502020204030204" pitchFamily="34" charset="0"/>
              </a:rPr>
              <a:t>. </a:t>
            </a:r>
          </a:p>
          <a:p>
            <a:pPr marL="342900" indent="-342900" algn="just">
              <a:buFont typeface="Wingdings" panose="05000000000000000000" pitchFamily="2" charset="2"/>
              <a:buChar char="q"/>
            </a:pPr>
            <a:r>
              <a:rPr lang="en-IN" sz="2400" dirty="0">
                <a:effectLst/>
                <a:ea typeface="Calibri" panose="020F0502020204030204" pitchFamily="34" charset="0"/>
              </a:rPr>
              <a:t>It was collected from real-time sources by scraping an Indian fact-checking website. </a:t>
            </a:r>
            <a:r>
              <a:rPr lang="en-US" sz="2400" dirty="0">
                <a:effectLst/>
                <a:ea typeface="Calibri" panose="020F0502020204030204" pitchFamily="34" charset="0"/>
              </a:rPr>
              <a:t>The dataset contains about </a:t>
            </a:r>
            <a:r>
              <a:rPr lang="en-US" sz="2400" dirty="0">
                <a:solidFill>
                  <a:srgbClr val="0070C0"/>
                </a:solidFill>
                <a:effectLst/>
                <a:ea typeface="Calibri" panose="020F0502020204030204" pitchFamily="34" charset="0"/>
              </a:rPr>
              <a:t>56714 news titles </a:t>
            </a:r>
            <a:r>
              <a:rPr lang="en-US" sz="2400" dirty="0">
                <a:effectLst/>
                <a:ea typeface="Calibri" panose="020F0502020204030204" pitchFamily="34" charset="0"/>
              </a:rPr>
              <a:t>in which </a:t>
            </a:r>
            <a:r>
              <a:rPr lang="en-IN" sz="2400" dirty="0">
                <a:effectLst/>
                <a:ea typeface="Calibri" panose="020F0502020204030204" pitchFamily="34" charset="0"/>
              </a:rPr>
              <a:t>37800 headlines are true and 18914 are fake headlines.</a:t>
            </a:r>
          </a:p>
          <a:p>
            <a:pPr marL="342900" indent="-342900" algn="just">
              <a:buFont typeface="Wingdings" panose="05000000000000000000" pitchFamily="2" charset="2"/>
              <a:buChar char="q"/>
            </a:pPr>
            <a:r>
              <a:rPr lang="en-US" sz="2400" dirty="0">
                <a:effectLst/>
                <a:ea typeface="Calibri" panose="020F0502020204030204" pitchFamily="34" charset="0"/>
              </a:rPr>
              <a:t>This dataset has diverse in </a:t>
            </a:r>
            <a:r>
              <a:rPr lang="en-US" sz="2400" dirty="0">
                <a:solidFill>
                  <a:srgbClr val="0070C0"/>
                </a:solidFill>
                <a:effectLst/>
                <a:ea typeface="Calibri" panose="020F0502020204030204" pitchFamily="34" charset="0"/>
              </a:rPr>
              <a:t>various categories</a:t>
            </a:r>
            <a:r>
              <a:rPr lang="en-US" sz="2400" dirty="0">
                <a:effectLst/>
                <a:ea typeface="Calibri" panose="020F0502020204030204" pitchFamily="34" charset="0"/>
              </a:rPr>
              <a:t>, and has articles regarding COVID-19, election, government, misleading, politics, terrorism, trad and violence.</a:t>
            </a:r>
          </a:p>
          <a:p>
            <a:endParaRPr lang="en-US" dirty="0"/>
          </a:p>
        </p:txBody>
      </p:sp>
      <p:sp>
        <p:nvSpPr>
          <p:cNvPr id="282" name="Text Placeholder 281"/>
          <p:cNvSpPr>
            <a:spLocks noGrp="1"/>
          </p:cNvSpPr>
          <p:nvPr>
            <p:ph type="body" sz="quarter" idx="151"/>
          </p:nvPr>
        </p:nvSpPr>
        <p:spPr>
          <a:xfrm>
            <a:off x="2890078" y="2603500"/>
            <a:ext cx="15608232" cy="1422400"/>
          </a:xfrm>
        </p:spPr>
        <p:txBody>
          <a:bodyPr>
            <a:no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Presented by Jovitha Swena Joseph Wilson</a:t>
            </a: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Student ID: 20220603</a:t>
            </a: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Supervised by </a:t>
            </a:r>
            <a:r>
              <a:rPr lang="en-IN" sz="2800" b="1"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effectLst/>
                <a:latin typeface="Times New Roman" panose="02020603050405020304" pitchFamily="18" charset="0"/>
                <a:ea typeface="Calibri" panose="020F0502020204030204" pitchFamily="34" charset="0"/>
                <a:cs typeface="Times New Roman" panose="02020603050405020304" pitchFamily="18" charset="0"/>
              </a:rPr>
              <a:t>Seyed</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Hosseini</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3" name="Text Placeholder 282"/>
          <p:cNvSpPr>
            <a:spLocks noGrp="1"/>
          </p:cNvSpPr>
          <p:nvPr>
            <p:ph type="body" sz="quarter" idx="153"/>
          </p:nvPr>
        </p:nvSpPr>
        <p:spPr>
          <a:xfrm>
            <a:off x="2890078" y="551858"/>
            <a:ext cx="15608232" cy="1886907"/>
          </a:xfrm>
        </p:spPr>
        <p:txBody>
          <a:bodyPr>
            <a:normAutofit fontScale="55000" lnSpcReduction="20000"/>
          </a:bodyPr>
          <a:lstStyle/>
          <a:p>
            <a:r>
              <a:rPr lang="en-IN" sz="9600" b="1" dirty="0">
                <a:effectLst/>
                <a:latin typeface="Times New Roman" panose="02020603050405020304" pitchFamily="18" charset="0"/>
                <a:ea typeface="Calibri" panose="020F0502020204030204" pitchFamily="34" charset="0"/>
                <a:cs typeface="Times New Roman" panose="02020603050405020304" pitchFamily="18" charset="0"/>
              </a:rPr>
              <a:t>IDENTIFICATION OF FAKE NEWS IN SOCIAL MEDIA USING SENTIMENTAL ANALYSIS</a:t>
            </a:r>
            <a:endParaRPr lang="en-IN" sz="9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9600" b="1" dirty="0">
              <a:solidFill>
                <a:schemeClr val="accent5">
                  <a:lumMod val="50000"/>
                </a:schemeClr>
              </a:solidFill>
            </a:endParaRPr>
          </a:p>
        </p:txBody>
      </p:sp>
      <p:sp>
        <p:nvSpPr>
          <p:cNvPr id="12" name="TextBox 11">
            <a:extLst>
              <a:ext uri="{FF2B5EF4-FFF2-40B4-BE49-F238E27FC236}">
                <a16:creationId xmlns:a16="http://schemas.microsoft.com/office/drawing/2014/main" id="{5797E701-7D18-6A97-BA5E-06698E72E977}"/>
              </a:ext>
            </a:extLst>
          </p:cNvPr>
          <p:cNvSpPr txBox="1"/>
          <p:nvPr/>
        </p:nvSpPr>
        <p:spPr>
          <a:xfrm flipH="1">
            <a:off x="11696700" y="14675604"/>
            <a:ext cx="5372100" cy="4831596"/>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B96FE5B-364E-0920-0CAC-88E68F132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400" y="10123198"/>
            <a:ext cx="4991357" cy="4273216"/>
          </a:xfrm>
          <a:prstGeom prst="rect">
            <a:avLst/>
          </a:prstGeom>
        </p:spPr>
      </p:pic>
      <p:sp>
        <p:nvSpPr>
          <p:cNvPr id="16" name="TextBox 15">
            <a:extLst>
              <a:ext uri="{FF2B5EF4-FFF2-40B4-BE49-F238E27FC236}">
                <a16:creationId xmlns:a16="http://schemas.microsoft.com/office/drawing/2014/main" id="{9D3CDE17-97A6-A823-0548-55DA3F80A21D}"/>
              </a:ext>
            </a:extLst>
          </p:cNvPr>
          <p:cNvSpPr txBox="1"/>
          <p:nvPr/>
        </p:nvSpPr>
        <p:spPr>
          <a:xfrm>
            <a:off x="16848347" y="11103453"/>
            <a:ext cx="3073400" cy="1384995"/>
          </a:xfrm>
          <a:prstGeom prst="rect">
            <a:avLst/>
          </a:prstGeom>
          <a:noFill/>
        </p:spPr>
        <p:txBody>
          <a:bodyPr wrap="square" rtlCol="0">
            <a:spAutoFit/>
          </a:bodyPr>
          <a:lstStyle/>
          <a:p>
            <a:pPr algn="ctr"/>
            <a:r>
              <a:rPr lang="en-IN" sz="2800" b="1" dirty="0">
                <a:solidFill>
                  <a:schemeClr val="accent6">
                    <a:lumMod val="75000"/>
                  </a:schemeClr>
                </a:solidFill>
                <a:latin typeface="Times New Roman" panose="02020603050405020304" pitchFamily="18" charset="0"/>
                <a:cs typeface="Times New Roman" panose="02020603050405020304" pitchFamily="18" charset="0"/>
              </a:rPr>
              <a:t>Lexicon-Based Sentimental Analysis</a:t>
            </a:r>
          </a:p>
        </p:txBody>
      </p:sp>
      <p:pic>
        <p:nvPicPr>
          <p:cNvPr id="17" name="Picture 16">
            <a:extLst>
              <a:ext uri="{FF2B5EF4-FFF2-40B4-BE49-F238E27FC236}">
                <a16:creationId xmlns:a16="http://schemas.microsoft.com/office/drawing/2014/main" id="{199E00AB-3ED8-6F15-369D-DF591CD6DDF0}"/>
              </a:ext>
            </a:extLst>
          </p:cNvPr>
          <p:cNvPicPr>
            <a:picLocks noChangeAspect="1"/>
          </p:cNvPicPr>
          <p:nvPr/>
        </p:nvPicPr>
        <p:blipFill>
          <a:blip r:embed="rId4"/>
          <a:stretch>
            <a:fillRect/>
          </a:stretch>
        </p:blipFill>
        <p:spPr>
          <a:xfrm>
            <a:off x="14738315" y="14987847"/>
            <a:ext cx="6064285" cy="4831596"/>
          </a:xfrm>
          <a:prstGeom prst="rect">
            <a:avLst/>
          </a:prstGeom>
        </p:spPr>
      </p:pic>
      <p:sp>
        <p:nvSpPr>
          <p:cNvPr id="18" name="TextBox 17">
            <a:extLst>
              <a:ext uri="{FF2B5EF4-FFF2-40B4-BE49-F238E27FC236}">
                <a16:creationId xmlns:a16="http://schemas.microsoft.com/office/drawing/2014/main" id="{7C791F1C-402E-6B16-F6A1-88F142D264B8}"/>
              </a:ext>
            </a:extLst>
          </p:cNvPr>
          <p:cNvSpPr txBox="1"/>
          <p:nvPr/>
        </p:nvSpPr>
        <p:spPr>
          <a:xfrm>
            <a:off x="11201400" y="16495704"/>
            <a:ext cx="3765515" cy="1815882"/>
          </a:xfrm>
          <a:prstGeom prst="rect">
            <a:avLst/>
          </a:prstGeom>
          <a:noFill/>
        </p:spPr>
        <p:txBody>
          <a:bodyPr wrap="square" rtlCol="0">
            <a:spAutoFit/>
          </a:bodyPr>
          <a:lstStyle/>
          <a:p>
            <a:pPr algn="ctr"/>
            <a:r>
              <a:rPr lang="en-IN" sz="2800" b="1" dirty="0">
                <a:solidFill>
                  <a:schemeClr val="accent6">
                    <a:lumMod val="75000"/>
                  </a:schemeClr>
                </a:solidFill>
                <a:latin typeface="Times New Roman" panose="02020603050405020304" pitchFamily="18" charset="0"/>
                <a:cs typeface="Times New Roman" panose="02020603050405020304" pitchFamily="18" charset="0"/>
              </a:rPr>
              <a:t>Supervised-Machine Learning Algorithm For Sentimental Analysis </a:t>
            </a:r>
          </a:p>
        </p:txBody>
      </p:sp>
      <p:sp>
        <p:nvSpPr>
          <p:cNvPr id="21" name="TextBox 20">
            <a:extLst>
              <a:ext uri="{FF2B5EF4-FFF2-40B4-BE49-F238E27FC236}">
                <a16:creationId xmlns:a16="http://schemas.microsoft.com/office/drawing/2014/main" id="{82CDBADE-EC93-6E14-6F9B-0A71BB0881E3}"/>
              </a:ext>
            </a:extLst>
          </p:cNvPr>
          <p:cNvSpPr txBox="1"/>
          <p:nvPr/>
        </p:nvSpPr>
        <p:spPr>
          <a:xfrm>
            <a:off x="10845046" y="20612099"/>
            <a:ext cx="10083842" cy="4401205"/>
          </a:xfrm>
          <a:prstGeom prst="rect">
            <a:avLst/>
          </a:prstGeom>
          <a:noFill/>
        </p:spPr>
        <p:txBody>
          <a:bodyPr wrap="square" rtlCol="0">
            <a:spAutoFit/>
          </a:bodyPr>
          <a:lstStyle/>
          <a:p>
            <a:pPr algn="just"/>
            <a:r>
              <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FINDINGS</a:t>
            </a: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28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2" name="Content Placeholder 4">
            <a:extLst>
              <a:ext uri="{FF2B5EF4-FFF2-40B4-BE49-F238E27FC236}">
                <a16:creationId xmlns:a16="http://schemas.microsoft.com/office/drawing/2014/main" id="{25B6ADC8-A433-A9EA-580F-2D97C34055C6}"/>
              </a:ext>
            </a:extLst>
          </p:cNvPr>
          <p:cNvGraphicFramePr>
            <a:graphicFrameLocks/>
          </p:cNvGraphicFramePr>
          <p:nvPr>
            <p:extLst>
              <p:ext uri="{D42A27DB-BD31-4B8C-83A1-F6EECF244321}">
                <p14:modId xmlns:p14="http://schemas.microsoft.com/office/powerpoint/2010/main" val="308191083"/>
              </p:ext>
            </p:extLst>
          </p:nvPr>
        </p:nvGraphicFramePr>
        <p:xfrm>
          <a:off x="11110120" y="23641363"/>
          <a:ext cx="9382602" cy="3214837"/>
        </p:xfrm>
        <a:graphic>
          <a:graphicData uri="http://schemas.openxmlformats.org/drawingml/2006/table">
            <a:tbl>
              <a:tblPr firstRow="1" firstCol="1" bandRow="1">
                <a:tableStyleId>{5C22544A-7EE6-4342-B048-85BDC9FD1C3A}</a:tableStyleId>
              </a:tblPr>
              <a:tblGrid>
                <a:gridCol w="1415439">
                  <a:extLst>
                    <a:ext uri="{9D8B030D-6E8A-4147-A177-3AD203B41FA5}">
                      <a16:colId xmlns:a16="http://schemas.microsoft.com/office/drawing/2014/main" val="2428248200"/>
                    </a:ext>
                  </a:extLst>
                </a:gridCol>
                <a:gridCol w="1722096">
                  <a:extLst>
                    <a:ext uri="{9D8B030D-6E8A-4147-A177-3AD203B41FA5}">
                      <a16:colId xmlns:a16="http://schemas.microsoft.com/office/drawing/2014/main" val="4077041562"/>
                    </a:ext>
                  </a:extLst>
                </a:gridCol>
                <a:gridCol w="2081689">
                  <a:extLst>
                    <a:ext uri="{9D8B030D-6E8A-4147-A177-3AD203B41FA5}">
                      <a16:colId xmlns:a16="http://schemas.microsoft.com/office/drawing/2014/main" val="1066077801"/>
                    </a:ext>
                  </a:extLst>
                </a:gridCol>
                <a:gridCol w="2081689">
                  <a:extLst>
                    <a:ext uri="{9D8B030D-6E8A-4147-A177-3AD203B41FA5}">
                      <a16:colId xmlns:a16="http://schemas.microsoft.com/office/drawing/2014/main" val="1217049061"/>
                    </a:ext>
                  </a:extLst>
                </a:gridCol>
                <a:gridCol w="2081689">
                  <a:extLst>
                    <a:ext uri="{9D8B030D-6E8A-4147-A177-3AD203B41FA5}">
                      <a16:colId xmlns:a16="http://schemas.microsoft.com/office/drawing/2014/main" val="2142476557"/>
                    </a:ext>
                  </a:extLst>
                </a:gridCol>
              </a:tblGrid>
              <a:tr h="425322">
                <a:tc gridSpan="2">
                  <a:txBody>
                    <a:bodyPr/>
                    <a:lstStyle/>
                    <a:p>
                      <a:pPr algn="l">
                        <a:lnSpc>
                          <a:spcPct val="107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Evaluation Metrics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lnSpc>
                          <a:spcPct val="107000"/>
                        </a:lnSpc>
                        <a:spcAft>
                          <a:spcPts val="800"/>
                        </a:spcAft>
                      </a:pPr>
                      <a:r>
                        <a:rPr lang="en-IN" sz="2400">
                          <a:effectLst/>
                          <a:latin typeface="Times New Roman" panose="02020603050405020304" pitchFamily="18" charset="0"/>
                          <a:cs typeface="Times New Roman" panose="02020603050405020304" pitchFamily="18" charset="0"/>
                        </a:rPr>
                        <a:t>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latin typeface="Times New Roman" panose="02020603050405020304" pitchFamily="18" charset="0"/>
                          <a:cs typeface="Times New Roman" panose="02020603050405020304" pitchFamily="18" charset="0"/>
                        </a:rPr>
                        <a:t>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latin typeface="Times New Roman" panose="02020603050405020304" pitchFamily="18" charset="0"/>
                          <a:cs typeface="Times New Roman" panose="02020603050405020304" pitchFamily="18" charset="0"/>
                        </a:rPr>
                        <a:t>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2185776"/>
                  </a:ext>
                </a:extLst>
              </a:tr>
              <a:tr h="557903">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solidFill>
                            <a:srgbClr val="00B0F0"/>
                          </a:solidFill>
                          <a:effectLst/>
                          <a:latin typeface="Times New Roman" panose="02020603050405020304" pitchFamily="18" charset="0"/>
                          <a:cs typeface="Times New Roman" panose="02020603050405020304" pitchFamily="18" charset="0"/>
                        </a:rPr>
                        <a:t>Accuracy</a:t>
                      </a:r>
                      <a:endParaRPr lang="en-IN"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solidFill>
                            <a:srgbClr val="00B0F0"/>
                          </a:solidFill>
                          <a:effectLst/>
                          <a:latin typeface="Times New Roman" panose="02020603050405020304" pitchFamily="18" charset="0"/>
                          <a:cs typeface="Times New Roman" panose="02020603050405020304" pitchFamily="18" charset="0"/>
                        </a:rPr>
                        <a:t>Precision</a:t>
                      </a:r>
                      <a:endParaRPr lang="en-IN"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solidFill>
                            <a:srgbClr val="00B0F0"/>
                          </a:solidFill>
                          <a:effectLst/>
                          <a:latin typeface="Times New Roman" panose="02020603050405020304" pitchFamily="18" charset="0"/>
                          <a:cs typeface="Times New Roman" panose="02020603050405020304" pitchFamily="18" charset="0"/>
                        </a:rPr>
                        <a:t>Recall</a:t>
                      </a:r>
                      <a:endParaRPr lang="en-IN"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solidFill>
                            <a:srgbClr val="00B0F0"/>
                          </a:solidFill>
                          <a:effectLst/>
                          <a:latin typeface="Times New Roman" panose="02020603050405020304" pitchFamily="18" charset="0"/>
                          <a:cs typeface="Times New Roman" panose="02020603050405020304" pitchFamily="18" charset="0"/>
                        </a:rPr>
                        <a:t>F1_score</a:t>
                      </a:r>
                      <a:endParaRPr lang="en-IN"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9015607"/>
                  </a:ext>
                </a:extLst>
              </a:tr>
              <a:tr h="557903">
                <a:tc>
                  <a:txBody>
                    <a:bodyPr/>
                    <a:lstStyle/>
                    <a:p>
                      <a:pPr algn="ctr">
                        <a:lnSpc>
                          <a:spcPct val="150000"/>
                        </a:lnSpc>
                        <a:spcAft>
                          <a:spcPts val="800"/>
                        </a:spcAft>
                      </a:pPr>
                      <a:r>
                        <a:rPr lang="en-IN" sz="2400" dirty="0">
                          <a:solidFill>
                            <a:srgbClr val="002060"/>
                          </a:solidFill>
                          <a:effectLst/>
                          <a:latin typeface="Times New Roman" panose="02020603050405020304" pitchFamily="18" charset="0"/>
                          <a:cs typeface="Times New Roman" panose="02020603050405020304" pitchFamily="18" charset="0"/>
                        </a:rPr>
                        <a:t>LR</a:t>
                      </a:r>
                      <a:endParaRPr lang="en-IN" sz="2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a:effectLst/>
                          <a:latin typeface="Times New Roman" panose="02020603050405020304" pitchFamily="18" charset="0"/>
                          <a:cs typeface="Times New Roman" panose="02020603050405020304" pitchFamily="18" charset="0"/>
                        </a:rPr>
                        <a:t>0.9273</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0.9165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0.6281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0.7454</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408293"/>
                  </a:ext>
                </a:extLst>
              </a:tr>
              <a:tr h="557903">
                <a:tc>
                  <a:txBody>
                    <a:bodyPr/>
                    <a:lstStyle/>
                    <a:p>
                      <a:pPr algn="ctr">
                        <a:lnSpc>
                          <a:spcPct val="150000"/>
                        </a:lnSpc>
                        <a:spcAft>
                          <a:spcPts val="800"/>
                        </a:spcAft>
                      </a:pPr>
                      <a:r>
                        <a:rPr lang="en-IN" sz="2400" dirty="0">
                          <a:solidFill>
                            <a:srgbClr val="002060"/>
                          </a:solidFill>
                          <a:effectLst/>
                          <a:latin typeface="Times New Roman" panose="02020603050405020304" pitchFamily="18" charset="0"/>
                          <a:cs typeface="Times New Roman" panose="02020603050405020304" pitchFamily="18" charset="0"/>
                        </a:rPr>
                        <a:t>NB</a:t>
                      </a:r>
                      <a:endParaRPr lang="en-IN" sz="2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0.9205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0.9259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a:effectLst/>
                          <a:latin typeface="Times New Roman" panose="02020603050405020304" pitchFamily="18" charset="0"/>
                          <a:cs typeface="Times New Roman" panose="02020603050405020304" pitchFamily="18" charset="0"/>
                        </a:rPr>
                        <a:t>0.5773</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0.7112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8504811"/>
                  </a:ext>
                </a:extLst>
              </a:tr>
              <a:tr h="557903">
                <a:tc>
                  <a:txBody>
                    <a:bodyPr/>
                    <a:lstStyle/>
                    <a:p>
                      <a:pPr algn="ctr">
                        <a:lnSpc>
                          <a:spcPct val="150000"/>
                        </a:lnSpc>
                        <a:spcAft>
                          <a:spcPts val="800"/>
                        </a:spcAft>
                      </a:pPr>
                      <a:r>
                        <a:rPr lang="en-IN" sz="2400" dirty="0">
                          <a:solidFill>
                            <a:srgbClr val="002060"/>
                          </a:solidFill>
                          <a:effectLst/>
                          <a:latin typeface="Times New Roman" panose="02020603050405020304" pitchFamily="18" charset="0"/>
                          <a:cs typeface="Times New Roman" panose="02020603050405020304" pitchFamily="18" charset="0"/>
                        </a:rPr>
                        <a:t>SVM</a:t>
                      </a:r>
                      <a:endParaRPr lang="en-IN" sz="2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solidFill>
                            <a:srgbClr val="00B0F0"/>
                          </a:solidFill>
                          <a:effectLst/>
                          <a:latin typeface="Times New Roman" panose="02020603050405020304" pitchFamily="18" charset="0"/>
                          <a:cs typeface="Times New Roman" panose="02020603050405020304" pitchFamily="18" charset="0"/>
                        </a:rPr>
                        <a:t>0.9309</a:t>
                      </a:r>
                      <a:endParaRPr lang="en-IN"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a:effectLst/>
                          <a:latin typeface="Times New Roman" panose="02020603050405020304" pitchFamily="18" charset="0"/>
                          <a:cs typeface="Times New Roman" panose="02020603050405020304" pitchFamily="18" charset="0"/>
                        </a:rPr>
                        <a:t>0.9229</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0.6462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0.76022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4269908"/>
                  </a:ext>
                </a:extLst>
              </a:tr>
              <a:tr h="557903">
                <a:tc>
                  <a:txBody>
                    <a:bodyPr/>
                    <a:lstStyle/>
                    <a:p>
                      <a:pPr algn="ctr">
                        <a:lnSpc>
                          <a:spcPct val="150000"/>
                        </a:lnSpc>
                        <a:spcAft>
                          <a:spcPts val="800"/>
                        </a:spcAft>
                      </a:pPr>
                      <a:r>
                        <a:rPr lang="en-IN" sz="2400" dirty="0">
                          <a:solidFill>
                            <a:srgbClr val="002060"/>
                          </a:solidFill>
                          <a:effectLst/>
                          <a:latin typeface="Times New Roman" panose="02020603050405020304" pitchFamily="18" charset="0"/>
                          <a:cs typeface="Times New Roman" panose="02020603050405020304" pitchFamily="18" charset="0"/>
                        </a:rPr>
                        <a:t>H-SVM</a:t>
                      </a:r>
                      <a:endParaRPr lang="en-IN" sz="2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solidFill>
                            <a:srgbClr val="00B0F0"/>
                          </a:solidFill>
                          <a:effectLst/>
                          <a:latin typeface="Times New Roman" panose="02020603050405020304" pitchFamily="18" charset="0"/>
                          <a:cs typeface="Times New Roman" panose="02020603050405020304" pitchFamily="18" charset="0"/>
                        </a:rPr>
                        <a:t>0.9349</a:t>
                      </a:r>
                      <a:endParaRPr lang="en-IN"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0.8809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0.7120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400" dirty="0">
                          <a:effectLst/>
                          <a:latin typeface="Times New Roman" panose="02020603050405020304" pitchFamily="18" charset="0"/>
                          <a:cs typeface="Times New Roman" panose="02020603050405020304" pitchFamily="18" charset="0"/>
                        </a:rPr>
                        <a:t>0.7875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404077"/>
                  </a:ext>
                </a:extLst>
              </a:tr>
            </a:tbl>
          </a:graphicData>
        </a:graphic>
      </p:graphicFrame>
      <p:pic>
        <p:nvPicPr>
          <p:cNvPr id="23" name="Picture 22">
            <a:extLst>
              <a:ext uri="{FF2B5EF4-FFF2-40B4-BE49-F238E27FC236}">
                <a16:creationId xmlns:a16="http://schemas.microsoft.com/office/drawing/2014/main" id="{68893D42-BE44-7B30-B273-AD376C822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46594" y="21099426"/>
            <a:ext cx="9646128" cy="2240714"/>
          </a:xfrm>
          <a:prstGeom prst="rect">
            <a:avLst/>
          </a:prstGeom>
        </p:spPr>
      </p:pic>
      <p:pic>
        <p:nvPicPr>
          <p:cNvPr id="25" name="Picture 24">
            <a:extLst>
              <a:ext uri="{FF2B5EF4-FFF2-40B4-BE49-F238E27FC236}">
                <a16:creationId xmlns:a16="http://schemas.microsoft.com/office/drawing/2014/main" id="{4120684C-E1E9-4266-603F-216B4404C9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6912" y="27157423"/>
            <a:ext cx="4014188" cy="2097935"/>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220</TotalTime>
  <Words>754</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Arial Black</vt:lpstr>
      <vt:lpstr>Calibri</vt:lpstr>
      <vt:lpstr>Lato Extended</vt:lpstr>
      <vt:lpstr>Times New Roman</vt:lpstr>
      <vt:lpstr>Times-Roman</vt:lpstr>
      <vt:lpstr>Trebuchet MS</vt:lpstr>
      <vt:lpstr>Wingdings</vt:lpstr>
      <vt:lpstr>PosterPresentations.com-100CMx140CM</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Jovitha Swena</cp:lastModifiedBy>
  <cp:revision>31</cp:revision>
  <dcterms:created xsi:type="dcterms:W3CDTF">2012-02-10T00:21:22Z</dcterms:created>
  <dcterms:modified xsi:type="dcterms:W3CDTF">2023-07-08T04:56:45Z</dcterms:modified>
</cp:coreProperties>
</file>