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imbus Roman"/>
              </a:rPr>
              <a:t>&lt;date/time&gt;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imbus Roman"/>
              </a:rPr>
              <a:t>&lt;footer&gt;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7C3AB15-F9F8-4C8F-8F9A-A3B4D2602A85}" type="slidenum">
              <a:rPr b="0" lang="en-US" sz="1400" spc="-1" strike="noStrike">
                <a:latin typeface="Nimbus Roman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Finite Element Approximation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Nimbus Sans"/>
              </a:rPr>
              <a:t>Temperature in two dimensions</a:t>
            </a:r>
            <a:endParaRPr b="0" lang="en-US" sz="3200" spc="-1" strike="noStrike">
              <a:latin typeface="Nimbus Sans"/>
            </a:endParaRPr>
          </a:p>
          <a:p>
            <a:pPr algn="ctr"/>
            <a:br/>
            <a:endParaRPr b="0" lang="en-US" sz="32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3" name="Formula 3"/>
              <p:cNvSpPr txBox="1"/>
              <p:nvPr/>
            </p:nvSpPr>
            <p:spPr>
              <a:xfrm>
                <a:off x="2428920" y="321444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6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Solve:</a:t>
            </a:r>
            <a:endParaRPr b="0" lang="en-US" sz="32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[K]{T} = {Q} for {T}</a:t>
            </a:r>
            <a:endParaRPr b="0" lang="en-US" sz="24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Re-insert known nodes into {T}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Indexed by global node number</a:t>
            </a:r>
            <a:endParaRPr b="0" lang="en-US" sz="2800" spc="-1" strike="noStrike">
              <a:latin typeface="Nimbus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Results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847240" y="1326600"/>
            <a:ext cx="4384440" cy="32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Results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19920" y="1326600"/>
            <a:ext cx="4384440" cy="32882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602240" y="1280160"/>
            <a:ext cx="4633200" cy="33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Results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20280" y="1326960"/>
            <a:ext cx="4384080" cy="32878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602600" y="1280520"/>
            <a:ext cx="4632480" cy="33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Results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20640" y="1327320"/>
            <a:ext cx="4383720" cy="32875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4602960" y="1280880"/>
            <a:ext cx="4631760" cy="33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Results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847600" y="1326960"/>
            <a:ext cx="4384080" cy="328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Analysis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Possible sources of error: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Building of individual element equations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T(x,y) varies incorrectly in each element</a:t>
            </a:r>
            <a:endParaRPr b="0" lang="en-US" sz="24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T(x,y) outcome depends sensitively on element type</a:t>
            </a:r>
            <a:endParaRPr b="0" lang="en-US" sz="24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Building of global matrix equation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T(x,y) not constrained correctly – elements do not mesh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Lots of discontinuities</a:t>
            </a:r>
            <a:endParaRPr b="0" lang="en-US" sz="20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Application of BCs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T(x,y) flipped, stretched, or skewed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Spikes/wells radiating from corners</a:t>
            </a:r>
            <a:endParaRPr b="0" lang="en-US" sz="20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Reintegration of node vector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Piecewise discontinuities from BCs tranlation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Analysis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Most likely?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Error(s) building individual elements</a:t>
            </a:r>
            <a:endParaRPr b="0" lang="en-US" sz="2800" spc="-1" strike="noStrike">
              <a:latin typeface="Nimbus Sans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Problem Definition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On rectilinear domain from (0, 0) to (4, 4)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Boundary conditions</a:t>
            </a:r>
            <a:endParaRPr b="0" lang="en-US" sz="3200" spc="-1" strike="noStrike">
              <a:latin typeface="Nimbus San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6" name="Formula 3"/>
              <p:cNvSpPr txBox="1"/>
              <p:nvPr/>
            </p:nvSpPr>
            <p:spPr>
              <a:xfrm>
                <a:off x="4036320" y="342900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Finite Element Approximation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Goals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Generality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Any domain size, any rectangular or triangular grid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Any step size in x or y</a:t>
            </a:r>
            <a:endParaRPr b="0" lang="en-US" sz="20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Accuracy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Compactness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Don’t duplicate work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Finite Element Approximation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Square grid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Becomes arbitrary rectangles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Structured and unstructured rectangular grid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Structured grid of arbitrary step sizes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Treat structured  and unstructured identically</a:t>
            </a:r>
            <a:endParaRPr b="0" lang="en-US" sz="2800" spc="-1" strike="noStrike">
              <a:latin typeface="Nimbus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1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Read problem configuration from file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Arbitrary minima and maxima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Arbitrary step size in x and y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x, y step sizes separate</a:t>
            </a:r>
            <a:endParaRPr b="0" lang="en-US" sz="24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Arbitrary k, f, T0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k, f, T0 still constant across domain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All </a:t>
            </a:r>
            <a:r>
              <a:rPr b="0" i="1" lang="en-US" sz="2000" spc="-1" strike="noStrike">
                <a:latin typeface="Nimbus Sans"/>
              </a:rPr>
              <a:t>a</a:t>
            </a:r>
            <a:r>
              <a:rPr b="0" i="1" lang="en-US" sz="2000" spc="-1" strike="noStrike" baseline="-33000">
                <a:latin typeface="Nimbus Sans"/>
              </a:rPr>
              <a:t>i,j</a:t>
            </a:r>
            <a:r>
              <a:rPr b="0" i="1" lang="en-US" sz="2000" spc="-1" strike="noStrike">
                <a:latin typeface="Nimbus Sans"/>
              </a:rPr>
              <a:t> </a:t>
            </a:r>
            <a:r>
              <a:rPr b="0" lang="en-US" sz="2000" spc="-1" strike="noStrike">
                <a:latin typeface="Nimbus Sans"/>
              </a:rPr>
              <a:t>still just k</a:t>
            </a:r>
            <a:endParaRPr b="0" lang="en-US" sz="20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Arbitrary boundary conditions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Any boundary or boundary portion can be any boundary condition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2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Read element maps and node coordinates from file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For structured rectangle and triangle, write maps and coordinates to file for later reading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Only need to do this once for each problem configuration</a:t>
            </a:r>
            <a:endParaRPr b="0" lang="en-US" sz="24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x, y step sizes separate</a:t>
            </a:r>
            <a:endParaRPr b="0" lang="en-US" sz="24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Same layout as unstructured triangle data</a:t>
            </a:r>
            <a:endParaRPr b="0" lang="en-US" sz="24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Removes need for local  to global node mapping calculations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All contained in a data structure read from the mapping file</a:t>
            </a:r>
            <a:endParaRPr b="0" lang="en-US" sz="2800" spc="-1" strike="noStrike">
              <a:latin typeface="Nimbus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3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Generate element-wise matrices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Two functions instead of three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Rectangles and triangles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Structured vs unstructured is already decided by the mapping file, but be careful not to assume right angles in our triangles</a:t>
            </a:r>
            <a:endParaRPr b="0" lang="en-US" sz="20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Instead, find area, </a:t>
            </a:r>
            <a:r>
              <a:rPr b="0" lang="en-US" sz="2000" spc="-1" strike="noStrike">
                <a:latin typeface="Nimbus Sans"/>
                <a:ea typeface="Nimbus Sans"/>
              </a:rPr>
              <a:t>α</a:t>
            </a:r>
            <a:r>
              <a:rPr b="0" lang="en-US" sz="2000" spc="-1" strike="noStrike">
                <a:latin typeface="Nimbus Sans"/>
                <a:ea typeface="Nimbus Sans"/>
              </a:rPr>
              <a:t>, </a:t>
            </a:r>
            <a:r>
              <a:rPr b="0" lang="en-US" sz="2000" spc="-1" strike="noStrike">
                <a:latin typeface="Nimbus Sans"/>
                <a:ea typeface="Nimbus Sans"/>
              </a:rPr>
              <a:t>β</a:t>
            </a:r>
            <a:r>
              <a:rPr b="0" lang="en-US" sz="2000" spc="-1" strike="noStrike">
                <a:latin typeface="Nimbus Sans"/>
                <a:ea typeface="Nimbus Sans"/>
              </a:rPr>
              <a:t>,</a:t>
            </a:r>
            <a:r>
              <a:rPr b="0" lang="en-US" sz="2000" spc="-1" strike="noStrike">
                <a:latin typeface="Nimbus Sans"/>
                <a:ea typeface="Nimbus Sans"/>
              </a:rPr>
              <a:t>γ</a:t>
            </a:r>
            <a:r>
              <a:rPr b="0" lang="en-US" sz="2000" spc="-1" strike="noStrike">
                <a:latin typeface="Nimbus Sans"/>
                <a:ea typeface="Nimbus Sans"/>
              </a:rPr>
              <a:t> for each triangle based on its node coordinates, then use these to generate </a:t>
            </a:r>
            <a:endParaRPr b="0" lang="en-US" sz="20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br/>
            <a:br/>
            <a:br/>
            <a:br/>
            <a:br/>
            <a:r>
              <a:rPr b="0" lang="en-US" sz="3200" spc="-1" strike="noStrike">
                <a:latin typeface="Nimbus Sans"/>
              </a:rPr>
              <a:t>Removes need for local  to global node mapping calculations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All contained in a data structure read from the mapping file</a:t>
            </a:r>
            <a:endParaRPr b="0" lang="en-US" sz="2800" spc="-1" strike="noStrike">
              <a:latin typeface="Nimbus San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737360" y="2365560"/>
            <a:ext cx="3841560" cy="13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4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Build global stiffness matrix and {F}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Use element maps to choose the correct rows and columns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Each element equation is done in terms of global nodes, so each entry in [K</a:t>
            </a:r>
            <a:r>
              <a:rPr b="0" lang="en-US" sz="2400" spc="-1" strike="noStrike" baseline="33000">
                <a:latin typeface="Nimbus Sans"/>
              </a:rPr>
              <a:t>e</a:t>
            </a:r>
            <a:r>
              <a:rPr b="0" lang="en-US" sz="2400" spc="-1" strike="noStrike">
                <a:latin typeface="Nimbus Sans"/>
              </a:rPr>
              <a:t>]{</a:t>
            </a:r>
            <a:r>
              <a:rPr b="0" i="1" lang="en-US" sz="2400" spc="-1" strike="noStrike">
                <a:latin typeface="Nimbus Sans"/>
              </a:rPr>
              <a:t>u</a:t>
            </a:r>
            <a:r>
              <a:rPr b="0" lang="en-US" sz="2400" spc="-1" strike="noStrike" baseline="33000">
                <a:latin typeface="Nimbus Sans"/>
              </a:rPr>
              <a:t>e</a:t>
            </a:r>
            <a:r>
              <a:rPr b="0" lang="en-US" sz="2400" spc="-1" strike="noStrike">
                <a:latin typeface="Nimbus Sans"/>
              </a:rPr>
              <a:t>} = {</a:t>
            </a:r>
            <a:r>
              <a:rPr b="0" i="1" lang="en-US" sz="2400" spc="-1" strike="noStrike">
                <a:latin typeface="Nimbus Sans"/>
              </a:rPr>
              <a:t>q</a:t>
            </a:r>
            <a:r>
              <a:rPr b="0" lang="en-US" sz="2400" spc="-1" strike="noStrike" baseline="33000">
                <a:latin typeface="Nimbus Sans"/>
              </a:rPr>
              <a:t>e</a:t>
            </a:r>
            <a:r>
              <a:rPr b="0" lang="en-US" sz="2400" spc="-1" strike="noStrike">
                <a:latin typeface="Nimbus Sans"/>
              </a:rPr>
              <a:t>} + {</a:t>
            </a:r>
            <a:r>
              <a:rPr b="0" i="1" lang="en-US" sz="2400" spc="-1" strike="noStrike">
                <a:latin typeface="Nimbus Sans"/>
              </a:rPr>
              <a:t>f</a:t>
            </a:r>
            <a:r>
              <a:rPr b="0" lang="en-US" sz="2400" spc="-1" strike="noStrike" baseline="33000">
                <a:latin typeface="Nimbus Sans"/>
              </a:rPr>
              <a:t>e</a:t>
            </a:r>
            <a:r>
              <a:rPr b="0" lang="en-US" sz="2400" spc="-1" strike="noStrike">
                <a:latin typeface="Nimbus Sans"/>
              </a:rPr>
              <a:t>} is coded by row and column in the global matrix equation</a:t>
            </a:r>
            <a:br/>
            <a:br/>
            <a:br/>
            <a:br/>
            <a:br/>
            <a:br/>
            <a:br/>
            <a:br/>
            <a:br/>
            <a:br/>
            <a:br/>
            <a:r>
              <a:rPr b="0" lang="en-US" sz="2400" spc="-1" strike="noStrike">
                <a:latin typeface="Nimbus Sans"/>
              </a:rPr>
              <a:t> </a:t>
            </a:r>
            <a:endParaRPr b="0" lang="en-US" sz="2400" spc="-1" strike="noStrike">
              <a:latin typeface="Nimbus Sans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280160" y="2651760"/>
            <a:ext cx="7326360" cy="28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imbus Sans"/>
              </a:rPr>
              <a:t>Step 5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2100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Apply Boundary Conditions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Check node coordinates data structure to see if a node qualifies for any boundary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If so, apply the boundary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Dirichlet: remove appropriate row, column from [K], add </a:t>
            </a:r>
            <a:r>
              <a:rPr b="0" i="1" lang="en-US" sz="2400" spc="-1" strike="noStrike">
                <a:latin typeface="Nimbus Sans"/>
              </a:rPr>
              <a:t>K</a:t>
            </a:r>
            <a:r>
              <a:rPr b="0" i="1" lang="en-US" sz="2400" spc="-1" strike="noStrike" baseline="-33000">
                <a:latin typeface="Nimbus Sans"/>
              </a:rPr>
              <a:t>i,j</a:t>
            </a:r>
            <a:r>
              <a:rPr b="0" lang="en-US" sz="2400" spc="-1" strike="noStrike">
                <a:latin typeface="Nimbus Sans"/>
              </a:rPr>
              <a:t>*T</a:t>
            </a:r>
            <a:r>
              <a:rPr b="0" lang="en-US" sz="2400" spc="-1" strike="noStrike" baseline="-33000">
                <a:latin typeface="Nimbus Sans"/>
              </a:rPr>
              <a:t>j </a:t>
            </a:r>
            <a:r>
              <a:rPr b="0" lang="en-US" sz="2400" spc="-1" strike="noStrike">
                <a:latin typeface="Nimbus Sans"/>
              </a:rPr>
              <a:t>to Q</a:t>
            </a:r>
            <a:r>
              <a:rPr b="0" lang="en-US" sz="2400" spc="-1" strike="noStrike" baseline="-33000">
                <a:latin typeface="Nimbus Sans"/>
              </a:rPr>
              <a:t>i</a:t>
            </a:r>
            <a:endParaRPr b="0" lang="en-US" sz="24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Neumann: Q</a:t>
            </a:r>
            <a:r>
              <a:rPr b="0" lang="en-US" sz="2400" spc="-1" strike="noStrike" baseline="-33000">
                <a:latin typeface="Nimbus Sans"/>
              </a:rPr>
              <a:t>i </a:t>
            </a:r>
            <a:r>
              <a:rPr b="0" lang="en-US" sz="2400" spc="-1" strike="noStrike">
                <a:latin typeface="Nimbus Sans"/>
              </a:rPr>
              <a:t>+= condition value</a:t>
            </a:r>
            <a:endParaRPr b="0" lang="en-US" sz="2400" spc="-1" strike="noStrike">
              <a:latin typeface="Nimbus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Application>LibreOffice/6.0.2.1.0$Linux_X86_64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2018-05-02T13:06:20Z</dcterms:created>
  <dc:creator/>
  <dc:description/>
  <dc:language>en-US</dc:language>
  <cp:lastModifiedBy/>
  <dcterms:modified xsi:type="dcterms:W3CDTF">2018-05-02T21:11:33Z</dcterms:modified>
  <cp:revision>4</cp:revision>
  <dc:subject/>
  <dc:title/>
</cp:coreProperties>
</file>