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6445-FABD-43D9-93B7-DD17E02E1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D87156B-2E68-4895-8523-B32D077758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10D7701-E92D-4708-B2EC-6C118C0C934E}"/>
              </a:ext>
            </a:extLst>
          </p:cNvPr>
          <p:cNvSpPr>
            <a:spLocks noGrp="1"/>
          </p:cNvSpPr>
          <p:nvPr>
            <p:ph type="dt" sz="half" idx="10"/>
          </p:nvPr>
        </p:nvSpPr>
        <p:spPr/>
        <p:txBody>
          <a:bodyPr/>
          <a:lstStyle/>
          <a:p>
            <a:fld id="{4BBB10C4-6CB4-496B-A58D-0443547B4540}" type="datetimeFigureOut">
              <a:rPr lang="en-SG" smtClean="0"/>
              <a:t>20/3/2021</a:t>
            </a:fld>
            <a:endParaRPr lang="en-SG"/>
          </a:p>
        </p:txBody>
      </p:sp>
      <p:sp>
        <p:nvSpPr>
          <p:cNvPr id="5" name="Footer Placeholder 4">
            <a:extLst>
              <a:ext uri="{FF2B5EF4-FFF2-40B4-BE49-F238E27FC236}">
                <a16:creationId xmlns:a16="http://schemas.microsoft.com/office/drawing/2014/main" id="{6B228D74-2DC2-4634-B01C-71452B4EFA5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D2AABEE-E6C4-4D9E-896B-A4D82BB0B147}"/>
              </a:ext>
            </a:extLst>
          </p:cNvPr>
          <p:cNvSpPr>
            <a:spLocks noGrp="1"/>
          </p:cNvSpPr>
          <p:nvPr>
            <p:ph type="sldNum" sz="quarter" idx="12"/>
          </p:nvPr>
        </p:nvSpPr>
        <p:spPr/>
        <p:txBody>
          <a:bodyPr/>
          <a:lstStyle/>
          <a:p>
            <a:fld id="{7FC9A54A-ED9F-4E8E-8D6B-1BF62B1A4A14}" type="slidenum">
              <a:rPr lang="en-SG" smtClean="0"/>
              <a:t>‹#›</a:t>
            </a:fld>
            <a:endParaRPr lang="en-SG"/>
          </a:p>
        </p:txBody>
      </p:sp>
    </p:spTree>
    <p:extLst>
      <p:ext uri="{BB962C8B-B14F-4D97-AF65-F5344CB8AC3E}">
        <p14:creationId xmlns:p14="http://schemas.microsoft.com/office/powerpoint/2010/main" val="278240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A231-BDB9-4541-A025-57AF959CE5D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38CF11A-251C-4269-BE5F-BDAB36E469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F47F466-1DBF-4509-82ED-90EA3BAFD136}"/>
              </a:ext>
            </a:extLst>
          </p:cNvPr>
          <p:cNvSpPr>
            <a:spLocks noGrp="1"/>
          </p:cNvSpPr>
          <p:nvPr>
            <p:ph type="dt" sz="half" idx="10"/>
          </p:nvPr>
        </p:nvSpPr>
        <p:spPr/>
        <p:txBody>
          <a:bodyPr/>
          <a:lstStyle/>
          <a:p>
            <a:fld id="{4BBB10C4-6CB4-496B-A58D-0443547B4540}" type="datetimeFigureOut">
              <a:rPr lang="en-SG" smtClean="0"/>
              <a:t>20/3/2021</a:t>
            </a:fld>
            <a:endParaRPr lang="en-SG"/>
          </a:p>
        </p:txBody>
      </p:sp>
      <p:sp>
        <p:nvSpPr>
          <p:cNvPr id="5" name="Footer Placeholder 4">
            <a:extLst>
              <a:ext uri="{FF2B5EF4-FFF2-40B4-BE49-F238E27FC236}">
                <a16:creationId xmlns:a16="http://schemas.microsoft.com/office/drawing/2014/main" id="{B8697BE8-2E0E-43DD-9341-B6F1A786403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34B526D-1E6E-4AB8-A9D6-22D6EF09C405}"/>
              </a:ext>
            </a:extLst>
          </p:cNvPr>
          <p:cNvSpPr>
            <a:spLocks noGrp="1"/>
          </p:cNvSpPr>
          <p:nvPr>
            <p:ph type="sldNum" sz="quarter" idx="12"/>
          </p:nvPr>
        </p:nvSpPr>
        <p:spPr/>
        <p:txBody>
          <a:bodyPr/>
          <a:lstStyle/>
          <a:p>
            <a:fld id="{7FC9A54A-ED9F-4E8E-8D6B-1BF62B1A4A14}" type="slidenum">
              <a:rPr lang="en-SG" smtClean="0"/>
              <a:t>‹#›</a:t>
            </a:fld>
            <a:endParaRPr lang="en-SG"/>
          </a:p>
        </p:txBody>
      </p:sp>
    </p:spTree>
    <p:extLst>
      <p:ext uri="{BB962C8B-B14F-4D97-AF65-F5344CB8AC3E}">
        <p14:creationId xmlns:p14="http://schemas.microsoft.com/office/powerpoint/2010/main" val="1165205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40A905-0E70-4C2E-AB6D-8C74BF4B3A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DFD0265-38B1-4B04-942B-C5ED05C4DD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7E73E1A-4A18-40FB-8D4E-C0B7815B21EC}"/>
              </a:ext>
            </a:extLst>
          </p:cNvPr>
          <p:cNvSpPr>
            <a:spLocks noGrp="1"/>
          </p:cNvSpPr>
          <p:nvPr>
            <p:ph type="dt" sz="half" idx="10"/>
          </p:nvPr>
        </p:nvSpPr>
        <p:spPr/>
        <p:txBody>
          <a:bodyPr/>
          <a:lstStyle/>
          <a:p>
            <a:fld id="{4BBB10C4-6CB4-496B-A58D-0443547B4540}" type="datetimeFigureOut">
              <a:rPr lang="en-SG" smtClean="0"/>
              <a:t>20/3/2021</a:t>
            </a:fld>
            <a:endParaRPr lang="en-SG"/>
          </a:p>
        </p:txBody>
      </p:sp>
      <p:sp>
        <p:nvSpPr>
          <p:cNvPr id="5" name="Footer Placeholder 4">
            <a:extLst>
              <a:ext uri="{FF2B5EF4-FFF2-40B4-BE49-F238E27FC236}">
                <a16:creationId xmlns:a16="http://schemas.microsoft.com/office/drawing/2014/main" id="{118C02A7-24C3-4F8F-897F-96AFA9D704B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B07AE99-813A-4583-928D-A6C1BCF201E1}"/>
              </a:ext>
            </a:extLst>
          </p:cNvPr>
          <p:cNvSpPr>
            <a:spLocks noGrp="1"/>
          </p:cNvSpPr>
          <p:nvPr>
            <p:ph type="sldNum" sz="quarter" idx="12"/>
          </p:nvPr>
        </p:nvSpPr>
        <p:spPr/>
        <p:txBody>
          <a:bodyPr/>
          <a:lstStyle/>
          <a:p>
            <a:fld id="{7FC9A54A-ED9F-4E8E-8D6B-1BF62B1A4A14}" type="slidenum">
              <a:rPr lang="en-SG" smtClean="0"/>
              <a:t>‹#›</a:t>
            </a:fld>
            <a:endParaRPr lang="en-SG"/>
          </a:p>
        </p:txBody>
      </p:sp>
    </p:spTree>
    <p:extLst>
      <p:ext uri="{BB962C8B-B14F-4D97-AF65-F5344CB8AC3E}">
        <p14:creationId xmlns:p14="http://schemas.microsoft.com/office/powerpoint/2010/main" val="339732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579F-E67B-4487-9B58-A584B83E2C9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6EF37D7-50F8-4D5C-8129-9354C1D052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EE85E85-DA0B-45F0-8FF9-5EC395F4C73A}"/>
              </a:ext>
            </a:extLst>
          </p:cNvPr>
          <p:cNvSpPr>
            <a:spLocks noGrp="1"/>
          </p:cNvSpPr>
          <p:nvPr>
            <p:ph type="dt" sz="half" idx="10"/>
          </p:nvPr>
        </p:nvSpPr>
        <p:spPr/>
        <p:txBody>
          <a:bodyPr/>
          <a:lstStyle/>
          <a:p>
            <a:fld id="{4BBB10C4-6CB4-496B-A58D-0443547B4540}" type="datetimeFigureOut">
              <a:rPr lang="en-SG" smtClean="0"/>
              <a:t>20/3/2021</a:t>
            </a:fld>
            <a:endParaRPr lang="en-SG"/>
          </a:p>
        </p:txBody>
      </p:sp>
      <p:sp>
        <p:nvSpPr>
          <p:cNvPr id="5" name="Footer Placeholder 4">
            <a:extLst>
              <a:ext uri="{FF2B5EF4-FFF2-40B4-BE49-F238E27FC236}">
                <a16:creationId xmlns:a16="http://schemas.microsoft.com/office/drawing/2014/main" id="{ACBE8F37-FD95-4DFC-A067-2D21E8D1026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21E4C68-5267-4874-BED6-C69236FDD296}"/>
              </a:ext>
            </a:extLst>
          </p:cNvPr>
          <p:cNvSpPr>
            <a:spLocks noGrp="1"/>
          </p:cNvSpPr>
          <p:nvPr>
            <p:ph type="sldNum" sz="quarter" idx="12"/>
          </p:nvPr>
        </p:nvSpPr>
        <p:spPr/>
        <p:txBody>
          <a:bodyPr/>
          <a:lstStyle/>
          <a:p>
            <a:fld id="{7FC9A54A-ED9F-4E8E-8D6B-1BF62B1A4A14}" type="slidenum">
              <a:rPr lang="en-SG" smtClean="0"/>
              <a:t>‹#›</a:t>
            </a:fld>
            <a:endParaRPr lang="en-SG"/>
          </a:p>
        </p:txBody>
      </p:sp>
    </p:spTree>
    <p:extLst>
      <p:ext uri="{BB962C8B-B14F-4D97-AF65-F5344CB8AC3E}">
        <p14:creationId xmlns:p14="http://schemas.microsoft.com/office/powerpoint/2010/main" val="190747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556C-427D-4C0D-B694-7897E3FFB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EB7BCE8-F98E-4CF0-9DFA-1FCF38B42F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223F99-A575-478B-8DCF-BFCC15287CBA}"/>
              </a:ext>
            </a:extLst>
          </p:cNvPr>
          <p:cNvSpPr>
            <a:spLocks noGrp="1"/>
          </p:cNvSpPr>
          <p:nvPr>
            <p:ph type="dt" sz="half" idx="10"/>
          </p:nvPr>
        </p:nvSpPr>
        <p:spPr/>
        <p:txBody>
          <a:bodyPr/>
          <a:lstStyle/>
          <a:p>
            <a:fld id="{4BBB10C4-6CB4-496B-A58D-0443547B4540}" type="datetimeFigureOut">
              <a:rPr lang="en-SG" smtClean="0"/>
              <a:t>20/3/2021</a:t>
            </a:fld>
            <a:endParaRPr lang="en-SG"/>
          </a:p>
        </p:txBody>
      </p:sp>
      <p:sp>
        <p:nvSpPr>
          <p:cNvPr id="5" name="Footer Placeholder 4">
            <a:extLst>
              <a:ext uri="{FF2B5EF4-FFF2-40B4-BE49-F238E27FC236}">
                <a16:creationId xmlns:a16="http://schemas.microsoft.com/office/drawing/2014/main" id="{F351BB66-EF3D-4068-9B3B-53298F19C2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E532D0-3712-4B3F-B8BE-CE7BB111A882}"/>
              </a:ext>
            </a:extLst>
          </p:cNvPr>
          <p:cNvSpPr>
            <a:spLocks noGrp="1"/>
          </p:cNvSpPr>
          <p:nvPr>
            <p:ph type="sldNum" sz="quarter" idx="12"/>
          </p:nvPr>
        </p:nvSpPr>
        <p:spPr/>
        <p:txBody>
          <a:bodyPr/>
          <a:lstStyle/>
          <a:p>
            <a:fld id="{7FC9A54A-ED9F-4E8E-8D6B-1BF62B1A4A14}" type="slidenum">
              <a:rPr lang="en-SG" smtClean="0"/>
              <a:t>‹#›</a:t>
            </a:fld>
            <a:endParaRPr lang="en-SG"/>
          </a:p>
        </p:txBody>
      </p:sp>
    </p:spTree>
    <p:extLst>
      <p:ext uri="{BB962C8B-B14F-4D97-AF65-F5344CB8AC3E}">
        <p14:creationId xmlns:p14="http://schemas.microsoft.com/office/powerpoint/2010/main" val="309295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43B3-6EEA-4EF0-9441-66A49F119B9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7D218CF-39E8-4681-B33B-CAC9DA9DD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CCBAE3E-8E2F-4A28-BFED-6C3437A770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8BB647E-C15B-451F-91D8-29319F2591F6}"/>
              </a:ext>
            </a:extLst>
          </p:cNvPr>
          <p:cNvSpPr>
            <a:spLocks noGrp="1"/>
          </p:cNvSpPr>
          <p:nvPr>
            <p:ph type="dt" sz="half" idx="10"/>
          </p:nvPr>
        </p:nvSpPr>
        <p:spPr/>
        <p:txBody>
          <a:bodyPr/>
          <a:lstStyle/>
          <a:p>
            <a:fld id="{4BBB10C4-6CB4-496B-A58D-0443547B4540}" type="datetimeFigureOut">
              <a:rPr lang="en-SG" smtClean="0"/>
              <a:t>20/3/2021</a:t>
            </a:fld>
            <a:endParaRPr lang="en-SG"/>
          </a:p>
        </p:txBody>
      </p:sp>
      <p:sp>
        <p:nvSpPr>
          <p:cNvPr id="6" name="Footer Placeholder 5">
            <a:extLst>
              <a:ext uri="{FF2B5EF4-FFF2-40B4-BE49-F238E27FC236}">
                <a16:creationId xmlns:a16="http://schemas.microsoft.com/office/drawing/2014/main" id="{DA0B2F18-7F9D-4FD6-A93C-47BA9B09BDF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071A83D-1B7F-4D08-871D-74725FBD572B}"/>
              </a:ext>
            </a:extLst>
          </p:cNvPr>
          <p:cNvSpPr>
            <a:spLocks noGrp="1"/>
          </p:cNvSpPr>
          <p:nvPr>
            <p:ph type="sldNum" sz="quarter" idx="12"/>
          </p:nvPr>
        </p:nvSpPr>
        <p:spPr/>
        <p:txBody>
          <a:bodyPr/>
          <a:lstStyle/>
          <a:p>
            <a:fld id="{7FC9A54A-ED9F-4E8E-8D6B-1BF62B1A4A14}" type="slidenum">
              <a:rPr lang="en-SG" smtClean="0"/>
              <a:t>‹#›</a:t>
            </a:fld>
            <a:endParaRPr lang="en-SG"/>
          </a:p>
        </p:txBody>
      </p:sp>
    </p:spTree>
    <p:extLst>
      <p:ext uri="{BB962C8B-B14F-4D97-AF65-F5344CB8AC3E}">
        <p14:creationId xmlns:p14="http://schemas.microsoft.com/office/powerpoint/2010/main" val="114022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8FA4-99D4-4AE3-9A1A-F2D05002BA1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5D2E5E4-35B7-4E95-9777-CF7BC2B37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A803B-C3DE-457E-8E09-350AF6DC12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BA21689-B2BC-4D04-AF00-51718D5A6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863989-BDBF-41C3-89D6-1CF7061B32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252165E-3231-43FE-8A40-BEF1E18C1D77}"/>
              </a:ext>
            </a:extLst>
          </p:cNvPr>
          <p:cNvSpPr>
            <a:spLocks noGrp="1"/>
          </p:cNvSpPr>
          <p:nvPr>
            <p:ph type="dt" sz="half" idx="10"/>
          </p:nvPr>
        </p:nvSpPr>
        <p:spPr/>
        <p:txBody>
          <a:bodyPr/>
          <a:lstStyle/>
          <a:p>
            <a:fld id="{4BBB10C4-6CB4-496B-A58D-0443547B4540}" type="datetimeFigureOut">
              <a:rPr lang="en-SG" smtClean="0"/>
              <a:t>20/3/2021</a:t>
            </a:fld>
            <a:endParaRPr lang="en-SG"/>
          </a:p>
        </p:txBody>
      </p:sp>
      <p:sp>
        <p:nvSpPr>
          <p:cNvPr id="8" name="Footer Placeholder 7">
            <a:extLst>
              <a:ext uri="{FF2B5EF4-FFF2-40B4-BE49-F238E27FC236}">
                <a16:creationId xmlns:a16="http://schemas.microsoft.com/office/drawing/2014/main" id="{00E0C0BC-9A41-4C98-99F8-D2B18BAA8CF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69285AD-AF3A-4733-8D7B-A4E02A429E39}"/>
              </a:ext>
            </a:extLst>
          </p:cNvPr>
          <p:cNvSpPr>
            <a:spLocks noGrp="1"/>
          </p:cNvSpPr>
          <p:nvPr>
            <p:ph type="sldNum" sz="quarter" idx="12"/>
          </p:nvPr>
        </p:nvSpPr>
        <p:spPr/>
        <p:txBody>
          <a:bodyPr/>
          <a:lstStyle/>
          <a:p>
            <a:fld id="{7FC9A54A-ED9F-4E8E-8D6B-1BF62B1A4A14}" type="slidenum">
              <a:rPr lang="en-SG" smtClean="0"/>
              <a:t>‹#›</a:t>
            </a:fld>
            <a:endParaRPr lang="en-SG"/>
          </a:p>
        </p:txBody>
      </p:sp>
    </p:spTree>
    <p:extLst>
      <p:ext uri="{BB962C8B-B14F-4D97-AF65-F5344CB8AC3E}">
        <p14:creationId xmlns:p14="http://schemas.microsoft.com/office/powerpoint/2010/main" val="235122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F580-519F-46E5-9090-6A7F6E6010F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D1C1298-57E1-4059-B8D0-866685E39507}"/>
              </a:ext>
            </a:extLst>
          </p:cNvPr>
          <p:cNvSpPr>
            <a:spLocks noGrp="1"/>
          </p:cNvSpPr>
          <p:nvPr>
            <p:ph type="dt" sz="half" idx="10"/>
          </p:nvPr>
        </p:nvSpPr>
        <p:spPr/>
        <p:txBody>
          <a:bodyPr/>
          <a:lstStyle/>
          <a:p>
            <a:fld id="{4BBB10C4-6CB4-496B-A58D-0443547B4540}" type="datetimeFigureOut">
              <a:rPr lang="en-SG" smtClean="0"/>
              <a:t>20/3/2021</a:t>
            </a:fld>
            <a:endParaRPr lang="en-SG"/>
          </a:p>
        </p:txBody>
      </p:sp>
      <p:sp>
        <p:nvSpPr>
          <p:cNvPr id="4" name="Footer Placeholder 3">
            <a:extLst>
              <a:ext uri="{FF2B5EF4-FFF2-40B4-BE49-F238E27FC236}">
                <a16:creationId xmlns:a16="http://schemas.microsoft.com/office/drawing/2014/main" id="{906EEFF4-A29B-4B30-B773-0A663044393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7F2BC03-D78E-40B6-98B2-0375BF9D4919}"/>
              </a:ext>
            </a:extLst>
          </p:cNvPr>
          <p:cNvSpPr>
            <a:spLocks noGrp="1"/>
          </p:cNvSpPr>
          <p:nvPr>
            <p:ph type="sldNum" sz="quarter" idx="12"/>
          </p:nvPr>
        </p:nvSpPr>
        <p:spPr/>
        <p:txBody>
          <a:bodyPr/>
          <a:lstStyle/>
          <a:p>
            <a:fld id="{7FC9A54A-ED9F-4E8E-8D6B-1BF62B1A4A14}" type="slidenum">
              <a:rPr lang="en-SG" smtClean="0"/>
              <a:t>‹#›</a:t>
            </a:fld>
            <a:endParaRPr lang="en-SG"/>
          </a:p>
        </p:txBody>
      </p:sp>
    </p:spTree>
    <p:extLst>
      <p:ext uri="{BB962C8B-B14F-4D97-AF65-F5344CB8AC3E}">
        <p14:creationId xmlns:p14="http://schemas.microsoft.com/office/powerpoint/2010/main" val="18824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6AED9C-00ED-4BD6-B2D8-9678D829948F}"/>
              </a:ext>
            </a:extLst>
          </p:cNvPr>
          <p:cNvSpPr>
            <a:spLocks noGrp="1"/>
          </p:cNvSpPr>
          <p:nvPr>
            <p:ph type="dt" sz="half" idx="10"/>
          </p:nvPr>
        </p:nvSpPr>
        <p:spPr/>
        <p:txBody>
          <a:bodyPr/>
          <a:lstStyle/>
          <a:p>
            <a:fld id="{4BBB10C4-6CB4-496B-A58D-0443547B4540}" type="datetimeFigureOut">
              <a:rPr lang="en-SG" smtClean="0"/>
              <a:t>20/3/2021</a:t>
            </a:fld>
            <a:endParaRPr lang="en-SG"/>
          </a:p>
        </p:txBody>
      </p:sp>
      <p:sp>
        <p:nvSpPr>
          <p:cNvPr id="3" name="Footer Placeholder 2">
            <a:extLst>
              <a:ext uri="{FF2B5EF4-FFF2-40B4-BE49-F238E27FC236}">
                <a16:creationId xmlns:a16="http://schemas.microsoft.com/office/drawing/2014/main" id="{71D14D4A-2638-40E5-ACFA-2F707CF1E91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F8A52D6-F26F-4924-BED5-9BF9FEE637A1}"/>
              </a:ext>
            </a:extLst>
          </p:cNvPr>
          <p:cNvSpPr>
            <a:spLocks noGrp="1"/>
          </p:cNvSpPr>
          <p:nvPr>
            <p:ph type="sldNum" sz="quarter" idx="12"/>
          </p:nvPr>
        </p:nvSpPr>
        <p:spPr/>
        <p:txBody>
          <a:bodyPr/>
          <a:lstStyle/>
          <a:p>
            <a:fld id="{7FC9A54A-ED9F-4E8E-8D6B-1BF62B1A4A14}" type="slidenum">
              <a:rPr lang="en-SG" smtClean="0"/>
              <a:t>‹#›</a:t>
            </a:fld>
            <a:endParaRPr lang="en-SG"/>
          </a:p>
        </p:txBody>
      </p:sp>
    </p:spTree>
    <p:extLst>
      <p:ext uri="{BB962C8B-B14F-4D97-AF65-F5344CB8AC3E}">
        <p14:creationId xmlns:p14="http://schemas.microsoft.com/office/powerpoint/2010/main" val="3735039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CEE3-2DFD-46F5-9D7A-BA8778761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C7009C6-916A-47EB-A83C-2A0BF014E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640C824-258C-4BF1-9B41-0372B00C5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179C7-AA7A-43C9-969A-25190E047B46}"/>
              </a:ext>
            </a:extLst>
          </p:cNvPr>
          <p:cNvSpPr>
            <a:spLocks noGrp="1"/>
          </p:cNvSpPr>
          <p:nvPr>
            <p:ph type="dt" sz="half" idx="10"/>
          </p:nvPr>
        </p:nvSpPr>
        <p:spPr/>
        <p:txBody>
          <a:bodyPr/>
          <a:lstStyle/>
          <a:p>
            <a:fld id="{4BBB10C4-6CB4-496B-A58D-0443547B4540}" type="datetimeFigureOut">
              <a:rPr lang="en-SG" smtClean="0"/>
              <a:t>20/3/2021</a:t>
            </a:fld>
            <a:endParaRPr lang="en-SG"/>
          </a:p>
        </p:txBody>
      </p:sp>
      <p:sp>
        <p:nvSpPr>
          <p:cNvPr id="6" name="Footer Placeholder 5">
            <a:extLst>
              <a:ext uri="{FF2B5EF4-FFF2-40B4-BE49-F238E27FC236}">
                <a16:creationId xmlns:a16="http://schemas.microsoft.com/office/drawing/2014/main" id="{E7376E71-1725-4C87-981D-55237D87571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C85BBCB-459A-4582-AF45-F3FBA4F81958}"/>
              </a:ext>
            </a:extLst>
          </p:cNvPr>
          <p:cNvSpPr>
            <a:spLocks noGrp="1"/>
          </p:cNvSpPr>
          <p:nvPr>
            <p:ph type="sldNum" sz="quarter" idx="12"/>
          </p:nvPr>
        </p:nvSpPr>
        <p:spPr/>
        <p:txBody>
          <a:bodyPr/>
          <a:lstStyle/>
          <a:p>
            <a:fld id="{7FC9A54A-ED9F-4E8E-8D6B-1BF62B1A4A14}" type="slidenum">
              <a:rPr lang="en-SG" smtClean="0"/>
              <a:t>‹#›</a:t>
            </a:fld>
            <a:endParaRPr lang="en-SG"/>
          </a:p>
        </p:txBody>
      </p:sp>
    </p:spTree>
    <p:extLst>
      <p:ext uri="{BB962C8B-B14F-4D97-AF65-F5344CB8AC3E}">
        <p14:creationId xmlns:p14="http://schemas.microsoft.com/office/powerpoint/2010/main" val="277449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B010-26E5-4AB8-BF14-A6CBC99F7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06AB05B-DD7C-40FF-B5C1-6986E7F48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EDDED08-5CFE-4FDF-8558-B72A0DA9A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66EBD-CEEC-4A54-8D46-026C5624FBCA}"/>
              </a:ext>
            </a:extLst>
          </p:cNvPr>
          <p:cNvSpPr>
            <a:spLocks noGrp="1"/>
          </p:cNvSpPr>
          <p:nvPr>
            <p:ph type="dt" sz="half" idx="10"/>
          </p:nvPr>
        </p:nvSpPr>
        <p:spPr/>
        <p:txBody>
          <a:bodyPr/>
          <a:lstStyle/>
          <a:p>
            <a:fld id="{4BBB10C4-6CB4-496B-A58D-0443547B4540}" type="datetimeFigureOut">
              <a:rPr lang="en-SG" smtClean="0"/>
              <a:t>20/3/2021</a:t>
            </a:fld>
            <a:endParaRPr lang="en-SG"/>
          </a:p>
        </p:txBody>
      </p:sp>
      <p:sp>
        <p:nvSpPr>
          <p:cNvPr id="6" name="Footer Placeholder 5">
            <a:extLst>
              <a:ext uri="{FF2B5EF4-FFF2-40B4-BE49-F238E27FC236}">
                <a16:creationId xmlns:a16="http://schemas.microsoft.com/office/drawing/2014/main" id="{0B9E9455-AF4E-4391-8932-79C4443690F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562365D-2FBD-401B-98C8-831CAFEAC2AC}"/>
              </a:ext>
            </a:extLst>
          </p:cNvPr>
          <p:cNvSpPr>
            <a:spLocks noGrp="1"/>
          </p:cNvSpPr>
          <p:nvPr>
            <p:ph type="sldNum" sz="quarter" idx="12"/>
          </p:nvPr>
        </p:nvSpPr>
        <p:spPr/>
        <p:txBody>
          <a:bodyPr/>
          <a:lstStyle/>
          <a:p>
            <a:fld id="{7FC9A54A-ED9F-4E8E-8D6B-1BF62B1A4A14}" type="slidenum">
              <a:rPr lang="en-SG" smtClean="0"/>
              <a:t>‹#›</a:t>
            </a:fld>
            <a:endParaRPr lang="en-SG"/>
          </a:p>
        </p:txBody>
      </p:sp>
    </p:spTree>
    <p:extLst>
      <p:ext uri="{BB962C8B-B14F-4D97-AF65-F5344CB8AC3E}">
        <p14:creationId xmlns:p14="http://schemas.microsoft.com/office/powerpoint/2010/main" val="157163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A6AE30-5DE0-4F94-AB89-93B3CBCC4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126E63F-7DDA-4FDB-B666-E6FC5CAB6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1A94C1B-150F-49A0-8907-CACEB5B98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B10C4-6CB4-496B-A58D-0443547B4540}" type="datetimeFigureOut">
              <a:rPr lang="en-SG" smtClean="0"/>
              <a:t>20/3/2021</a:t>
            </a:fld>
            <a:endParaRPr lang="en-SG"/>
          </a:p>
        </p:txBody>
      </p:sp>
      <p:sp>
        <p:nvSpPr>
          <p:cNvPr id="5" name="Footer Placeholder 4">
            <a:extLst>
              <a:ext uri="{FF2B5EF4-FFF2-40B4-BE49-F238E27FC236}">
                <a16:creationId xmlns:a16="http://schemas.microsoft.com/office/drawing/2014/main" id="{25543FFA-80CA-4393-A427-F95305447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387D847-596E-4FBA-88FC-7AA8D8FCB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9A54A-ED9F-4E8E-8D6B-1BF62B1A4A14}" type="slidenum">
              <a:rPr lang="en-SG" smtClean="0"/>
              <a:t>‹#›</a:t>
            </a:fld>
            <a:endParaRPr lang="en-SG"/>
          </a:p>
        </p:txBody>
      </p:sp>
    </p:spTree>
    <p:extLst>
      <p:ext uri="{BB962C8B-B14F-4D97-AF65-F5344CB8AC3E}">
        <p14:creationId xmlns:p14="http://schemas.microsoft.com/office/powerpoint/2010/main" val="88081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print-equal-sum-sets-array-partition-proble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print-equal-sum-sets-array-partition-proble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AD13-11B3-4240-9A26-9C631D87D131}"/>
              </a:ext>
            </a:extLst>
          </p:cNvPr>
          <p:cNvSpPr>
            <a:spLocks noGrp="1"/>
          </p:cNvSpPr>
          <p:nvPr>
            <p:ph type="ctrTitle"/>
          </p:nvPr>
        </p:nvSpPr>
        <p:spPr/>
        <p:txBody>
          <a:bodyPr/>
          <a:lstStyle/>
          <a:p>
            <a:r>
              <a:rPr lang="en-SG" dirty="0"/>
              <a:t>Project 1</a:t>
            </a:r>
          </a:p>
        </p:txBody>
      </p:sp>
      <p:sp>
        <p:nvSpPr>
          <p:cNvPr id="3" name="Subtitle 2">
            <a:extLst>
              <a:ext uri="{FF2B5EF4-FFF2-40B4-BE49-F238E27FC236}">
                <a16:creationId xmlns:a16="http://schemas.microsoft.com/office/drawing/2014/main" id="{8F213921-E7D3-4DDF-A1F4-BA17275D018B}"/>
              </a:ext>
            </a:extLst>
          </p:cNvPr>
          <p:cNvSpPr>
            <a:spLocks noGrp="1"/>
          </p:cNvSpPr>
          <p:nvPr>
            <p:ph type="subTitle" idx="1"/>
          </p:nvPr>
        </p:nvSpPr>
        <p:spPr/>
        <p:txBody>
          <a:bodyPr/>
          <a:lstStyle/>
          <a:p>
            <a:r>
              <a:rPr lang="en-SG" dirty="0"/>
              <a:t>Jowett Chng Kai Cheng</a:t>
            </a:r>
          </a:p>
          <a:p>
            <a:endParaRPr lang="en-SG" dirty="0"/>
          </a:p>
        </p:txBody>
      </p:sp>
    </p:spTree>
    <p:extLst>
      <p:ext uri="{BB962C8B-B14F-4D97-AF65-F5344CB8AC3E}">
        <p14:creationId xmlns:p14="http://schemas.microsoft.com/office/powerpoint/2010/main" val="292484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2309-7EAF-48B4-B9BA-614C11EA1BE7}"/>
              </a:ext>
            </a:extLst>
          </p:cNvPr>
          <p:cNvSpPr>
            <a:spLocks noGrp="1"/>
          </p:cNvSpPr>
          <p:nvPr>
            <p:ph type="title"/>
          </p:nvPr>
        </p:nvSpPr>
        <p:spPr/>
        <p:txBody>
          <a:bodyPr/>
          <a:lstStyle/>
          <a:p>
            <a:r>
              <a:rPr lang="en-SG" dirty="0"/>
              <a:t>Question 1</a:t>
            </a:r>
          </a:p>
        </p:txBody>
      </p:sp>
      <p:sp>
        <p:nvSpPr>
          <p:cNvPr id="3" name="Content Placeholder 2">
            <a:extLst>
              <a:ext uri="{FF2B5EF4-FFF2-40B4-BE49-F238E27FC236}">
                <a16:creationId xmlns:a16="http://schemas.microsoft.com/office/drawing/2014/main" id="{CC037320-B6EC-460F-9532-D5DD1711E6F8}"/>
              </a:ext>
            </a:extLst>
          </p:cNvPr>
          <p:cNvSpPr>
            <a:spLocks noGrp="1"/>
          </p:cNvSpPr>
          <p:nvPr>
            <p:ph idx="1"/>
          </p:nvPr>
        </p:nvSpPr>
        <p:spPr>
          <a:xfrm>
            <a:off x="838200" y="1347537"/>
            <a:ext cx="10515600" cy="4829426"/>
          </a:xfrm>
        </p:spPr>
        <p:txBody>
          <a:bodyPr>
            <a:noAutofit/>
          </a:bodyPr>
          <a:lstStyle/>
          <a:p>
            <a:pPr marL="0" indent="0">
              <a:lnSpc>
                <a:spcPct val="100000"/>
              </a:lnSpc>
              <a:spcBef>
                <a:spcPts val="0"/>
              </a:spcBef>
              <a:buNone/>
            </a:pPr>
            <a:r>
              <a:rPr lang="en-SG" sz="1400" dirty="0"/>
              <a:t>Pseudo code:</a:t>
            </a:r>
          </a:p>
          <a:p>
            <a:pPr marL="0" indent="0">
              <a:lnSpc>
                <a:spcPct val="100000"/>
              </a:lnSpc>
              <a:spcBef>
                <a:spcPts val="0"/>
              </a:spcBef>
              <a:buNone/>
            </a:pPr>
            <a:r>
              <a:rPr lang="en-SG" sz="1400" dirty="0"/>
              <a:t>Check if the sum of the </a:t>
            </a:r>
            <a:r>
              <a:rPr lang="en-SG" sz="1400" dirty="0" err="1"/>
              <a:t>arr</a:t>
            </a:r>
            <a:r>
              <a:rPr lang="en-SG" sz="1400" dirty="0"/>
              <a:t> is even.</a:t>
            </a:r>
          </a:p>
          <a:p>
            <a:pPr marL="0" indent="0">
              <a:lnSpc>
                <a:spcPct val="100000"/>
              </a:lnSpc>
              <a:spcBef>
                <a:spcPts val="0"/>
              </a:spcBef>
              <a:buNone/>
            </a:pPr>
            <a:r>
              <a:rPr lang="en-SG" sz="1400" dirty="0"/>
              <a:t>If no, return None, None</a:t>
            </a:r>
          </a:p>
          <a:p>
            <a:pPr marL="0" indent="0">
              <a:lnSpc>
                <a:spcPct val="100000"/>
              </a:lnSpc>
              <a:spcBef>
                <a:spcPts val="0"/>
              </a:spcBef>
              <a:buNone/>
            </a:pPr>
            <a:r>
              <a:rPr lang="en-SG" sz="1400" dirty="0"/>
              <a:t>Create 2 empty arrays (left and right)</a:t>
            </a:r>
          </a:p>
          <a:p>
            <a:pPr marL="0" indent="0">
              <a:lnSpc>
                <a:spcPct val="100000"/>
              </a:lnSpc>
              <a:spcBef>
                <a:spcPts val="0"/>
              </a:spcBef>
              <a:buNone/>
            </a:pPr>
            <a:r>
              <a:rPr lang="en-SG" sz="1400" dirty="0"/>
              <a:t>Create 2 sum variable assign 0 to them (each represent total sum of each array)</a:t>
            </a:r>
          </a:p>
          <a:p>
            <a:pPr marL="0" indent="0">
              <a:lnSpc>
                <a:spcPct val="100000"/>
              </a:lnSpc>
              <a:spcBef>
                <a:spcPts val="0"/>
              </a:spcBef>
              <a:buNone/>
            </a:pPr>
            <a:r>
              <a:rPr lang="en-SG" sz="1400" dirty="0"/>
              <a:t>Use helper recursive function called </a:t>
            </a:r>
            <a:r>
              <a:rPr lang="en-SG" sz="1400" dirty="0" err="1"/>
              <a:t>comSets</a:t>
            </a:r>
            <a:r>
              <a:rPr lang="en-SG" sz="1400" dirty="0"/>
              <a:t> *takes in </a:t>
            </a:r>
            <a:r>
              <a:rPr lang="en-SG" sz="1400" dirty="0" err="1"/>
              <a:t>arr</a:t>
            </a:r>
            <a:r>
              <a:rPr lang="en-SG" sz="1400" dirty="0"/>
              <a:t>, its length, the left empty and right empty array, the  two sum variable, and 0 for </a:t>
            </a:r>
            <a:r>
              <a:rPr lang="en-SG" sz="1400" dirty="0" err="1"/>
              <a:t>pos</a:t>
            </a:r>
            <a:endParaRPr lang="en-SG" sz="1400" dirty="0"/>
          </a:p>
          <a:p>
            <a:pPr marL="0" indent="0">
              <a:lnSpc>
                <a:spcPct val="100000"/>
              </a:lnSpc>
              <a:spcBef>
                <a:spcPts val="0"/>
              </a:spcBef>
              <a:buNone/>
            </a:pPr>
            <a:r>
              <a:rPr lang="en-SG" sz="1400" dirty="0"/>
              <a:t>	Base case check if </a:t>
            </a:r>
            <a:r>
              <a:rPr lang="en-SG" sz="1400" dirty="0" err="1"/>
              <a:t>pos</a:t>
            </a:r>
            <a:r>
              <a:rPr lang="en-SG" sz="1400" dirty="0"/>
              <a:t> is equal to n. if yes, check if the two sums are equal, if not return false, is yes return left and right array</a:t>
            </a:r>
          </a:p>
          <a:p>
            <a:pPr marL="0" indent="0">
              <a:lnSpc>
                <a:spcPct val="100000"/>
              </a:lnSpc>
              <a:spcBef>
                <a:spcPts val="0"/>
              </a:spcBef>
              <a:buNone/>
            </a:pPr>
            <a:r>
              <a:rPr lang="en-SG" sz="1400" dirty="0"/>
              <a:t>	add current element at position </a:t>
            </a:r>
            <a:r>
              <a:rPr lang="en-SG" sz="1400" dirty="0" err="1"/>
              <a:t>pos</a:t>
            </a:r>
            <a:r>
              <a:rPr lang="en-SG" sz="1400" dirty="0"/>
              <a:t> to left array. Then call the function recursively with the same variables but of the of sum presentation total of left array + element added into left array. Repeat until n == pos. after the recursive is done, check if result is not false if yes return the result. Else:</a:t>
            </a:r>
          </a:p>
          <a:p>
            <a:pPr marL="0" indent="0">
              <a:lnSpc>
                <a:spcPct val="100000"/>
              </a:lnSpc>
              <a:spcBef>
                <a:spcPts val="0"/>
              </a:spcBef>
              <a:buNone/>
            </a:pPr>
            <a:r>
              <a:rPr lang="en-SG" sz="1400" dirty="0"/>
              <a:t>	remove last element from left array and add currently element into right array.  Call the function recursively but adding the element in the currently </a:t>
            </a:r>
            <a:r>
              <a:rPr lang="en-SG" sz="1400" dirty="0" err="1"/>
              <a:t>pos</a:t>
            </a:r>
            <a:r>
              <a:rPr lang="en-SG" sz="1400" dirty="0"/>
              <a:t> to sum representing the sum of the right array and </a:t>
            </a:r>
            <a:r>
              <a:rPr lang="en-SG" sz="1400" dirty="0" err="1"/>
              <a:t>pos</a:t>
            </a:r>
            <a:r>
              <a:rPr lang="en-SG" sz="1400" dirty="0"/>
              <a:t> +1, if result == False, remove last element from right array</a:t>
            </a:r>
          </a:p>
          <a:p>
            <a:pPr marL="0" indent="0">
              <a:lnSpc>
                <a:spcPct val="100000"/>
              </a:lnSpc>
              <a:spcBef>
                <a:spcPts val="0"/>
              </a:spcBef>
              <a:buNone/>
            </a:pPr>
            <a:r>
              <a:rPr lang="en-SG" sz="1400" dirty="0"/>
              <a:t>Return res</a:t>
            </a:r>
          </a:p>
          <a:p>
            <a:pPr marL="0" indent="0">
              <a:lnSpc>
                <a:spcPct val="100000"/>
              </a:lnSpc>
              <a:spcBef>
                <a:spcPts val="0"/>
              </a:spcBef>
              <a:buNone/>
            </a:pPr>
            <a:endParaRPr lang="en-SG" sz="1400" dirty="0"/>
          </a:p>
          <a:p>
            <a:pPr marL="0" indent="0">
              <a:lnSpc>
                <a:spcPct val="100000"/>
              </a:lnSpc>
              <a:spcBef>
                <a:spcPts val="0"/>
              </a:spcBef>
              <a:buNone/>
            </a:pPr>
            <a:r>
              <a:rPr lang="en-SG" sz="1400" b="1" dirty="0" err="1"/>
              <a:t>ComSets</a:t>
            </a:r>
            <a:r>
              <a:rPr lang="en-SG" sz="1400" b="1" dirty="0"/>
              <a:t> function initially return combination of some elements in the array passed that has the sum = to the initial array sum divided by 2, it will return false if there is no possible combinations. It uses partition to return the combination (usage of 2 arrays) </a:t>
            </a:r>
          </a:p>
          <a:p>
            <a:pPr marL="0" indent="0">
              <a:lnSpc>
                <a:spcPct val="100000"/>
              </a:lnSpc>
              <a:spcBef>
                <a:spcPts val="0"/>
              </a:spcBef>
              <a:buNone/>
            </a:pPr>
            <a:endParaRPr lang="en-SG" sz="1400" dirty="0"/>
          </a:p>
          <a:p>
            <a:pPr marL="0" indent="0">
              <a:lnSpc>
                <a:spcPct val="100000"/>
              </a:lnSpc>
              <a:spcBef>
                <a:spcPts val="0"/>
              </a:spcBef>
              <a:buNone/>
            </a:pPr>
            <a:r>
              <a:rPr lang="en-SG" sz="1400" b="1" dirty="0"/>
              <a:t>Each element in n has only two options, go in to left array or right array hence 2^n</a:t>
            </a:r>
          </a:p>
          <a:p>
            <a:pPr marL="0" indent="0">
              <a:lnSpc>
                <a:spcPct val="100000"/>
              </a:lnSpc>
              <a:spcBef>
                <a:spcPts val="0"/>
              </a:spcBef>
              <a:buNone/>
            </a:pPr>
            <a:r>
              <a:rPr lang="en-SG" sz="1400" b="1" dirty="0"/>
              <a:t>Worst time complexity:  2^n</a:t>
            </a:r>
          </a:p>
          <a:p>
            <a:pPr marL="0" indent="0">
              <a:lnSpc>
                <a:spcPct val="100000"/>
              </a:lnSpc>
              <a:spcBef>
                <a:spcPts val="0"/>
              </a:spcBef>
              <a:buNone/>
            </a:pPr>
            <a:endParaRPr lang="en-SG" sz="1400" dirty="0"/>
          </a:p>
          <a:p>
            <a:pPr marL="0" indent="0">
              <a:lnSpc>
                <a:spcPct val="100000"/>
              </a:lnSpc>
              <a:spcBef>
                <a:spcPts val="0"/>
              </a:spcBef>
              <a:buNone/>
            </a:pPr>
            <a:r>
              <a:rPr lang="en-SG" sz="1400" dirty="0"/>
              <a:t>Used this algorithm: </a:t>
            </a:r>
          </a:p>
          <a:p>
            <a:pPr>
              <a:lnSpc>
                <a:spcPct val="100000"/>
              </a:lnSpc>
              <a:spcBef>
                <a:spcPts val="0"/>
              </a:spcBef>
            </a:pPr>
            <a:r>
              <a:rPr lang="en-SG" sz="1400" dirty="0">
                <a:hlinkClick r:id="rId3"/>
              </a:rPr>
              <a:t>https://www.geeksforgeeks.org/print-equal-sum-sets-array-partition-problem/</a:t>
            </a:r>
            <a:endParaRPr lang="en-SG" sz="1400" dirty="0"/>
          </a:p>
          <a:p>
            <a:pPr>
              <a:lnSpc>
                <a:spcPct val="100000"/>
              </a:lnSpc>
              <a:spcBef>
                <a:spcPts val="0"/>
              </a:spcBef>
            </a:pPr>
            <a:endParaRPr lang="en-SG" sz="1400" dirty="0"/>
          </a:p>
        </p:txBody>
      </p:sp>
    </p:spTree>
    <p:extLst>
      <p:ext uri="{BB962C8B-B14F-4D97-AF65-F5344CB8AC3E}">
        <p14:creationId xmlns:p14="http://schemas.microsoft.com/office/powerpoint/2010/main" val="252600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8653-0618-461A-814F-C159F7FBFF12}"/>
              </a:ext>
            </a:extLst>
          </p:cNvPr>
          <p:cNvSpPr>
            <a:spLocks noGrp="1"/>
          </p:cNvSpPr>
          <p:nvPr>
            <p:ph type="title"/>
          </p:nvPr>
        </p:nvSpPr>
        <p:spPr>
          <a:xfrm>
            <a:off x="838200" y="0"/>
            <a:ext cx="10515600" cy="1325563"/>
          </a:xfrm>
        </p:spPr>
        <p:txBody>
          <a:bodyPr/>
          <a:lstStyle/>
          <a:p>
            <a:r>
              <a:rPr lang="en-SG" dirty="0"/>
              <a:t>Question 2</a:t>
            </a:r>
          </a:p>
        </p:txBody>
      </p:sp>
      <p:sp>
        <p:nvSpPr>
          <p:cNvPr id="4" name="Content Placeholder 2">
            <a:extLst>
              <a:ext uri="{FF2B5EF4-FFF2-40B4-BE49-F238E27FC236}">
                <a16:creationId xmlns:a16="http://schemas.microsoft.com/office/drawing/2014/main" id="{0B186B12-2161-484E-91E8-D41953DF42BB}"/>
              </a:ext>
            </a:extLst>
          </p:cNvPr>
          <p:cNvSpPr>
            <a:spLocks noGrp="1"/>
          </p:cNvSpPr>
          <p:nvPr>
            <p:ph idx="1"/>
          </p:nvPr>
        </p:nvSpPr>
        <p:spPr>
          <a:xfrm>
            <a:off x="478276" y="858645"/>
            <a:ext cx="10515600" cy="4829426"/>
          </a:xfrm>
        </p:spPr>
        <p:txBody>
          <a:bodyPr>
            <a:noAutofit/>
          </a:bodyPr>
          <a:lstStyle/>
          <a:p>
            <a:pPr marL="0" indent="0">
              <a:lnSpc>
                <a:spcPct val="100000"/>
              </a:lnSpc>
              <a:spcBef>
                <a:spcPts val="0"/>
              </a:spcBef>
              <a:buNone/>
            </a:pPr>
            <a:r>
              <a:rPr lang="en-US" sz="1600" dirty="0"/>
              <a:t>Pseudo Code:</a:t>
            </a:r>
          </a:p>
          <a:p>
            <a:pPr marL="0" indent="0">
              <a:lnSpc>
                <a:spcPct val="100000"/>
              </a:lnSpc>
              <a:spcBef>
                <a:spcPts val="0"/>
              </a:spcBef>
              <a:buNone/>
            </a:pPr>
            <a:endParaRPr lang="en-SG" sz="1600" dirty="0"/>
          </a:p>
          <a:p>
            <a:pPr marL="0" indent="0">
              <a:lnSpc>
                <a:spcPct val="100000"/>
              </a:lnSpc>
              <a:spcBef>
                <a:spcPts val="0"/>
              </a:spcBef>
              <a:buNone/>
            </a:pPr>
            <a:r>
              <a:rPr lang="en-SG" sz="1600" dirty="0"/>
              <a:t>Take in x1, y1,x2,y2 as arguments and </a:t>
            </a:r>
            <a:r>
              <a:rPr lang="en-SG" sz="1600" dirty="0" err="1"/>
              <a:t>ystep</a:t>
            </a:r>
            <a:r>
              <a:rPr lang="en-SG" sz="1600" dirty="0"/>
              <a:t> =0, </a:t>
            </a:r>
            <a:r>
              <a:rPr lang="en-SG" sz="1600" dirty="0" err="1"/>
              <a:t>xstep</a:t>
            </a:r>
            <a:r>
              <a:rPr lang="en-SG" sz="1600" dirty="0"/>
              <a:t> =0:</a:t>
            </a:r>
          </a:p>
          <a:p>
            <a:pPr marL="0" indent="0">
              <a:lnSpc>
                <a:spcPct val="100000"/>
              </a:lnSpc>
              <a:spcBef>
                <a:spcPts val="0"/>
              </a:spcBef>
              <a:buNone/>
            </a:pPr>
            <a:r>
              <a:rPr lang="en-SG" sz="1600" dirty="0"/>
              <a:t>	if it’s the 1</a:t>
            </a:r>
            <a:r>
              <a:rPr lang="en-SG" sz="1600" baseline="30000" dirty="0"/>
              <a:t>st</a:t>
            </a:r>
            <a:r>
              <a:rPr lang="en-SG" sz="1600" dirty="0"/>
              <a:t> time the function is running, set </a:t>
            </a:r>
            <a:r>
              <a:rPr lang="en-SG" sz="1600" dirty="0" err="1"/>
              <a:t>ystep</a:t>
            </a:r>
            <a:r>
              <a:rPr lang="en-SG" sz="1600" dirty="0"/>
              <a:t> to absolute value of x1 and set </a:t>
            </a:r>
            <a:r>
              <a:rPr lang="en-SG" sz="1600" dirty="0" err="1"/>
              <a:t>xstep</a:t>
            </a:r>
            <a:r>
              <a:rPr lang="en-SG" sz="1600" dirty="0"/>
              <a:t> to absolute value of y1</a:t>
            </a:r>
          </a:p>
          <a:p>
            <a:pPr marL="0" indent="0">
              <a:lnSpc>
                <a:spcPct val="100000"/>
              </a:lnSpc>
              <a:spcBef>
                <a:spcPts val="0"/>
              </a:spcBef>
              <a:buNone/>
            </a:pPr>
            <a:r>
              <a:rPr lang="en-SG" sz="1600" dirty="0"/>
              <a:t>	base case: if y1 ==y2 and x1 ==x2, return True</a:t>
            </a:r>
          </a:p>
          <a:p>
            <a:pPr marL="0" indent="0">
              <a:lnSpc>
                <a:spcPct val="100000"/>
              </a:lnSpc>
              <a:spcBef>
                <a:spcPts val="0"/>
              </a:spcBef>
              <a:buNone/>
            </a:pPr>
            <a:r>
              <a:rPr lang="en-SG" sz="1600" dirty="0"/>
              <a:t>	a few more base case:</a:t>
            </a:r>
          </a:p>
          <a:p>
            <a:pPr marL="0" indent="0">
              <a:lnSpc>
                <a:spcPct val="100000"/>
              </a:lnSpc>
              <a:spcBef>
                <a:spcPts val="0"/>
              </a:spcBef>
              <a:buNone/>
            </a:pPr>
            <a:r>
              <a:rPr lang="en-SG" sz="1600" dirty="0"/>
              <a:t>	if the current loop, x1 is smaller than x2 however if add </a:t>
            </a:r>
            <a:r>
              <a:rPr lang="en-SG" sz="1600" dirty="0" err="1"/>
              <a:t>xstep</a:t>
            </a:r>
            <a:r>
              <a:rPr lang="en-SG" sz="1600" dirty="0"/>
              <a:t>, it is bigger than x2, return false </a:t>
            </a:r>
          </a:p>
          <a:p>
            <a:pPr marL="0" indent="0">
              <a:lnSpc>
                <a:spcPct val="100000"/>
              </a:lnSpc>
              <a:spcBef>
                <a:spcPts val="0"/>
              </a:spcBef>
              <a:buNone/>
            </a:pPr>
            <a:r>
              <a:rPr lang="en-SG" sz="1600" dirty="0"/>
              <a:t>	</a:t>
            </a:r>
            <a:r>
              <a:rPr lang="en-SG" sz="1600" dirty="0" err="1"/>
              <a:t>elif</a:t>
            </a:r>
            <a:r>
              <a:rPr lang="en-SG" sz="1600" dirty="0"/>
              <a:t> the current loop, x1 is bigger than x2 however if - </a:t>
            </a:r>
            <a:r>
              <a:rPr lang="en-SG" sz="1600" dirty="0" err="1"/>
              <a:t>ystep</a:t>
            </a:r>
            <a:r>
              <a:rPr lang="en-SG" sz="1600" dirty="0"/>
              <a:t>, it is smaller than x2, return false</a:t>
            </a:r>
          </a:p>
          <a:p>
            <a:pPr marL="0" indent="0">
              <a:lnSpc>
                <a:spcPct val="100000"/>
              </a:lnSpc>
              <a:spcBef>
                <a:spcPts val="0"/>
              </a:spcBef>
              <a:buNone/>
            </a:pPr>
            <a:r>
              <a:rPr lang="en-SG" sz="1600" dirty="0"/>
              <a:t>	if the current loop, y1 is smaller than y2 however if add </a:t>
            </a:r>
            <a:r>
              <a:rPr lang="en-SG" sz="1600" dirty="0" err="1"/>
              <a:t>xstep</a:t>
            </a:r>
            <a:r>
              <a:rPr lang="en-SG" sz="1600" dirty="0"/>
              <a:t>, it is bigger than y2, return false </a:t>
            </a:r>
          </a:p>
          <a:p>
            <a:pPr marL="0" indent="0">
              <a:lnSpc>
                <a:spcPct val="100000"/>
              </a:lnSpc>
              <a:spcBef>
                <a:spcPts val="0"/>
              </a:spcBef>
              <a:buNone/>
            </a:pPr>
            <a:r>
              <a:rPr lang="en-SG" sz="1600" dirty="0"/>
              <a:t>	</a:t>
            </a:r>
            <a:r>
              <a:rPr lang="en-SG" sz="1600" dirty="0" err="1"/>
              <a:t>elif</a:t>
            </a:r>
            <a:r>
              <a:rPr lang="en-SG" sz="1600" dirty="0"/>
              <a:t> the current loop, y1 is bigger than y2 however if - </a:t>
            </a:r>
            <a:r>
              <a:rPr lang="en-SG" sz="1600" dirty="0" err="1"/>
              <a:t>ystep</a:t>
            </a:r>
            <a:r>
              <a:rPr lang="en-SG" sz="1600" dirty="0"/>
              <a:t>, it is smaller than y2, return false</a:t>
            </a:r>
          </a:p>
          <a:p>
            <a:pPr marL="0" indent="0">
              <a:lnSpc>
                <a:spcPct val="100000"/>
              </a:lnSpc>
              <a:spcBef>
                <a:spcPts val="0"/>
              </a:spcBef>
              <a:buNone/>
            </a:pPr>
            <a:r>
              <a:rPr lang="en-SG" sz="1600" dirty="0"/>
              <a:t>	reduction:</a:t>
            </a:r>
          </a:p>
          <a:p>
            <a:pPr marL="0" indent="0">
              <a:lnSpc>
                <a:spcPct val="100000"/>
              </a:lnSpc>
              <a:spcBef>
                <a:spcPts val="0"/>
              </a:spcBef>
              <a:buNone/>
            </a:pPr>
            <a:r>
              <a:rPr lang="en-SG" sz="1600" dirty="0"/>
              <a:t>	if x1 &gt; x2 call function recursively with the same value except for x1, x1 = x1-xstep </a:t>
            </a:r>
            <a:endParaRPr lang="en-US" sz="1600" b="0" dirty="0">
              <a:solidFill>
                <a:srgbClr val="D4D4D4"/>
              </a:solidFill>
              <a:effectLst/>
              <a:latin typeface="Consolas" panose="020B0609020204030204" pitchFamily="49" charset="0"/>
            </a:endParaRPr>
          </a:p>
          <a:p>
            <a:pPr marL="0" indent="0">
              <a:lnSpc>
                <a:spcPct val="100000"/>
              </a:lnSpc>
              <a:spcBef>
                <a:spcPts val="0"/>
              </a:spcBef>
              <a:buNone/>
            </a:pPr>
            <a:r>
              <a:rPr lang="en-SG" sz="1600" dirty="0"/>
              <a:t>	if x1 &lt;  x2 call function recursively with the same value except for x1, x1 = x1 +</a:t>
            </a:r>
            <a:r>
              <a:rPr lang="en-SG" sz="1600" dirty="0" err="1"/>
              <a:t>xstep</a:t>
            </a:r>
            <a:endParaRPr lang="en-SG" sz="1600" dirty="0"/>
          </a:p>
          <a:p>
            <a:pPr marL="0" indent="0">
              <a:lnSpc>
                <a:spcPct val="100000"/>
              </a:lnSpc>
              <a:spcBef>
                <a:spcPts val="0"/>
              </a:spcBef>
              <a:buNone/>
            </a:pPr>
            <a:r>
              <a:rPr lang="en-SG" sz="1600" dirty="0"/>
              <a:t>	if y1 &gt; y2 call function recursively with the same value except for x1, y1 = y1-ystep </a:t>
            </a:r>
            <a:endParaRPr lang="en-US" sz="1600" b="0" dirty="0">
              <a:solidFill>
                <a:srgbClr val="D4D4D4"/>
              </a:solidFill>
              <a:effectLst/>
              <a:latin typeface="Consolas" panose="020B0609020204030204" pitchFamily="49" charset="0"/>
            </a:endParaRPr>
          </a:p>
          <a:p>
            <a:pPr marL="0" indent="0">
              <a:lnSpc>
                <a:spcPct val="100000"/>
              </a:lnSpc>
              <a:spcBef>
                <a:spcPts val="0"/>
              </a:spcBef>
              <a:buNone/>
            </a:pPr>
            <a:r>
              <a:rPr lang="en-SG" sz="1600" dirty="0"/>
              <a:t>	if y1 &lt;  y2 call function recursively with the same value except for x1, y1 = y1 +</a:t>
            </a:r>
            <a:r>
              <a:rPr lang="en-SG" sz="1600" dirty="0" err="1"/>
              <a:t>ystep</a:t>
            </a:r>
            <a:endParaRPr lang="en-SG" sz="1600" dirty="0"/>
          </a:p>
          <a:p>
            <a:pPr marL="0" indent="0">
              <a:lnSpc>
                <a:spcPct val="100000"/>
              </a:lnSpc>
              <a:spcBef>
                <a:spcPts val="0"/>
              </a:spcBef>
              <a:buNone/>
            </a:pPr>
            <a:r>
              <a:rPr lang="en-SG" sz="1600" dirty="0"/>
              <a:t>The recursive function take in x1,y1,x2,y2, measuring where to move (left right up or down) base on where is x1 relative to x2 and where is y1 relative to y2. it moves with a fix step (1</a:t>
            </a:r>
            <a:r>
              <a:rPr lang="en-SG" sz="1600" baseline="30000" dirty="0"/>
              <a:t>st</a:t>
            </a:r>
            <a:r>
              <a:rPr lang="en-SG" sz="1600" dirty="0"/>
              <a:t> x1 for moving up and down, and 1</a:t>
            </a:r>
            <a:r>
              <a:rPr lang="en-SG" sz="1600" baseline="30000" dirty="0"/>
              <a:t>st</a:t>
            </a:r>
            <a:r>
              <a:rPr lang="en-SG" sz="1600" dirty="0"/>
              <a:t> y1 for moving left and right) until the initial points (x1,y1) reached the destination (x2,y2). In the event it overshot it return false. </a:t>
            </a:r>
          </a:p>
          <a:p>
            <a:pPr marL="0" indent="0">
              <a:lnSpc>
                <a:spcPct val="100000"/>
              </a:lnSpc>
              <a:spcBef>
                <a:spcPts val="0"/>
              </a:spcBef>
              <a:buNone/>
            </a:pPr>
            <a:endParaRPr lang="en-SG" sz="1600" dirty="0"/>
          </a:p>
          <a:p>
            <a:pPr marL="0" indent="0">
              <a:lnSpc>
                <a:spcPct val="100000"/>
              </a:lnSpc>
              <a:spcBef>
                <a:spcPts val="0"/>
              </a:spcBef>
              <a:buNone/>
            </a:pPr>
            <a:r>
              <a:rPr lang="en-SG" sz="1600" dirty="0"/>
              <a:t>Abs = absolute value</a:t>
            </a:r>
          </a:p>
          <a:p>
            <a:pPr marL="0" indent="0">
              <a:lnSpc>
                <a:spcPct val="100000"/>
              </a:lnSpc>
              <a:spcBef>
                <a:spcPts val="0"/>
              </a:spcBef>
              <a:buNone/>
            </a:pPr>
            <a:r>
              <a:rPr lang="en-SG" sz="1600" b="1" dirty="0"/>
              <a:t>Complexity = abs(x1-x2)/y1 + abs(y1-y2)/x1</a:t>
            </a:r>
          </a:p>
          <a:p>
            <a:pPr marL="0" indent="0">
              <a:lnSpc>
                <a:spcPct val="100000"/>
              </a:lnSpc>
              <a:spcBef>
                <a:spcPts val="0"/>
              </a:spcBef>
              <a:buNone/>
            </a:pPr>
            <a:endParaRPr lang="en-SG" sz="1600" b="1" dirty="0"/>
          </a:p>
          <a:p>
            <a:pPr marL="0" indent="0">
              <a:lnSpc>
                <a:spcPct val="100000"/>
              </a:lnSpc>
              <a:spcBef>
                <a:spcPts val="0"/>
              </a:spcBef>
              <a:buNone/>
            </a:pPr>
            <a:r>
              <a:rPr lang="en-SG" sz="1600" b="1" dirty="0"/>
              <a:t>Time complexity = O(abs(x1-x2)/y1 + abs(y1-y2)/x1)</a:t>
            </a:r>
          </a:p>
          <a:p>
            <a:pPr marL="0" indent="0">
              <a:lnSpc>
                <a:spcPct val="100000"/>
              </a:lnSpc>
              <a:spcBef>
                <a:spcPts val="0"/>
              </a:spcBef>
              <a:buNone/>
            </a:pPr>
            <a:endParaRPr lang="en-SG" sz="1100" dirty="0"/>
          </a:p>
        </p:txBody>
      </p:sp>
      <p:pic>
        <p:nvPicPr>
          <p:cNvPr id="1026" name="Picture 2" descr="X and y axis">
            <a:extLst>
              <a:ext uri="{FF2B5EF4-FFF2-40B4-BE49-F238E27FC236}">
                <a16:creationId xmlns:a16="http://schemas.microsoft.com/office/drawing/2014/main" id="{5E35FE3A-AA30-44D1-9E77-CD5FAF8AA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6446" y="2315614"/>
            <a:ext cx="2005731" cy="1999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12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0880-0668-4F6B-9BC0-02BF88D2696B}"/>
              </a:ext>
            </a:extLst>
          </p:cNvPr>
          <p:cNvSpPr>
            <a:spLocks noGrp="1"/>
          </p:cNvSpPr>
          <p:nvPr>
            <p:ph type="title"/>
          </p:nvPr>
        </p:nvSpPr>
        <p:spPr/>
        <p:txBody>
          <a:bodyPr/>
          <a:lstStyle/>
          <a:p>
            <a:r>
              <a:rPr lang="en-US" dirty="0"/>
              <a:t>Question 3</a:t>
            </a:r>
            <a:endParaRPr lang="en-SG" dirty="0"/>
          </a:p>
        </p:txBody>
      </p:sp>
      <p:sp>
        <p:nvSpPr>
          <p:cNvPr id="3" name="Content Placeholder 2">
            <a:extLst>
              <a:ext uri="{FF2B5EF4-FFF2-40B4-BE49-F238E27FC236}">
                <a16:creationId xmlns:a16="http://schemas.microsoft.com/office/drawing/2014/main" id="{4947F044-C460-4155-A743-3195D797CC53}"/>
              </a:ext>
            </a:extLst>
          </p:cNvPr>
          <p:cNvSpPr>
            <a:spLocks noGrp="1"/>
          </p:cNvSpPr>
          <p:nvPr>
            <p:ph idx="1"/>
          </p:nvPr>
        </p:nvSpPr>
        <p:spPr>
          <a:xfrm>
            <a:off x="838200" y="1443789"/>
            <a:ext cx="10515600" cy="5165558"/>
          </a:xfrm>
        </p:spPr>
        <p:txBody>
          <a:bodyPr>
            <a:normAutofit/>
          </a:bodyPr>
          <a:lstStyle/>
          <a:p>
            <a:pPr marL="0" indent="0">
              <a:buNone/>
            </a:pPr>
            <a:r>
              <a:rPr lang="en-US" sz="1400" dirty="0"/>
              <a:t>Pseudo Code:</a:t>
            </a:r>
          </a:p>
          <a:p>
            <a:pPr marL="0" indent="0">
              <a:buNone/>
            </a:pPr>
            <a:r>
              <a:rPr lang="en-SG" sz="1400" dirty="0" err="1"/>
              <a:t>GetNeighCount</a:t>
            </a:r>
            <a:r>
              <a:rPr lang="en-SG" sz="1400" dirty="0"/>
              <a:t> is a helper function that returns the number of neighbour by taking in the 2d array and I and j position. Check different number of position depending on </a:t>
            </a:r>
            <a:r>
              <a:rPr lang="en-SG" sz="1400" dirty="0" err="1"/>
              <a:t>i</a:t>
            </a:r>
            <a:r>
              <a:rPr lang="en-SG" sz="1400" dirty="0"/>
              <a:t> and j. </a:t>
            </a:r>
          </a:p>
          <a:p>
            <a:pPr marL="0" indent="0">
              <a:buNone/>
            </a:pPr>
            <a:r>
              <a:rPr lang="en-SG" sz="1400" dirty="0" err="1"/>
              <a:t>copyState</a:t>
            </a:r>
            <a:r>
              <a:rPr lang="en-SG" sz="1400" dirty="0"/>
              <a:t> is a helper function that duplicates 2d array, returning the array and total count of True in the array. Required because array is stored by reference. </a:t>
            </a:r>
          </a:p>
          <a:p>
            <a:pPr marL="0" indent="0">
              <a:buNone/>
            </a:pPr>
            <a:r>
              <a:rPr lang="en-SG" sz="1400" dirty="0"/>
              <a:t>Def </a:t>
            </a:r>
            <a:r>
              <a:rPr lang="en-SG" sz="1400" dirty="0" err="1"/>
              <a:t>get_state</a:t>
            </a:r>
            <a:r>
              <a:rPr lang="en-SG" sz="1400" dirty="0"/>
              <a:t> takes in 2 parameter, state and t, check if t is equal or less than 0, if yes return state. Use </a:t>
            </a:r>
            <a:r>
              <a:rPr lang="en-SG" sz="1400" dirty="0" err="1"/>
              <a:t>copystate</a:t>
            </a:r>
            <a:r>
              <a:rPr lang="en-SG" sz="1400" dirty="0"/>
              <a:t> to get 2darray and count</a:t>
            </a:r>
          </a:p>
          <a:p>
            <a:pPr marL="0" indent="0">
              <a:buNone/>
            </a:pPr>
            <a:r>
              <a:rPr lang="en-SG" sz="1400" dirty="0"/>
              <a:t>Have multiple base cases:</a:t>
            </a:r>
          </a:p>
          <a:p>
            <a:pPr marL="0" indent="0">
              <a:buNone/>
            </a:pPr>
            <a:r>
              <a:rPr lang="en-SG" sz="1400" dirty="0"/>
              <a:t>- Check if count &lt; 2, check if  count = length * width, check if  length is 1 or width is 1: if any is true, return 2d array of the same size with all false value inside. </a:t>
            </a:r>
          </a:p>
          <a:p>
            <a:pPr marL="0" indent="0">
              <a:buNone/>
            </a:pPr>
            <a:r>
              <a:rPr lang="en-SG" sz="1400" dirty="0"/>
              <a:t>Go through the 2d array and use </a:t>
            </a:r>
            <a:r>
              <a:rPr lang="en-SG" sz="1400" dirty="0" err="1"/>
              <a:t>GetNeighCount</a:t>
            </a:r>
            <a:r>
              <a:rPr lang="en-SG" sz="1400" dirty="0"/>
              <a:t> helper function to get neighbour count. </a:t>
            </a:r>
            <a:br>
              <a:rPr lang="en-SG" sz="1400" dirty="0"/>
            </a:br>
            <a:r>
              <a:rPr lang="en-SG" sz="1400" dirty="0"/>
              <a:t>If position is true :</a:t>
            </a:r>
          </a:p>
          <a:p>
            <a:pPr marL="0" indent="0">
              <a:buNone/>
            </a:pPr>
            <a:r>
              <a:rPr lang="en-SG" sz="1400" dirty="0"/>
              <a:t>	If count 2 or 3, go to next position, if count &lt; 2 or &gt; 3 set position as false, </a:t>
            </a:r>
          </a:p>
          <a:p>
            <a:pPr marL="0" indent="0">
              <a:buNone/>
            </a:pPr>
            <a:r>
              <a:rPr lang="en-SG" sz="1400" dirty="0"/>
              <a:t>if position is false:</a:t>
            </a:r>
          </a:p>
          <a:p>
            <a:pPr marL="0" indent="0">
              <a:buNone/>
            </a:pPr>
            <a:r>
              <a:rPr lang="en-SG" sz="1400" dirty="0"/>
              <a:t>	if count is 3, set as true. </a:t>
            </a:r>
          </a:p>
          <a:p>
            <a:pPr marL="0" indent="0">
              <a:buNone/>
            </a:pPr>
            <a:r>
              <a:rPr lang="en-SG" sz="1400" dirty="0"/>
              <a:t>Continue for all position. </a:t>
            </a:r>
          </a:p>
          <a:p>
            <a:pPr marL="0" indent="0">
              <a:buNone/>
            </a:pPr>
            <a:r>
              <a:rPr lang="en-SG" sz="1400" b="1" dirty="0"/>
              <a:t>Assuming N = total position of 2d array (length * width)</a:t>
            </a:r>
          </a:p>
          <a:p>
            <a:pPr marL="0" indent="0">
              <a:buNone/>
            </a:pPr>
            <a:r>
              <a:rPr lang="en-SG" sz="1400" b="1" dirty="0"/>
              <a:t>Time Complexity = O(n*t)</a:t>
            </a:r>
          </a:p>
        </p:txBody>
      </p:sp>
      <p:graphicFrame>
        <p:nvGraphicFramePr>
          <p:cNvPr id="4" name="Table 4">
            <a:extLst>
              <a:ext uri="{FF2B5EF4-FFF2-40B4-BE49-F238E27FC236}">
                <a16:creationId xmlns:a16="http://schemas.microsoft.com/office/drawing/2014/main" id="{22C84071-7D55-413A-9C4A-FD7E7BBEBCD7}"/>
              </a:ext>
            </a:extLst>
          </p:cNvPr>
          <p:cNvGraphicFramePr>
            <a:graphicFrameLocks noGrp="1"/>
          </p:cNvGraphicFramePr>
          <p:nvPr>
            <p:extLst>
              <p:ext uri="{D42A27DB-BD31-4B8C-83A1-F6EECF244321}">
                <p14:modId xmlns:p14="http://schemas.microsoft.com/office/powerpoint/2010/main" val="189552487"/>
              </p:ext>
            </p:extLst>
          </p:nvPr>
        </p:nvGraphicFramePr>
        <p:xfrm>
          <a:off x="5673849" y="5082932"/>
          <a:ext cx="1766655" cy="1526415"/>
        </p:xfrm>
        <a:graphic>
          <a:graphicData uri="http://schemas.openxmlformats.org/drawingml/2006/table">
            <a:tbl>
              <a:tblPr firstRow="1" bandRow="1">
                <a:tableStyleId>{5C22544A-7EE6-4342-B048-85BDC9FD1C3A}</a:tableStyleId>
              </a:tblPr>
              <a:tblGrid>
                <a:gridCol w="588885">
                  <a:extLst>
                    <a:ext uri="{9D8B030D-6E8A-4147-A177-3AD203B41FA5}">
                      <a16:colId xmlns:a16="http://schemas.microsoft.com/office/drawing/2014/main" val="3049593364"/>
                    </a:ext>
                  </a:extLst>
                </a:gridCol>
                <a:gridCol w="588885">
                  <a:extLst>
                    <a:ext uri="{9D8B030D-6E8A-4147-A177-3AD203B41FA5}">
                      <a16:colId xmlns:a16="http://schemas.microsoft.com/office/drawing/2014/main" val="1176960541"/>
                    </a:ext>
                  </a:extLst>
                </a:gridCol>
                <a:gridCol w="588885">
                  <a:extLst>
                    <a:ext uri="{9D8B030D-6E8A-4147-A177-3AD203B41FA5}">
                      <a16:colId xmlns:a16="http://schemas.microsoft.com/office/drawing/2014/main" val="2209569096"/>
                    </a:ext>
                  </a:extLst>
                </a:gridCol>
              </a:tblGrid>
              <a:tr h="422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b="0" dirty="0">
                          <a:solidFill>
                            <a:schemeClr val="tx1"/>
                          </a:solidFill>
                        </a:rPr>
                        <a:t>Check</a:t>
                      </a:r>
                    </a:p>
                  </a:txBody>
                  <a:tcPr>
                    <a:solidFill>
                      <a:schemeClr val="accent6"/>
                    </a:solidFill>
                  </a:tcPr>
                </a:tc>
                <a:tc>
                  <a:txBody>
                    <a:bodyPr/>
                    <a:lstStyle/>
                    <a:p>
                      <a:r>
                        <a:rPr lang="en-SG" sz="1100" b="0" dirty="0">
                          <a:solidFill>
                            <a:schemeClr val="tx1"/>
                          </a:solidFill>
                        </a:rPr>
                        <a:t>Check</a:t>
                      </a: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b="0" dirty="0">
                          <a:solidFill>
                            <a:schemeClr val="tx1"/>
                          </a:solidFill>
                        </a:rPr>
                        <a:t>Check</a:t>
                      </a:r>
                    </a:p>
                  </a:txBody>
                  <a:tcPr>
                    <a:solidFill>
                      <a:schemeClr val="accent6"/>
                    </a:solidFill>
                  </a:tcPr>
                </a:tc>
                <a:extLst>
                  <a:ext uri="{0D108BD9-81ED-4DB2-BD59-A6C34878D82A}">
                    <a16:rowId xmlns:a16="http://schemas.microsoft.com/office/drawing/2014/main" val="3337088817"/>
                  </a:ext>
                </a:extLst>
              </a:tr>
              <a:tr h="422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dirty="0">
                          <a:solidFill>
                            <a:schemeClr val="tx1"/>
                          </a:solidFill>
                        </a:rPr>
                        <a:t>Check</a:t>
                      </a:r>
                    </a:p>
                  </a:txBody>
                  <a:tcPr>
                    <a:solidFill>
                      <a:schemeClr val="accent6"/>
                    </a:solidFill>
                  </a:tcPr>
                </a:tc>
                <a:tc>
                  <a:txBody>
                    <a:bodyPr/>
                    <a:lstStyle/>
                    <a:p>
                      <a:r>
                        <a:rPr lang="en-SG" sz="1100" dirty="0">
                          <a:solidFill>
                            <a:schemeClr val="tx1"/>
                          </a:solidFill>
                        </a:rPr>
                        <a:t>X</a:t>
                      </a: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dirty="0">
                          <a:solidFill>
                            <a:schemeClr val="tx1"/>
                          </a:solidFill>
                        </a:rPr>
                        <a:t>Check</a:t>
                      </a:r>
                    </a:p>
                  </a:txBody>
                  <a:tcPr>
                    <a:solidFill>
                      <a:schemeClr val="accent6"/>
                    </a:solidFill>
                  </a:tcPr>
                </a:tc>
                <a:extLst>
                  <a:ext uri="{0D108BD9-81ED-4DB2-BD59-A6C34878D82A}">
                    <a16:rowId xmlns:a16="http://schemas.microsoft.com/office/drawing/2014/main" val="2969249657"/>
                  </a:ext>
                </a:extLst>
              </a:tr>
              <a:tr h="422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dirty="0">
                          <a:solidFill>
                            <a:schemeClr val="tx1"/>
                          </a:solidFill>
                        </a:rPr>
                        <a:t>Check</a:t>
                      </a: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dirty="0">
                          <a:solidFill>
                            <a:schemeClr val="tx1"/>
                          </a:solidFill>
                        </a:rPr>
                        <a:t>Check</a:t>
                      </a: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dirty="0">
                          <a:solidFill>
                            <a:schemeClr val="tx1"/>
                          </a:solidFill>
                        </a:rPr>
                        <a:t>Check</a:t>
                      </a:r>
                    </a:p>
                  </a:txBody>
                  <a:tcPr>
                    <a:solidFill>
                      <a:schemeClr val="accent6"/>
                    </a:solidFill>
                  </a:tcPr>
                </a:tc>
                <a:extLst>
                  <a:ext uri="{0D108BD9-81ED-4DB2-BD59-A6C34878D82A}">
                    <a16:rowId xmlns:a16="http://schemas.microsoft.com/office/drawing/2014/main" val="250388127"/>
                  </a:ext>
                </a:extLst>
              </a:tr>
              <a:tr h="256485">
                <a:tc>
                  <a:txBody>
                    <a:bodyPr/>
                    <a:lstStyle/>
                    <a:p>
                      <a:endParaRPr lang="en-SG" sz="1100" dirty="0">
                        <a:solidFill>
                          <a:schemeClr val="tx1"/>
                        </a:solidFill>
                      </a:endParaRPr>
                    </a:p>
                  </a:txBody>
                  <a:tcPr>
                    <a:solidFill>
                      <a:schemeClr val="accent6"/>
                    </a:solidFill>
                  </a:tcPr>
                </a:tc>
                <a:tc>
                  <a:txBody>
                    <a:bodyPr/>
                    <a:lstStyle/>
                    <a:p>
                      <a:endParaRPr lang="en-SG" sz="1100">
                        <a:solidFill>
                          <a:schemeClr val="tx1"/>
                        </a:solidFill>
                      </a:endParaRPr>
                    </a:p>
                  </a:txBody>
                  <a:tcPr>
                    <a:solidFill>
                      <a:schemeClr val="accent6"/>
                    </a:solidFill>
                  </a:tcPr>
                </a:tc>
                <a:tc>
                  <a:txBody>
                    <a:bodyPr/>
                    <a:lstStyle/>
                    <a:p>
                      <a:endParaRPr lang="en-SG" sz="1100" dirty="0">
                        <a:solidFill>
                          <a:schemeClr val="tx1"/>
                        </a:solidFill>
                      </a:endParaRPr>
                    </a:p>
                  </a:txBody>
                  <a:tcPr>
                    <a:solidFill>
                      <a:schemeClr val="accent6"/>
                    </a:solidFill>
                  </a:tcPr>
                </a:tc>
                <a:extLst>
                  <a:ext uri="{0D108BD9-81ED-4DB2-BD59-A6C34878D82A}">
                    <a16:rowId xmlns:a16="http://schemas.microsoft.com/office/drawing/2014/main" val="918742523"/>
                  </a:ext>
                </a:extLst>
              </a:tr>
            </a:tbl>
          </a:graphicData>
        </a:graphic>
      </p:graphicFrame>
      <p:sp>
        <p:nvSpPr>
          <p:cNvPr id="5" name="TextBox 4">
            <a:extLst>
              <a:ext uri="{FF2B5EF4-FFF2-40B4-BE49-F238E27FC236}">
                <a16:creationId xmlns:a16="http://schemas.microsoft.com/office/drawing/2014/main" id="{A001ADDD-CA2A-4740-8977-8BD4FD9D24CF}"/>
              </a:ext>
            </a:extLst>
          </p:cNvPr>
          <p:cNvSpPr txBox="1"/>
          <p:nvPr/>
        </p:nvSpPr>
        <p:spPr>
          <a:xfrm>
            <a:off x="4999146" y="5414211"/>
            <a:ext cx="575799" cy="646331"/>
          </a:xfrm>
          <a:prstGeom prst="rect">
            <a:avLst/>
          </a:prstGeom>
          <a:noFill/>
        </p:spPr>
        <p:txBody>
          <a:bodyPr wrap="none" rtlCol="0">
            <a:spAutoFit/>
          </a:bodyPr>
          <a:lstStyle/>
          <a:p>
            <a:r>
              <a:rPr lang="en-SG" dirty="0" err="1"/>
              <a:t>i</a:t>
            </a:r>
            <a:r>
              <a:rPr lang="en-SG" dirty="0"/>
              <a:t> = 1</a:t>
            </a:r>
            <a:br>
              <a:rPr lang="en-SG" dirty="0"/>
            </a:br>
            <a:r>
              <a:rPr lang="en-SG" dirty="0"/>
              <a:t>J =1</a:t>
            </a:r>
          </a:p>
        </p:txBody>
      </p:sp>
      <p:graphicFrame>
        <p:nvGraphicFramePr>
          <p:cNvPr id="6" name="Table 4">
            <a:extLst>
              <a:ext uri="{FF2B5EF4-FFF2-40B4-BE49-F238E27FC236}">
                <a16:creationId xmlns:a16="http://schemas.microsoft.com/office/drawing/2014/main" id="{44D112BC-7DD2-481A-B5CC-4710EB9DBFA9}"/>
              </a:ext>
            </a:extLst>
          </p:cNvPr>
          <p:cNvGraphicFramePr>
            <a:graphicFrameLocks noGrp="1"/>
          </p:cNvGraphicFramePr>
          <p:nvPr>
            <p:extLst>
              <p:ext uri="{D42A27DB-BD31-4B8C-83A1-F6EECF244321}">
                <p14:modId xmlns:p14="http://schemas.microsoft.com/office/powerpoint/2010/main" val="3896651392"/>
              </p:ext>
            </p:extLst>
          </p:nvPr>
        </p:nvGraphicFramePr>
        <p:xfrm>
          <a:off x="8131692" y="5082932"/>
          <a:ext cx="1766655" cy="1526415"/>
        </p:xfrm>
        <a:graphic>
          <a:graphicData uri="http://schemas.openxmlformats.org/drawingml/2006/table">
            <a:tbl>
              <a:tblPr firstRow="1" bandRow="1">
                <a:tableStyleId>{5C22544A-7EE6-4342-B048-85BDC9FD1C3A}</a:tableStyleId>
              </a:tblPr>
              <a:tblGrid>
                <a:gridCol w="588885">
                  <a:extLst>
                    <a:ext uri="{9D8B030D-6E8A-4147-A177-3AD203B41FA5}">
                      <a16:colId xmlns:a16="http://schemas.microsoft.com/office/drawing/2014/main" val="3049593364"/>
                    </a:ext>
                  </a:extLst>
                </a:gridCol>
                <a:gridCol w="588885">
                  <a:extLst>
                    <a:ext uri="{9D8B030D-6E8A-4147-A177-3AD203B41FA5}">
                      <a16:colId xmlns:a16="http://schemas.microsoft.com/office/drawing/2014/main" val="1176960541"/>
                    </a:ext>
                  </a:extLst>
                </a:gridCol>
                <a:gridCol w="588885">
                  <a:extLst>
                    <a:ext uri="{9D8B030D-6E8A-4147-A177-3AD203B41FA5}">
                      <a16:colId xmlns:a16="http://schemas.microsoft.com/office/drawing/2014/main" val="2209569096"/>
                    </a:ext>
                  </a:extLst>
                </a:gridCol>
              </a:tblGrid>
              <a:tr h="422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b="0" dirty="0">
                          <a:solidFill>
                            <a:schemeClr val="tx1"/>
                          </a:solidFill>
                        </a:rPr>
                        <a:t>Check</a:t>
                      </a:r>
                    </a:p>
                  </a:txBody>
                  <a:tcPr>
                    <a:solidFill>
                      <a:schemeClr val="accent6"/>
                    </a:solidFill>
                  </a:tcPr>
                </a:tc>
                <a:tc>
                  <a:txBody>
                    <a:bodyPr/>
                    <a:lstStyle/>
                    <a:p>
                      <a:r>
                        <a:rPr lang="en-SG" sz="1100" b="0" dirty="0">
                          <a:solidFill>
                            <a:schemeClr val="tx1"/>
                          </a:solidFill>
                        </a:rPr>
                        <a:t>X</a:t>
                      </a: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b="0" dirty="0">
                          <a:solidFill>
                            <a:schemeClr val="tx1"/>
                          </a:solidFill>
                        </a:rPr>
                        <a:t>Check</a:t>
                      </a:r>
                    </a:p>
                  </a:txBody>
                  <a:tcPr>
                    <a:solidFill>
                      <a:schemeClr val="accent6"/>
                    </a:solidFill>
                  </a:tcPr>
                </a:tc>
                <a:extLst>
                  <a:ext uri="{0D108BD9-81ED-4DB2-BD59-A6C34878D82A}">
                    <a16:rowId xmlns:a16="http://schemas.microsoft.com/office/drawing/2014/main" val="3337088817"/>
                  </a:ext>
                </a:extLst>
              </a:tr>
              <a:tr h="422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dirty="0">
                          <a:solidFill>
                            <a:schemeClr val="tx1"/>
                          </a:solidFill>
                        </a:rPr>
                        <a:t>Check</a:t>
                      </a:r>
                    </a:p>
                  </a:txBody>
                  <a:tcPr>
                    <a:solidFill>
                      <a:schemeClr val="accent6"/>
                    </a:solidFill>
                  </a:tcPr>
                </a:tc>
                <a:tc>
                  <a:txBody>
                    <a:bodyPr/>
                    <a:lstStyle/>
                    <a:p>
                      <a:r>
                        <a:rPr lang="en-SG" sz="1100" dirty="0">
                          <a:solidFill>
                            <a:schemeClr val="tx1"/>
                          </a:solidFill>
                        </a:rPr>
                        <a:t>Check</a:t>
                      </a: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dirty="0">
                          <a:solidFill>
                            <a:schemeClr val="tx1"/>
                          </a:solidFill>
                        </a:rPr>
                        <a:t>Check</a:t>
                      </a:r>
                    </a:p>
                  </a:txBody>
                  <a:tcPr>
                    <a:solidFill>
                      <a:schemeClr val="accent6"/>
                    </a:solidFill>
                  </a:tcPr>
                </a:tc>
                <a:extLst>
                  <a:ext uri="{0D108BD9-81ED-4DB2-BD59-A6C34878D82A}">
                    <a16:rowId xmlns:a16="http://schemas.microsoft.com/office/drawing/2014/main" val="2969249657"/>
                  </a:ext>
                </a:extLst>
              </a:tr>
              <a:tr h="422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100" dirty="0">
                        <a:solidFill>
                          <a:schemeClr val="tx1"/>
                        </a:solidFill>
                      </a:endParaRP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100" dirty="0">
                        <a:solidFill>
                          <a:schemeClr val="tx1"/>
                        </a:solidFill>
                      </a:endParaRP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100" dirty="0">
                        <a:solidFill>
                          <a:schemeClr val="tx1"/>
                        </a:solidFill>
                      </a:endParaRPr>
                    </a:p>
                  </a:txBody>
                  <a:tcPr>
                    <a:solidFill>
                      <a:schemeClr val="accent6"/>
                    </a:solidFill>
                  </a:tcPr>
                </a:tc>
                <a:extLst>
                  <a:ext uri="{0D108BD9-81ED-4DB2-BD59-A6C34878D82A}">
                    <a16:rowId xmlns:a16="http://schemas.microsoft.com/office/drawing/2014/main" val="250388127"/>
                  </a:ext>
                </a:extLst>
              </a:tr>
              <a:tr h="256485">
                <a:tc>
                  <a:txBody>
                    <a:bodyPr/>
                    <a:lstStyle/>
                    <a:p>
                      <a:endParaRPr lang="en-SG" sz="1100" dirty="0">
                        <a:solidFill>
                          <a:schemeClr val="tx1"/>
                        </a:solidFill>
                      </a:endParaRPr>
                    </a:p>
                  </a:txBody>
                  <a:tcPr>
                    <a:solidFill>
                      <a:schemeClr val="accent6"/>
                    </a:solidFill>
                  </a:tcPr>
                </a:tc>
                <a:tc>
                  <a:txBody>
                    <a:bodyPr/>
                    <a:lstStyle/>
                    <a:p>
                      <a:endParaRPr lang="en-SG" sz="1100">
                        <a:solidFill>
                          <a:schemeClr val="tx1"/>
                        </a:solidFill>
                      </a:endParaRPr>
                    </a:p>
                  </a:txBody>
                  <a:tcPr>
                    <a:solidFill>
                      <a:schemeClr val="accent6"/>
                    </a:solidFill>
                  </a:tcPr>
                </a:tc>
                <a:tc>
                  <a:txBody>
                    <a:bodyPr/>
                    <a:lstStyle/>
                    <a:p>
                      <a:endParaRPr lang="en-SG" sz="1100" dirty="0">
                        <a:solidFill>
                          <a:schemeClr val="tx1"/>
                        </a:solidFill>
                      </a:endParaRPr>
                    </a:p>
                  </a:txBody>
                  <a:tcPr>
                    <a:solidFill>
                      <a:schemeClr val="accent6"/>
                    </a:solidFill>
                  </a:tcPr>
                </a:tc>
                <a:extLst>
                  <a:ext uri="{0D108BD9-81ED-4DB2-BD59-A6C34878D82A}">
                    <a16:rowId xmlns:a16="http://schemas.microsoft.com/office/drawing/2014/main" val="918742523"/>
                  </a:ext>
                </a:extLst>
              </a:tr>
            </a:tbl>
          </a:graphicData>
        </a:graphic>
      </p:graphicFrame>
      <p:sp>
        <p:nvSpPr>
          <p:cNvPr id="7" name="TextBox 6">
            <a:extLst>
              <a:ext uri="{FF2B5EF4-FFF2-40B4-BE49-F238E27FC236}">
                <a16:creationId xmlns:a16="http://schemas.microsoft.com/office/drawing/2014/main" id="{3C87A83E-45D4-4DCB-A40B-58F44218F338}"/>
              </a:ext>
            </a:extLst>
          </p:cNvPr>
          <p:cNvSpPr txBox="1"/>
          <p:nvPr/>
        </p:nvSpPr>
        <p:spPr>
          <a:xfrm>
            <a:off x="7456989" y="5414211"/>
            <a:ext cx="575799" cy="646331"/>
          </a:xfrm>
          <a:prstGeom prst="rect">
            <a:avLst/>
          </a:prstGeom>
          <a:noFill/>
        </p:spPr>
        <p:txBody>
          <a:bodyPr wrap="none" rtlCol="0">
            <a:spAutoFit/>
          </a:bodyPr>
          <a:lstStyle/>
          <a:p>
            <a:r>
              <a:rPr lang="en-SG" dirty="0" err="1"/>
              <a:t>i</a:t>
            </a:r>
            <a:r>
              <a:rPr lang="en-SG" dirty="0"/>
              <a:t> = 0</a:t>
            </a:r>
            <a:br>
              <a:rPr lang="en-SG" dirty="0"/>
            </a:br>
            <a:r>
              <a:rPr lang="en-SG" dirty="0"/>
              <a:t>J =1</a:t>
            </a:r>
          </a:p>
        </p:txBody>
      </p:sp>
      <p:graphicFrame>
        <p:nvGraphicFramePr>
          <p:cNvPr id="8" name="Table 4">
            <a:extLst>
              <a:ext uri="{FF2B5EF4-FFF2-40B4-BE49-F238E27FC236}">
                <a16:creationId xmlns:a16="http://schemas.microsoft.com/office/drawing/2014/main" id="{8A225A61-6F72-4D12-A0CA-8BB4EE7AFE3B}"/>
              </a:ext>
            </a:extLst>
          </p:cNvPr>
          <p:cNvGraphicFramePr>
            <a:graphicFrameLocks noGrp="1"/>
          </p:cNvGraphicFramePr>
          <p:nvPr>
            <p:extLst>
              <p:ext uri="{D42A27DB-BD31-4B8C-83A1-F6EECF244321}">
                <p14:modId xmlns:p14="http://schemas.microsoft.com/office/powerpoint/2010/main" val="1270067937"/>
              </p:ext>
            </p:extLst>
          </p:nvPr>
        </p:nvGraphicFramePr>
        <p:xfrm>
          <a:off x="10285151" y="3887796"/>
          <a:ext cx="1766655" cy="1526415"/>
        </p:xfrm>
        <a:graphic>
          <a:graphicData uri="http://schemas.openxmlformats.org/drawingml/2006/table">
            <a:tbl>
              <a:tblPr firstRow="1" bandRow="1">
                <a:tableStyleId>{5C22544A-7EE6-4342-B048-85BDC9FD1C3A}</a:tableStyleId>
              </a:tblPr>
              <a:tblGrid>
                <a:gridCol w="588885">
                  <a:extLst>
                    <a:ext uri="{9D8B030D-6E8A-4147-A177-3AD203B41FA5}">
                      <a16:colId xmlns:a16="http://schemas.microsoft.com/office/drawing/2014/main" val="3049593364"/>
                    </a:ext>
                  </a:extLst>
                </a:gridCol>
                <a:gridCol w="588885">
                  <a:extLst>
                    <a:ext uri="{9D8B030D-6E8A-4147-A177-3AD203B41FA5}">
                      <a16:colId xmlns:a16="http://schemas.microsoft.com/office/drawing/2014/main" val="1176960541"/>
                    </a:ext>
                  </a:extLst>
                </a:gridCol>
                <a:gridCol w="588885">
                  <a:extLst>
                    <a:ext uri="{9D8B030D-6E8A-4147-A177-3AD203B41FA5}">
                      <a16:colId xmlns:a16="http://schemas.microsoft.com/office/drawing/2014/main" val="2209569096"/>
                    </a:ext>
                  </a:extLst>
                </a:gridCol>
              </a:tblGrid>
              <a:tr h="422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b="0" dirty="0">
                          <a:solidFill>
                            <a:schemeClr val="tx1"/>
                          </a:solidFill>
                        </a:rPr>
                        <a:t>x</a:t>
                      </a:r>
                    </a:p>
                  </a:txBody>
                  <a:tcPr>
                    <a:solidFill>
                      <a:schemeClr val="accent6"/>
                    </a:solidFill>
                  </a:tcPr>
                </a:tc>
                <a:tc>
                  <a:txBody>
                    <a:bodyPr/>
                    <a:lstStyle/>
                    <a:p>
                      <a:r>
                        <a:rPr lang="en-SG" sz="1100" b="0" dirty="0">
                          <a:solidFill>
                            <a:schemeClr val="tx1"/>
                          </a:solidFill>
                        </a:rPr>
                        <a:t>Check</a:t>
                      </a: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100" dirty="0">
                        <a:solidFill>
                          <a:schemeClr val="tx1"/>
                        </a:solidFill>
                      </a:endParaRPr>
                    </a:p>
                  </a:txBody>
                  <a:tcPr>
                    <a:solidFill>
                      <a:schemeClr val="accent6"/>
                    </a:solidFill>
                  </a:tcPr>
                </a:tc>
                <a:extLst>
                  <a:ext uri="{0D108BD9-81ED-4DB2-BD59-A6C34878D82A}">
                    <a16:rowId xmlns:a16="http://schemas.microsoft.com/office/drawing/2014/main" val="3337088817"/>
                  </a:ext>
                </a:extLst>
              </a:tr>
              <a:tr h="422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a:solidFill>
                            <a:schemeClr val="tx1"/>
                          </a:solidFill>
                        </a:rPr>
                        <a:t>Check</a:t>
                      </a:r>
                      <a:endParaRPr lang="en-SG" sz="1100" dirty="0">
                        <a:solidFill>
                          <a:schemeClr val="tx1"/>
                        </a:solidFill>
                      </a:endParaRPr>
                    </a:p>
                  </a:txBody>
                  <a:tcPr>
                    <a:solidFill>
                      <a:schemeClr val="accent6"/>
                    </a:solidFill>
                  </a:tcPr>
                </a:tc>
                <a:tc>
                  <a:txBody>
                    <a:bodyPr/>
                    <a:lstStyle/>
                    <a:p>
                      <a:r>
                        <a:rPr lang="en-SG" sz="1100" dirty="0">
                          <a:solidFill>
                            <a:schemeClr val="tx1"/>
                          </a:solidFill>
                        </a:rPr>
                        <a:t>Check</a:t>
                      </a: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100" dirty="0">
                        <a:solidFill>
                          <a:schemeClr val="tx1"/>
                        </a:solidFill>
                      </a:endParaRPr>
                    </a:p>
                  </a:txBody>
                  <a:tcPr>
                    <a:solidFill>
                      <a:schemeClr val="accent6"/>
                    </a:solidFill>
                  </a:tcPr>
                </a:tc>
                <a:extLst>
                  <a:ext uri="{0D108BD9-81ED-4DB2-BD59-A6C34878D82A}">
                    <a16:rowId xmlns:a16="http://schemas.microsoft.com/office/drawing/2014/main" val="2969249657"/>
                  </a:ext>
                </a:extLst>
              </a:tr>
              <a:tr h="422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100" dirty="0">
                        <a:solidFill>
                          <a:schemeClr val="tx1"/>
                        </a:solidFill>
                      </a:endParaRP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100" dirty="0">
                        <a:solidFill>
                          <a:schemeClr val="tx1"/>
                        </a:solidFill>
                      </a:endParaRP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100" dirty="0">
                        <a:solidFill>
                          <a:schemeClr val="tx1"/>
                        </a:solidFill>
                      </a:endParaRPr>
                    </a:p>
                  </a:txBody>
                  <a:tcPr>
                    <a:solidFill>
                      <a:schemeClr val="accent6"/>
                    </a:solidFill>
                  </a:tcPr>
                </a:tc>
                <a:extLst>
                  <a:ext uri="{0D108BD9-81ED-4DB2-BD59-A6C34878D82A}">
                    <a16:rowId xmlns:a16="http://schemas.microsoft.com/office/drawing/2014/main" val="250388127"/>
                  </a:ext>
                </a:extLst>
              </a:tr>
              <a:tr h="256485">
                <a:tc>
                  <a:txBody>
                    <a:bodyPr/>
                    <a:lstStyle/>
                    <a:p>
                      <a:endParaRPr lang="en-SG" sz="1100" dirty="0">
                        <a:solidFill>
                          <a:schemeClr val="tx1"/>
                        </a:solidFill>
                      </a:endParaRPr>
                    </a:p>
                  </a:txBody>
                  <a:tcPr>
                    <a:solidFill>
                      <a:schemeClr val="accent6"/>
                    </a:solidFill>
                  </a:tcPr>
                </a:tc>
                <a:tc>
                  <a:txBody>
                    <a:bodyPr/>
                    <a:lstStyle/>
                    <a:p>
                      <a:endParaRPr lang="en-SG" sz="1100">
                        <a:solidFill>
                          <a:schemeClr val="tx1"/>
                        </a:solidFill>
                      </a:endParaRPr>
                    </a:p>
                  </a:txBody>
                  <a:tcPr>
                    <a:solidFill>
                      <a:schemeClr val="accent6"/>
                    </a:solidFill>
                  </a:tcPr>
                </a:tc>
                <a:tc>
                  <a:txBody>
                    <a:bodyPr/>
                    <a:lstStyle/>
                    <a:p>
                      <a:endParaRPr lang="en-SG" sz="1100" dirty="0">
                        <a:solidFill>
                          <a:schemeClr val="tx1"/>
                        </a:solidFill>
                      </a:endParaRPr>
                    </a:p>
                  </a:txBody>
                  <a:tcPr>
                    <a:solidFill>
                      <a:schemeClr val="accent6"/>
                    </a:solidFill>
                  </a:tcPr>
                </a:tc>
                <a:extLst>
                  <a:ext uri="{0D108BD9-81ED-4DB2-BD59-A6C34878D82A}">
                    <a16:rowId xmlns:a16="http://schemas.microsoft.com/office/drawing/2014/main" val="918742523"/>
                  </a:ext>
                </a:extLst>
              </a:tr>
            </a:tbl>
          </a:graphicData>
        </a:graphic>
      </p:graphicFrame>
      <p:sp>
        <p:nvSpPr>
          <p:cNvPr id="9" name="TextBox 8">
            <a:extLst>
              <a:ext uri="{FF2B5EF4-FFF2-40B4-BE49-F238E27FC236}">
                <a16:creationId xmlns:a16="http://schemas.microsoft.com/office/drawing/2014/main" id="{01D09952-B217-45D7-B95F-3619639A1E55}"/>
              </a:ext>
            </a:extLst>
          </p:cNvPr>
          <p:cNvSpPr txBox="1"/>
          <p:nvPr/>
        </p:nvSpPr>
        <p:spPr>
          <a:xfrm>
            <a:off x="9610447" y="4290096"/>
            <a:ext cx="575799" cy="646331"/>
          </a:xfrm>
          <a:prstGeom prst="rect">
            <a:avLst/>
          </a:prstGeom>
          <a:noFill/>
        </p:spPr>
        <p:txBody>
          <a:bodyPr wrap="none" rtlCol="0">
            <a:spAutoFit/>
          </a:bodyPr>
          <a:lstStyle/>
          <a:p>
            <a:r>
              <a:rPr lang="en-SG" dirty="0" err="1"/>
              <a:t>i</a:t>
            </a:r>
            <a:r>
              <a:rPr lang="en-SG" dirty="0"/>
              <a:t> = 0</a:t>
            </a:r>
            <a:br>
              <a:rPr lang="en-SG" dirty="0"/>
            </a:br>
            <a:r>
              <a:rPr lang="en-SG" dirty="0"/>
              <a:t>J =0</a:t>
            </a:r>
          </a:p>
        </p:txBody>
      </p:sp>
    </p:spTree>
    <p:extLst>
      <p:ext uri="{BB962C8B-B14F-4D97-AF65-F5344CB8AC3E}">
        <p14:creationId xmlns:p14="http://schemas.microsoft.com/office/powerpoint/2010/main" val="153724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173D-7A6B-4C86-8F1D-028C11BE385E}"/>
              </a:ext>
            </a:extLst>
          </p:cNvPr>
          <p:cNvSpPr>
            <a:spLocks noGrp="1"/>
          </p:cNvSpPr>
          <p:nvPr>
            <p:ph type="title"/>
          </p:nvPr>
        </p:nvSpPr>
        <p:spPr/>
        <p:txBody>
          <a:bodyPr/>
          <a:lstStyle/>
          <a:p>
            <a:r>
              <a:rPr lang="en-SG" dirty="0"/>
              <a:t>Reference list</a:t>
            </a:r>
          </a:p>
        </p:txBody>
      </p:sp>
      <p:sp>
        <p:nvSpPr>
          <p:cNvPr id="3" name="Content Placeholder 2">
            <a:extLst>
              <a:ext uri="{FF2B5EF4-FFF2-40B4-BE49-F238E27FC236}">
                <a16:creationId xmlns:a16="http://schemas.microsoft.com/office/drawing/2014/main" id="{1B504ADE-3E85-4BE8-A964-21CAF977EDB7}"/>
              </a:ext>
            </a:extLst>
          </p:cNvPr>
          <p:cNvSpPr>
            <a:spLocks noGrp="1"/>
          </p:cNvSpPr>
          <p:nvPr>
            <p:ph idx="1"/>
          </p:nvPr>
        </p:nvSpPr>
        <p:spPr/>
        <p:txBody>
          <a:bodyPr/>
          <a:lstStyle/>
          <a:p>
            <a:r>
              <a:rPr lang="en-SG" dirty="0"/>
              <a:t>Q1:</a:t>
            </a:r>
          </a:p>
          <a:p>
            <a:pPr marL="0" indent="0">
              <a:buNone/>
            </a:pPr>
            <a:r>
              <a:rPr lang="en-SG" sz="2800" dirty="0">
                <a:hlinkClick r:id="rId3"/>
              </a:rPr>
              <a:t>https://www.geeksforgeeks.org/print-equal-sum-sets-array-partition-problem/</a:t>
            </a:r>
            <a:endParaRPr lang="en-SG" sz="2800" dirty="0"/>
          </a:p>
          <a:p>
            <a:endParaRPr lang="en-SG" dirty="0"/>
          </a:p>
        </p:txBody>
      </p:sp>
    </p:spTree>
    <p:extLst>
      <p:ext uri="{BB962C8B-B14F-4D97-AF65-F5344CB8AC3E}">
        <p14:creationId xmlns:p14="http://schemas.microsoft.com/office/powerpoint/2010/main" val="179484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997</Words>
  <Application>Microsoft Office PowerPoint</Application>
  <PresentationFormat>Widescreen</PresentationFormat>
  <Paragraphs>82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Project 1</vt:lpstr>
      <vt:lpstr>Question 1</vt:lpstr>
      <vt:lpstr>Question 2</vt:lpstr>
      <vt:lpstr>Question 3</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Jowett CHNG Kai Cheng</dc:creator>
  <cp:lastModifiedBy>Jowett CHNG Kai Cheng</cp:lastModifiedBy>
  <cp:revision>22</cp:revision>
  <dcterms:created xsi:type="dcterms:W3CDTF">2021-03-19T12:46:56Z</dcterms:created>
  <dcterms:modified xsi:type="dcterms:W3CDTF">2021-03-20T10:17:25Z</dcterms:modified>
</cp:coreProperties>
</file>