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1" r:id="rId4"/>
    <p:sldId id="262" r:id="rId5"/>
    <p:sldId id="263" r:id="rId6"/>
    <p:sldId id="259" r:id="rId7"/>
    <p:sldId id="266" r:id="rId8"/>
    <p:sldId id="264" r:id="rId9"/>
    <p:sldId id="268" r:id="rId10"/>
    <p:sldId id="267" r:id="rId11"/>
    <p:sldId id="258" r:id="rId12"/>
    <p:sldId id="25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25" autoAdjust="0"/>
  </p:normalViewPr>
  <p:slideViewPr>
    <p:cSldViewPr snapToGrid="0">
      <p:cViewPr varScale="1">
        <p:scale>
          <a:sx n="80" d="100"/>
          <a:sy n="80" d="100"/>
        </p:scale>
        <p:origin x="11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C6512-73FC-45AA-A96A-A7B54BB23EBC}" type="datetimeFigureOut">
              <a:rPr lang="zh-CN" altLang="en-US" smtClean="0"/>
              <a:t>2022/4/6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518BB-68F6-4132-B86E-78FD50B70448}" type="slidenum">
              <a:rPr lang="zh-CN" altLang="en-US" smtClean="0"/>
              <a:t>‹#›</a:t>
            </a:fld>
            <a:endParaRPr lang="zh-CN" altLang="en-US"/>
          </a:p>
        </p:txBody>
      </p:sp>
    </p:spTree>
    <p:extLst>
      <p:ext uri="{BB962C8B-B14F-4D97-AF65-F5344CB8AC3E}">
        <p14:creationId xmlns:p14="http://schemas.microsoft.com/office/powerpoint/2010/main" val="63607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Requirements Gateway​</a:t>
            </a:r>
            <a:r>
              <a:rPr lang="zh-CN" altLang="en-US" dirty="0"/>
              <a:t>应用​软件​可​将​开发​和​验证​文​档​直接​链​接到​文​档​和​数据​库​中的​正式​需求。</a:t>
            </a:r>
          </a:p>
        </p:txBody>
      </p:sp>
      <p:sp>
        <p:nvSpPr>
          <p:cNvPr id="4" name="灯片编号占位符 3"/>
          <p:cNvSpPr>
            <a:spLocks noGrp="1"/>
          </p:cNvSpPr>
          <p:nvPr>
            <p:ph type="sldNum" sz="quarter" idx="5"/>
          </p:nvPr>
        </p:nvSpPr>
        <p:spPr/>
        <p:txBody>
          <a:bodyPr/>
          <a:lstStyle/>
          <a:p>
            <a:fld id="{E3F518BB-68F6-4132-B86E-78FD50B70448}" type="slidenum">
              <a:rPr lang="zh-CN" altLang="en-US" smtClean="0"/>
              <a:t>4</a:t>
            </a:fld>
            <a:endParaRPr lang="zh-CN" altLang="en-US"/>
          </a:p>
        </p:txBody>
      </p:sp>
    </p:spTree>
    <p:extLst>
      <p:ext uri="{BB962C8B-B14F-4D97-AF65-F5344CB8AC3E}">
        <p14:creationId xmlns:p14="http://schemas.microsoft.com/office/powerpoint/2010/main" val="18772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CA73A-12B6-44D1-A7F9-B2BB040FCA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342DAC-3E10-48CD-AC23-487D9E227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07BEF2-B6BA-4F06-B91B-13CE821C838C}"/>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8FC35EB9-29C6-4F00-977A-2EFDEB4DBF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9661C-6D74-4483-944D-5DDDD0D46936}"/>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398495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88CB1-7EBD-4324-8E6A-0501ED8E9B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CDCE90-3AFE-4456-97DC-32F5170C29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CCDF82-4E31-4058-B2BB-5647925CC027}"/>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84AA64BB-0083-45C7-919D-AE987B4489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1D13F-6452-437F-A510-14BEE8BA78E7}"/>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33649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88B92-06D7-4B87-9920-07C4E08F4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768816-9DE0-4FEF-95B6-3527CA8CE61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69EB0-BEEC-43CC-953E-6FAC23BC1299}"/>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9D2CE136-F61A-4024-B60A-401FF776EB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081014-0C8A-4A55-B0E6-67F1413EECCC}"/>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412791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17DA7-DBB9-4DC5-8A7E-62ABC76417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2F889A-BC6B-456C-8F39-909DDBE458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1E625C-1831-486E-96A6-7884F0DC28FB}"/>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DCDF01B3-B4BF-4FC6-90D4-DE0866ACEA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B0C4F-1636-4EFF-9953-711209FC4696}"/>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38998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6C5EF-1FE8-4394-92FB-5C8787DEB3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099AAB-527C-4F8D-B1A9-E711B3974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867CD4-A26D-46D7-B58C-A530BF3E06A6}"/>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9C93EDA3-C318-4610-9BFC-51E72C235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9F9A65-A209-45B2-BDFF-CF6348305B0C}"/>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287065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1F92-490D-4100-B2E0-B55A587FBF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74DC3D-BFC0-41C4-A017-F076DAE47F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FA6E2B-E72A-4BAD-8D03-FD8519BD2B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0857E1-502B-41A5-B07E-574FC9B246AE}"/>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FA137115-9D4C-4BA2-A3F3-A18CEFA5FA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05B7D0-B88F-4D00-ACDC-FF4DFFA3A358}"/>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9875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332F-7F30-4957-9DE0-2FD7BA072F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DF3CE3-25E2-4C9E-9837-59AF9E886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5C8720-738C-4E7B-9501-B8AB2C2B16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EAA430-343D-43F5-87F0-D786C3066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AF91D1-2E56-4F1A-9FAB-43D595A0CF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EA4AF6C-5ECF-49D3-9ED2-C13E66F4A36E}"/>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8" name="页脚占位符 7">
            <a:extLst>
              <a:ext uri="{FF2B5EF4-FFF2-40B4-BE49-F238E27FC236}">
                <a16:creationId xmlns:a16="http://schemas.microsoft.com/office/drawing/2014/main" id="{FC42CF79-CF2A-4B7A-840D-D6B551395E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54C08A-95CB-47A1-B5FA-E0B3C392A251}"/>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33877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9AC06-787B-408D-A024-D2BFDDF0A6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73A3CF-D076-42FD-9454-039C69B78589}"/>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4" name="页脚占位符 3">
            <a:extLst>
              <a:ext uri="{FF2B5EF4-FFF2-40B4-BE49-F238E27FC236}">
                <a16:creationId xmlns:a16="http://schemas.microsoft.com/office/drawing/2014/main" id="{C65EC498-A874-4F0F-AFD8-2EA3C02D42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2F17D9-B06D-4D79-AA58-5D692D23A6B1}"/>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203349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A46BCA-EF39-4412-BD09-1971240255EA}"/>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3" name="页脚占位符 2">
            <a:extLst>
              <a:ext uri="{FF2B5EF4-FFF2-40B4-BE49-F238E27FC236}">
                <a16:creationId xmlns:a16="http://schemas.microsoft.com/office/drawing/2014/main" id="{6158D820-4AEB-4673-90C9-CC1FE72F45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7C8A09-796F-4652-829C-37CC78BE958D}"/>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295611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48BEE-FB81-42DD-B4EF-148DDBF1E6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E067B0-0192-49B9-B9FE-129D594D7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84DF3D-1CE9-4074-A740-03461B594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41C63B-6E76-4E75-BC77-6D7F8B89F7F8}"/>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79E761FE-F34A-4351-ADCE-99516FAF78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86F400-9955-4349-B0F2-DA78FA9C82D2}"/>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81670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15EBB-3D97-4B96-BAE9-1281F0814A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CECF09-2284-414F-9553-EFC795CA5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02FFD3-4DE0-4ADA-90E7-75FBBCB22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9B4716-E92F-4BC8-B86D-0A420D30D0E4}"/>
              </a:ext>
            </a:extLst>
          </p:cNvPr>
          <p:cNvSpPr>
            <a:spLocks noGrp="1"/>
          </p:cNvSpPr>
          <p:nvPr>
            <p:ph type="dt" sz="half" idx="10"/>
          </p:nvPr>
        </p:nvSpPr>
        <p:spPr/>
        <p:txBody>
          <a:bodyPr/>
          <a:lstStyle/>
          <a:p>
            <a:fld id="{C3B48457-2BFA-4D75-9E75-BBB041F7EA72}"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87C7BC94-6246-4EE6-B801-ABCF213264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9EB2D6-C351-483B-B839-732B9C842312}"/>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309828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4FAC3D-5EAB-4CEB-8712-949FFF595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92DF36-B6DE-4D35-928C-83710928F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77FD07-AFC9-4090-B9B2-20D9D54EA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48457-2BFA-4D75-9E75-BBB041F7EA72}"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F457D0CF-BC3A-4878-B692-8D0E07AE2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E8B2E9-26D9-4BD7-91B1-08014C949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2837833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BD6AFB0D-9ABD-4FBD-B583-809D76C2CD8A}"/>
              </a:ext>
            </a:extLst>
          </p:cNvPr>
          <p:cNvSpPr>
            <a:spLocks noGrp="1"/>
          </p:cNvSpPr>
          <p:nvPr>
            <p:ph idx="1"/>
          </p:nvPr>
        </p:nvSpPr>
        <p:spPr>
          <a:xfrm>
            <a:off x="573157" y="394389"/>
            <a:ext cx="10515600" cy="6046167"/>
          </a:xfrm>
        </p:spPr>
        <p:txBody>
          <a:bodyPr>
            <a:normAutofit/>
          </a:bodyPr>
          <a:lstStyle/>
          <a:p>
            <a:r>
              <a:rPr lang="zh-CN" altLang="en-US" sz="2400" dirty="0"/>
              <a:t>目标</a:t>
            </a:r>
            <a:endParaRPr lang="en-US" altLang="zh-CN" sz="2400" dirty="0"/>
          </a:p>
          <a:p>
            <a:pPr marL="0" indent="0">
              <a:buNone/>
            </a:pPr>
            <a:r>
              <a:rPr lang="zh-CN" altLang="en-US" sz="2400" dirty="0"/>
              <a:t>实现</a:t>
            </a:r>
            <a:r>
              <a:rPr lang="en-US" altLang="zh-CN" sz="2400" dirty="0"/>
              <a:t>EEC+EMU</a:t>
            </a:r>
            <a:r>
              <a:rPr lang="zh-CN" altLang="en-US" sz="2400" dirty="0"/>
              <a:t>的</a:t>
            </a:r>
            <a:r>
              <a:rPr lang="en-US" altLang="zh-CN" sz="2400" dirty="0"/>
              <a:t>HIL</a:t>
            </a:r>
            <a:r>
              <a:rPr lang="zh-CN" altLang="en-US" sz="2400" dirty="0"/>
              <a:t>自动化测试以节省人力，时间，过程可控，可追溯，全记录验证过程。</a:t>
            </a:r>
            <a:endParaRPr lang="en-US" altLang="zh-CN" sz="2400" dirty="0"/>
          </a:p>
          <a:p>
            <a:r>
              <a:rPr lang="en-US" altLang="zh-CN" sz="2400" dirty="0"/>
              <a:t>HIL</a:t>
            </a:r>
          </a:p>
          <a:p>
            <a:pPr lvl="1"/>
            <a:r>
              <a:rPr lang="en-US" altLang="zh-CN" sz="2000" dirty="0"/>
              <a:t>EEC</a:t>
            </a:r>
            <a:r>
              <a:rPr lang="zh-CN" altLang="en-US" sz="2000" dirty="0"/>
              <a:t>：待补充</a:t>
            </a:r>
            <a:endParaRPr lang="en-US" altLang="zh-CN" sz="2000" dirty="0"/>
          </a:p>
          <a:p>
            <a:pPr lvl="1"/>
            <a:r>
              <a:rPr lang="en-US" altLang="zh-CN" sz="2000" dirty="0"/>
              <a:t>EMU</a:t>
            </a:r>
            <a:r>
              <a:rPr lang="zh-CN" altLang="en-US" sz="2000" dirty="0"/>
              <a:t> </a:t>
            </a:r>
            <a:r>
              <a:rPr lang="en-US" altLang="zh-CN" sz="2000" dirty="0"/>
              <a:t>HIL</a:t>
            </a:r>
            <a:r>
              <a:rPr lang="zh-CN" altLang="en-US" sz="2000" dirty="0"/>
              <a:t>测试：</a:t>
            </a:r>
            <a:r>
              <a:rPr lang="zh-CN" altLang="en-US" sz="2000" dirty="0">
                <a:highlight>
                  <a:srgbClr val="00FF00"/>
                </a:highlight>
              </a:rPr>
              <a:t>开环，只注入，看输出。</a:t>
            </a:r>
            <a:endParaRPr lang="en-US" altLang="zh-CN" sz="2000" dirty="0">
              <a:highlight>
                <a:srgbClr val="00FF00"/>
              </a:highlight>
            </a:endParaRPr>
          </a:p>
          <a:p>
            <a:pPr lvl="2"/>
            <a:r>
              <a:rPr lang="zh-CN" altLang="en-US" sz="1800" dirty="0"/>
              <a:t>通讯检查（</a:t>
            </a:r>
            <a:r>
              <a:rPr lang="en-US" altLang="zh-CN" sz="1800" dirty="0"/>
              <a:t>EEC+</a:t>
            </a:r>
            <a:r>
              <a:rPr lang="zh-CN" altLang="en-US" sz="1800" dirty="0"/>
              <a:t>试车台</a:t>
            </a:r>
            <a:r>
              <a:rPr lang="en-US" altLang="zh-CN" sz="1800" dirty="0"/>
              <a:t>/</a:t>
            </a:r>
            <a:r>
              <a:rPr lang="zh-CN" altLang="en-US" sz="1800" dirty="0"/>
              <a:t>飞机）</a:t>
            </a:r>
            <a:endParaRPr lang="en-US" altLang="zh-CN" sz="1800" dirty="0"/>
          </a:p>
          <a:p>
            <a:pPr lvl="2"/>
            <a:r>
              <a:rPr lang="zh-CN" altLang="en-US" sz="1800" dirty="0"/>
              <a:t>振动监视（</a:t>
            </a:r>
            <a:r>
              <a:rPr lang="en-US" altLang="zh-CN" sz="1800" dirty="0"/>
              <a:t>VCB</a:t>
            </a:r>
            <a:r>
              <a:rPr lang="zh-CN" altLang="en-US" sz="1800" dirty="0"/>
              <a:t>基频</a:t>
            </a:r>
            <a:r>
              <a:rPr lang="en-US" altLang="zh-CN" sz="1800" dirty="0"/>
              <a:t>+EHB</a:t>
            </a:r>
            <a:r>
              <a:rPr lang="zh-CN" altLang="en-US" sz="1800" dirty="0"/>
              <a:t>倍频）</a:t>
            </a:r>
            <a:endParaRPr lang="en-US" altLang="zh-CN" sz="1800" dirty="0"/>
          </a:p>
          <a:p>
            <a:pPr lvl="2"/>
            <a:r>
              <a:rPr lang="zh-CN" altLang="en-US" sz="1800" dirty="0"/>
              <a:t>金属屑颗粒检测</a:t>
            </a:r>
            <a:endParaRPr lang="en-US" altLang="zh-CN" sz="1800" dirty="0"/>
          </a:p>
          <a:p>
            <a:pPr lvl="2"/>
            <a:r>
              <a:rPr lang="zh-CN" altLang="en-US" sz="1800" dirty="0"/>
              <a:t>滑油异常检测</a:t>
            </a:r>
            <a:endParaRPr lang="en-US" altLang="zh-CN" sz="1800" dirty="0"/>
          </a:p>
          <a:p>
            <a:pPr lvl="2"/>
            <a:r>
              <a:rPr lang="zh-CN" altLang="en-US" sz="1800" dirty="0"/>
              <a:t>工作时间统计，累计状态统计</a:t>
            </a:r>
            <a:endParaRPr lang="en-US" altLang="zh-CN" sz="1800" dirty="0"/>
          </a:p>
          <a:p>
            <a:pPr lvl="2"/>
            <a:r>
              <a:rPr lang="zh-CN" altLang="en-US" sz="1800" dirty="0"/>
              <a:t>电子盘数据存储</a:t>
            </a:r>
            <a:endParaRPr lang="en-US" altLang="zh-CN" sz="1800" dirty="0"/>
          </a:p>
          <a:p>
            <a:pPr lvl="2"/>
            <a:r>
              <a:rPr lang="en-US" altLang="zh-CN" sz="1800" dirty="0"/>
              <a:t>UDP</a:t>
            </a:r>
            <a:r>
              <a:rPr lang="zh-CN" altLang="en-US" sz="1800" dirty="0"/>
              <a:t>发送（</a:t>
            </a:r>
            <a:r>
              <a:rPr lang="en-US" altLang="zh-CN" sz="1800" dirty="0"/>
              <a:t>PMAT</a:t>
            </a:r>
            <a:r>
              <a:rPr lang="zh-CN" altLang="en-US" sz="1800" dirty="0"/>
              <a:t>，</a:t>
            </a:r>
            <a:r>
              <a:rPr lang="en-US" altLang="zh-CN" sz="1800" dirty="0" err="1"/>
              <a:t>WireShark</a:t>
            </a:r>
            <a:r>
              <a:rPr lang="en-US" altLang="zh-CN" sz="1800" dirty="0"/>
              <a:t>/</a:t>
            </a:r>
            <a:r>
              <a:rPr lang="en-US" altLang="zh-CN" sz="1800" dirty="0" err="1"/>
              <a:t>InfluxDB</a:t>
            </a:r>
            <a:r>
              <a:rPr lang="zh-CN" altLang="en-US" sz="1800" dirty="0"/>
              <a:t>）</a:t>
            </a:r>
            <a:endParaRPr lang="en-US" altLang="zh-CN" sz="1800" dirty="0"/>
          </a:p>
          <a:p>
            <a:r>
              <a:rPr lang="zh-CN" altLang="en-US" sz="2400" dirty="0"/>
              <a:t>自动化工具链</a:t>
            </a:r>
            <a:endParaRPr lang="en-US" altLang="zh-CN" sz="2400" dirty="0"/>
          </a:p>
          <a:p>
            <a:pPr lvl="1"/>
            <a:r>
              <a:rPr lang="en-US" altLang="zh-CN" sz="2000" dirty="0" err="1"/>
              <a:t>VeriStand</a:t>
            </a:r>
            <a:r>
              <a:rPr lang="zh-CN" altLang="en-US" sz="2000" dirty="0"/>
              <a:t>、</a:t>
            </a:r>
            <a:r>
              <a:rPr lang="en-US" altLang="zh-CN" sz="2000" dirty="0" err="1"/>
              <a:t>TestStand</a:t>
            </a:r>
            <a:r>
              <a:rPr lang="zh-CN" altLang="en-US" sz="2000" dirty="0"/>
              <a:t>、</a:t>
            </a:r>
            <a:r>
              <a:rPr lang="en-US" altLang="zh-CN" sz="2000" dirty="0" err="1"/>
              <a:t>DIAdem</a:t>
            </a:r>
            <a:r>
              <a:rPr lang="zh-CN" altLang="en-US" sz="2000" dirty="0"/>
              <a:t>、</a:t>
            </a:r>
            <a:endParaRPr lang="en-US" altLang="zh-CN" sz="2000" dirty="0"/>
          </a:p>
          <a:p>
            <a:pPr lvl="1"/>
            <a:r>
              <a:rPr lang="en-US" altLang="zh-CN" sz="2000" dirty="0" err="1"/>
              <a:t>Labview</a:t>
            </a:r>
            <a:r>
              <a:rPr lang="zh-CN" altLang="en-US" sz="2000" dirty="0"/>
              <a:t>、</a:t>
            </a:r>
            <a:r>
              <a:rPr lang="en-US" altLang="zh-CN" sz="2000" dirty="0"/>
              <a:t>Python</a:t>
            </a:r>
            <a:r>
              <a:rPr lang="zh-CN" altLang="en-US" sz="2000" dirty="0"/>
              <a:t>、</a:t>
            </a:r>
            <a:r>
              <a:rPr lang="en-US" altLang="zh-CN" sz="2000" dirty="0" err="1"/>
              <a:t>MatLab</a:t>
            </a:r>
            <a:r>
              <a:rPr lang="zh-CN" altLang="en-US" sz="2000" dirty="0"/>
              <a:t>、</a:t>
            </a:r>
            <a:r>
              <a:rPr lang="en-US" altLang="zh-CN" sz="2000" dirty="0" err="1"/>
              <a:t>.Net</a:t>
            </a:r>
            <a:endParaRPr lang="en-US" altLang="zh-CN" sz="2000" dirty="0"/>
          </a:p>
          <a:p>
            <a:pPr lvl="1"/>
            <a:endParaRPr lang="en-US" altLang="zh-CN" sz="2200" dirty="0"/>
          </a:p>
        </p:txBody>
      </p:sp>
    </p:spTree>
    <p:extLst>
      <p:ext uri="{BB962C8B-B14F-4D97-AF65-F5344CB8AC3E}">
        <p14:creationId xmlns:p14="http://schemas.microsoft.com/office/powerpoint/2010/main" val="81331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B77BAB-C2C1-433D-BD3D-F53EBF465449}"/>
              </a:ext>
            </a:extLst>
          </p:cNvPr>
          <p:cNvSpPr>
            <a:spLocks noGrp="1"/>
          </p:cNvSpPr>
          <p:nvPr>
            <p:ph type="ctrTitle"/>
          </p:nvPr>
        </p:nvSpPr>
        <p:spPr/>
        <p:txBody>
          <a:bodyPr/>
          <a:lstStyle/>
          <a:p>
            <a:pPr algn="l"/>
            <a:r>
              <a:rPr lang="en-US" altLang="zh-CN" dirty="0"/>
              <a:t>Backup</a:t>
            </a:r>
            <a:endParaRPr lang="zh-CN" altLang="en-US" dirty="0"/>
          </a:p>
        </p:txBody>
      </p:sp>
      <p:sp>
        <p:nvSpPr>
          <p:cNvPr id="5" name="副标题 4">
            <a:extLst>
              <a:ext uri="{FF2B5EF4-FFF2-40B4-BE49-F238E27FC236}">
                <a16:creationId xmlns:a16="http://schemas.microsoft.com/office/drawing/2014/main" id="{D3AA36B6-E93B-4182-8505-27251F070B09}"/>
              </a:ext>
            </a:extLst>
          </p:cNvPr>
          <p:cNvSpPr>
            <a:spLocks noGrp="1"/>
          </p:cNvSpPr>
          <p:nvPr>
            <p:ph type="subTitle" idx="1"/>
          </p:nvPr>
        </p:nvSpPr>
        <p:spPr/>
        <p:txBody>
          <a:bodyPr/>
          <a:lstStyle/>
          <a:p>
            <a:pPr algn="l"/>
            <a:r>
              <a:rPr lang="en-US" altLang="zh-CN" dirty="0"/>
              <a:t>https://github.com/Jowitt419/HIL_auto</a:t>
            </a:r>
            <a:endParaRPr lang="zh-CN" altLang="en-US" dirty="0"/>
          </a:p>
        </p:txBody>
      </p:sp>
    </p:spTree>
    <p:extLst>
      <p:ext uri="{BB962C8B-B14F-4D97-AF65-F5344CB8AC3E}">
        <p14:creationId xmlns:p14="http://schemas.microsoft.com/office/powerpoint/2010/main" val="116137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51862-6BEF-4E95-8E6A-160ED68AFE62}"/>
              </a:ext>
            </a:extLst>
          </p:cNvPr>
          <p:cNvSpPr>
            <a:spLocks noGrp="1"/>
          </p:cNvSpPr>
          <p:nvPr>
            <p:ph type="title"/>
          </p:nvPr>
        </p:nvSpPr>
        <p:spPr/>
        <p:txBody>
          <a:bodyPr/>
          <a:lstStyle/>
          <a:p>
            <a:r>
              <a:rPr lang="en-US" altLang="zh-CN" dirty="0"/>
              <a:t>EEC</a:t>
            </a:r>
            <a:r>
              <a:rPr lang="zh-CN" altLang="en-US" dirty="0"/>
              <a:t>测试 </a:t>
            </a:r>
            <a:r>
              <a:rPr lang="en-US" altLang="zh-CN" dirty="0"/>
              <a:t>– </a:t>
            </a:r>
            <a:r>
              <a:rPr lang="zh-CN" altLang="en-US" dirty="0"/>
              <a:t>当前技术</a:t>
            </a:r>
          </a:p>
        </p:txBody>
      </p:sp>
      <p:graphicFrame>
        <p:nvGraphicFramePr>
          <p:cNvPr id="4" name="表格 4">
            <a:extLst>
              <a:ext uri="{FF2B5EF4-FFF2-40B4-BE49-F238E27FC236}">
                <a16:creationId xmlns:a16="http://schemas.microsoft.com/office/drawing/2014/main" id="{21A7E2EB-E4C6-4020-BD58-D46E65C0BE0C}"/>
              </a:ext>
            </a:extLst>
          </p:cNvPr>
          <p:cNvGraphicFramePr>
            <a:graphicFrameLocks noGrp="1"/>
          </p:cNvGraphicFramePr>
          <p:nvPr>
            <p:extLst>
              <p:ext uri="{D42A27DB-BD31-4B8C-83A1-F6EECF244321}">
                <p14:modId xmlns:p14="http://schemas.microsoft.com/office/powerpoint/2010/main" val="731227253"/>
              </p:ext>
            </p:extLst>
          </p:nvPr>
        </p:nvGraphicFramePr>
        <p:xfrm>
          <a:off x="838200" y="2031632"/>
          <a:ext cx="8454653" cy="2966720"/>
        </p:xfrm>
        <a:graphic>
          <a:graphicData uri="http://schemas.openxmlformats.org/drawingml/2006/table">
            <a:tbl>
              <a:tblPr firstRow="1" bandRow="1">
                <a:tableStyleId>{5C22544A-7EE6-4342-B048-85BDC9FD1C3A}</a:tableStyleId>
              </a:tblPr>
              <a:tblGrid>
                <a:gridCol w="897835">
                  <a:extLst>
                    <a:ext uri="{9D8B030D-6E8A-4147-A177-3AD203B41FA5}">
                      <a16:colId xmlns:a16="http://schemas.microsoft.com/office/drawing/2014/main" val="1779651542"/>
                    </a:ext>
                  </a:extLst>
                </a:gridCol>
                <a:gridCol w="4305618">
                  <a:extLst>
                    <a:ext uri="{9D8B030D-6E8A-4147-A177-3AD203B41FA5}">
                      <a16:colId xmlns:a16="http://schemas.microsoft.com/office/drawing/2014/main" val="64213766"/>
                    </a:ext>
                  </a:extLst>
                </a:gridCol>
                <a:gridCol w="1625600">
                  <a:extLst>
                    <a:ext uri="{9D8B030D-6E8A-4147-A177-3AD203B41FA5}">
                      <a16:colId xmlns:a16="http://schemas.microsoft.com/office/drawing/2014/main" val="944311778"/>
                    </a:ext>
                  </a:extLst>
                </a:gridCol>
                <a:gridCol w="1625600">
                  <a:extLst>
                    <a:ext uri="{9D8B030D-6E8A-4147-A177-3AD203B41FA5}">
                      <a16:colId xmlns:a16="http://schemas.microsoft.com/office/drawing/2014/main" val="913214248"/>
                    </a:ext>
                  </a:extLst>
                </a:gridCol>
              </a:tblGrid>
              <a:tr h="370840">
                <a:tc>
                  <a:txBody>
                    <a:bodyPr/>
                    <a:lstStyle/>
                    <a:p>
                      <a:r>
                        <a:rPr lang="zh-CN" altLang="en-US" dirty="0"/>
                        <a:t>序号</a:t>
                      </a:r>
                    </a:p>
                  </a:txBody>
                  <a:tcPr/>
                </a:tc>
                <a:tc>
                  <a:txBody>
                    <a:bodyPr/>
                    <a:lstStyle/>
                    <a:p>
                      <a:r>
                        <a:rPr lang="zh-CN" altLang="en-US" dirty="0"/>
                        <a:t>试验科目</a:t>
                      </a:r>
                    </a:p>
                  </a:txBody>
                  <a:tcPr/>
                </a:tc>
                <a:tc>
                  <a:txBody>
                    <a:bodyPr/>
                    <a:lstStyle/>
                    <a:p>
                      <a:r>
                        <a:rPr lang="en-US" altLang="zh-CN" dirty="0" err="1"/>
                        <a:t>VeriStand</a:t>
                      </a:r>
                      <a:endParaRPr lang="zh-CN" altLang="en-US" dirty="0"/>
                    </a:p>
                  </a:txBody>
                  <a:tcPr/>
                </a:tc>
                <a:tc>
                  <a:txBody>
                    <a:bodyPr/>
                    <a:lstStyle/>
                    <a:p>
                      <a:r>
                        <a:rPr lang="en-US" altLang="zh-CN" dirty="0" err="1"/>
                        <a:t>TestStand</a:t>
                      </a:r>
                      <a:endParaRPr lang="zh-CN" altLang="en-US" dirty="0"/>
                    </a:p>
                  </a:txBody>
                  <a:tcPr/>
                </a:tc>
                <a:extLst>
                  <a:ext uri="{0D108BD9-81ED-4DB2-BD59-A6C34878D82A}">
                    <a16:rowId xmlns:a16="http://schemas.microsoft.com/office/drawing/2014/main" val="1801663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2145973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7396725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9988646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83774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6966964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398408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42992659"/>
                  </a:ext>
                </a:extLst>
              </a:tr>
            </a:tbl>
          </a:graphicData>
        </a:graphic>
      </p:graphicFrame>
    </p:spTree>
    <p:extLst>
      <p:ext uri="{BB962C8B-B14F-4D97-AF65-F5344CB8AC3E}">
        <p14:creationId xmlns:p14="http://schemas.microsoft.com/office/powerpoint/2010/main" val="355920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51862-6BEF-4E95-8E6A-160ED68AFE62}"/>
              </a:ext>
            </a:extLst>
          </p:cNvPr>
          <p:cNvSpPr>
            <a:spLocks noGrp="1"/>
          </p:cNvSpPr>
          <p:nvPr>
            <p:ph type="title"/>
          </p:nvPr>
        </p:nvSpPr>
        <p:spPr/>
        <p:txBody>
          <a:bodyPr/>
          <a:lstStyle/>
          <a:p>
            <a:r>
              <a:rPr lang="en-US" altLang="zh-CN" dirty="0"/>
              <a:t>EMU</a:t>
            </a:r>
            <a:r>
              <a:rPr lang="zh-CN" altLang="en-US" dirty="0"/>
              <a:t>测试 </a:t>
            </a:r>
            <a:r>
              <a:rPr lang="en-US" altLang="zh-CN" dirty="0"/>
              <a:t>– </a:t>
            </a:r>
            <a:r>
              <a:rPr lang="zh-CN" altLang="en-US" dirty="0"/>
              <a:t>当前技术</a:t>
            </a:r>
          </a:p>
        </p:txBody>
      </p:sp>
      <p:graphicFrame>
        <p:nvGraphicFramePr>
          <p:cNvPr id="4" name="表格 4">
            <a:extLst>
              <a:ext uri="{FF2B5EF4-FFF2-40B4-BE49-F238E27FC236}">
                <a16:creationId xmlns:a16="http://schemas.microsoft.com/office/drawing/2014/main" id="{21A7E2EB-E4C6-4020-BD58-D46E65C0BE0C}"/>
              </a:ext>
            </a:extLst>
          </p:cNvPr>
          <p:cNvGraphicFramePr>
            <a:graphicFrameLocks noGrp="1"/>
          </p:cNvGraphicFramePr>
          <p:nvPr>
            <p:extLst>
              <p:ext uri="{D42A27DB-BD31-4B8C-83A1-F6EECF244321}">
                <p14:modId xmlns:p14="http://schemas.microsoft.com/office/powerpoint/2010/main" val="2468652534"/>
              </p:ext>
            </p:extLst>
          </p:nvPr>
        </p:nvGraphicFramePr>
        <p:xfrm>
          <a:off x="838200" y="2031632"/>
          <a:ext cx="8454653" cy="2966720"/>
        </p:xfrm>
        <a:graphic>
          <a:graphicData uri="http://schemas.openxmlformats.org/drawingml/2006/table">
            <a:tbl>
              <a:tblPr firstRow="1" bandRow="1">
                <a:tableStyleId>{5C22544A-7EE6-4342-B048-85BDC9FD1C3A}</a:tableStyleId>
              </a:tblPr>
              <a:tblGrid>
                <a:gridCol w="897835">
                  <a:extLst>
                    <a:ext uri="{9D8B030D-6E8A-4147-A177-3AD203B41FA5}">
                      <a16:colId xmlns:a16="http://schemas.microsoft.com/office/drawing/2014/main" val="1779651542"/>
                    </a:ext>
                  </a:extLst>
                </a:gridCol>
                <a:gridCol w="4305618">
                  <a:extLst>
                    <a:ext uri="{9D8B030D-6E8A-4147-A177-3AD203B41FA5}">
                      <a16:colId xmlns:a16="http://schemas.microsoft.com/office/drawing/2014/main" val="64213766"/>
                    </a:ext>
                  </a:extLst>
                </a:gridCol>
                <a:gridCol w="1625600">
                  <a:extLst>
                    <a:ext uri="{9D8B030D-6E8A-4147-A177-3AD203B41FA5}">
                      <a16:colId xmlns:a16="http://schemas.microsoft.com/office/drawing/2014/main" val="944311778"/>
                    </a:ext>
                  </a:extLst>
                </a:gridCol>
                <a:gridCol w="1625600">
                  <a:extLst>
                    <a:ext uri="{9D8B030D-6E8A-4147-A177-3AD203B41FA5}">
                      <a16:colId xmlns:a16="http://schemas.microsoft.com/office/drawing/2014/main" val="913214248"/>
                    </a:ext>
                  </a:extLst>
                </a:gridCol>
              </a:tblGrid>
              <a:tr h="370840">
                <a:tc>
                  <a:txBody>
                    <a:bodyPr/>
                    <a:lstStyle/>
                    <a:p>
                      <a:r>
                        <a:rPr lang="zh-CN" altLang="en-US" dirty="0"/>
                        <a:t>序号</a:t>
                      </a:r>
                    </a:p>
                  </a:txBody>
                  <a:tcPr/>
                </a:tc>
                <a:tc>
                  <a:txBody>
                    <a:bodyPr/>
                    <a:lstStyle/>
                    <a:p>
                      <a:r>
                        <a:rPr lang="zh-CN" altLang="en-US" dirty="0"/>
                        <a:t>试验科目</a:t>
                      </a:r>
                    </a:p>
                  </a:txBody>
                  <a:tcPr/>
                </a:tc>
                <a:tc>
                  <a:txBody>
                    <a:bodyPr/>
                    <a:lstStyle/>
                    <a:p>
                      <a:r>
                        <a:rPr lang="en-US" altLang="zh-CN" dirty="0" err="1"/>
                        <a:t>VeriStand</a:t>
                      </a:r>
                      <a:endParaRPr lang="zh-CN" altLang="en-US" dirty="0"/>
                    </a:p>
                  </a:txBody>
                  <a:tcPr/>
                </a:tc>
                <a:tc>
                  <a:txBody>
                    <a:bodyPr/>
                    <a:lstStyle/>
                    <a:p>
                      <a:r>
                        <a:rPr lang="en-US" altLang="zh-CN" dirty="0" err="1"/>
                        <a:t>TestStand</a:t>
                      </a:r>
                      <a:endParaRPr lang="zh-CN" altLang="en-US" dirty="0"/>
                    </a:p>
                  </a:txBody>
                  <a:tcPr/>
                </a:tc>
                <a:extLst>
                  <a:ext uri="{0D108BD9-81ED-4DB2-BD59-A6C34878D82A}">
                    <a16:rowId xmlns:a16="http://schemas.microsoft.com/office/drawing/2014/main" val="1801663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通讯检查（</a:t>
                      </a:r>
                      <a:r>
                        <a:rPr lang="en-US" altLang="zh-CN" dirty="0"/>
                        <a:t>EEC+</a:t>
                      </a:r>
                      <a:r>
                        <a:rPr lang="zh-CN" altLang="en-US" dirty="0"/>
                        <a:t>试车台</a:t>
                      </a:r>
                      <a:r>
                        <a:rPr lang="en-US" altLang="zh-CN" dirty="0"/>
                        <a:t>/</a:t>
                      </a:r>
                      <a:r>
                        <a:rPr lang="zh-CN" altLang="en-US" dirty="0"/>
                        <a:t>飞机）</a:t>
                      </a: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2145973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振动监视（</a:t>
                      </a:r>
                      <a:r>
                        <a:rPr lang="en-US" altLang="zh-CN" dirty="0"/>
                        <a:t>VCB</a:t>
                      </a:r>
                      <a:r>
                        <a:rPr lang="zh-CN" altLang="en-US" dirty="0"/>
                        <a:t>基频</a:t>
                      </a:r>
                      <a:r>
                        <a:rPr lang="en-US" altLang="zh-CN" dirty="0"/>
                        <a:t>+EHB</a:t>
                      </a:r>
                      <a:r>
                        <a:rPr lang="zh-CN" altLang="en-US" dirty="0"/>
                        <a:t>倍频）</a:t>
                      </a: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7396725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金属屑颗粒检测</a:t>
                      </a: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9988646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滑油异常检测</a:t>
                      </a: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3774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工作时间统计，累计状态统计</a:t>
                      </a: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6966964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电子盘数据存储</a:t>
                      </a: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398408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UDP</a:t>
                      </a:r>
                      <a:r>
                        <a:rPr lang="zh-CN" altLang="en-US" dirty="0"/>
                        <a:t>发送（</a:t>
                      </a:r>
                      <a:r>
                        <a:rPr lang="en-US" altLang="zh-CN" dirty="0"/>
                        <a:t>PMAT</a:t>
                      </a:r>
                      <a:r>
                        <a:rPr lang="zh-CN" altLang="en-US" dirty="0"/>
                        <a:t>，</a:t>
                      </a:r>
                      <a:r>
                        <a:rPr lang="en-US" altLang="zh-CN" dirty="0" err="1"/>
                        <a:t>WireShark</a:t>
                      </a:r>
                      <a:r>
                        <a:rPr lang="en-US" altLang="zh-CN" dirty="0"/>
                        <a:t>/</a:t>
                      </a:r>
                      <a:r>
                        <a:rPr lang="en-US" altLang="zh-CN" dirty="0" err="1"/>
                        <a:t>InfluxDB</a:t>
                      </a:r>
                      <a:r>
                        <a:rPr lang="zh-CN" altLang="en-US" dirty="0"/>
                        <a:t>）</a:t>
                      </a: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42992659"/>
                  </a:ext>
                </a:extLst>
              </a:tr>
            </a:tbl>
          </a:graphicData>
        </a:graphic>
      </p:graphicFrame>
    </p:spTree>
    <p:extLst>
      <p:ext uri="{BB962C8B-B14F-4D97-AF65-F5344CB8AC3E}">
        <p14:creationId xmlns:p14="http://schemas.microsoft.com/office/powerpoint/2010/main" val="5394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520E5E-E13F-4C7C-BE80-3D3A7E5B5573}"/>
              </a:ext>
            </a:extLst>
          </p:cNvPr>
          <p:cNvSpPr>
            <a:spLocks noGrp="1"/>
          </p:cNvSpPr>
          <p:nvPr>
            <p:ph idx="1"/>
          </p:nvPr>
        </p:nvSpPr>
        <p:spPr>
          <a:xfrm>
            <a:off x="400879" y="328129"/>
            <a:ext cx="9246703" cy="467001"/>
          </a:xfrm>
        </p:spPr>
        <p:txBody>
          <a:bodyPr>
            <a:noAutofit/>
          </a:bodyPr>
          <a:lstStyle/>
          <a:p>
            <a:r>
              <a:rPr lang="en-US" altLang="zh-CN" sz="3600" dirty="0" err="1"/>
              <a:t>VeriStand</a:t>
            </a:r>
            <a:endParaRPr lang="en-US" altLang="zh-CN" sz="3600" dirty="0"/>
          </a:p>
        </p:txBody>
      </p:sp>
      <p:pic>
        <p:nvPicPr>
          <p:cNvPr id="5" name="图片 4">
            <a:extLst>
              <a:ext uri="{FF2B5EF4-FFF2-40B4-BE49-F238E27FC236}">
                <a16:creationId xmlns:a16="http://schemas.microsoft.com/office/drawing/2014/main" id="{FE5CACA1-FEA7-459D-A59C-5781854CA2B1}"/>
              </a:ext>
            </a:extLst>
          </p:cNvPr>
          <p:cNvPicPr>
            <a:picLocks noChangeAspect="1"/>
          </p:cNvPicPr>
          <p:nvPr/>
        </p:nvPicPr>
        <p:blipFill>
          <a:blip r:embed="rId2"/>
          <a:stretch>
            <a:fillRect/>
          </a:stretch>
        </p:blipFill>
        <p:spPr>
          <a:xfrm>
            <a:off x="66397" y="1987827"/>
            <a:ext cx="6165439" cy="3264735"/>
          </a:xfrm>
          <a:prstGeom prst="rect">
            <a:avLst/>
          </a:prstGeom>
        </p:spPr>
      </p:pic>
      <p:pic>
        <p:nvPicPr>
          <p:cNvPr id="8" name="图片 7">
            <a:extLst>
              <a:ext uri="{FF2B5EF4-FFF2-40B4-BE49-F238E27FC236}">
                <a16:creationId xmlns:a16="http://schemas.microsoft.com/office/drawing/2014/main" id="{F8413FA3-DF28-4C9E-9199-02DB7C69DE56}"/>
              </a:ext>
            </a:extLst>
          </p:cNvPr>
          <p:cNvPicPr>
            <a:picLocks noChangeAspect="1"/>
          </p:cNvPicPr>
          <p:nvPr/>
        </p:nvPicPr>
        <p:blipFill>
          <a:blip r:embed="rId3"/>
          <a:stretch>
            <a:fillRect/>
          </a:stretch>
        </p:blipFill>
        <p:spPr>
          <a:xfrm>
            <a:off x="4553778" y="2785361"/>
            <a:ext cx="7412935" cy="3929413"/>
          </a:xfrm>
          <a:prstGeom prst="rect">
            <a:avLst/>
          </a:prstGeom>
        </p:spPr>
      </p:pic>
    </p:spTree>
    <p:extLst>
      <p:ext uri="{BB962C8B-B14F-4D97-AF65-F5344CB8AC3E}">
        <p14:creationId xmlns:p14="http://schemas.microsoft.com/office/powerpoint/2010/main" val="165171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520E5E-E13F-4C7C-BE80-3D3A7E5B5573}"/>
              </a:ext>
            </a:extLst>
          </p:cNvPr>
          <p:cNvSpPr>
            <a:spLocks noGrp="1"/>
          </p:cNvSpPr>
          <p:nvPr>
            <p:ph idx="1"/>
          </p:nvPr>
        </p:nvSpPr>
        <p:spPr>
          <a:xfrm>
            <a:off x="400879" y="328129"/>
            <a:ext cx="10969485" cy="520010"/>
          </a:xfrm>
        </p:spPr>
        <p:txBody>
          <a:bodyPr>
            <a:noAutofit/>
          </a:bodyPr>
          <a:lstStyle/>
          <a:p>
            <a:r>
              <a:rPr lang="en-US" altLang="zh-CN" sz="3600" dirty="0" err="1"/>
              <a:t>TestStand</a:t>
            </a:r>
            <a:endParaRPr lang="en-US" altLang="zh-CN" sz="3600" dirty="0"/>
          </a:p>
        </p:txBody>
      </p:sp>
      <p:pic>
        <p:nvPicPr>
          <p:cNvPr id="4" name="图片 3">
            <a:extLst>
              <a:ext uri="{FF2B5EF4-FFF2-40B4-BE49-F238E27FC236}">
                <a16:creationId xmlns:a16="http://schemas.microsoft.com/office/drawing/2014/main" id="{788FB776-72D5-4198-B96D-75CBAD446083}"/>
              </a:ext>
            </a:extLst>
          </p:cNvPr>
          <p:cNvPicPr>
            <a:picLocks noChangeAspect="1"/>
          </p:cNvPicPr>
          <p:nvPr/>
        </p:nvPicPr>
        <p:blipFill>
          <a:blip r:embed="rId2"/>
          <a:stretch>
            <a:fillRect/>
          </a:stretch>
        </p:blipFill>
        <p:spPr>
          <a:xfrm>
            <a:off x="1023937" y="989220"/>
            <a:ext cx="10144125" cy="5381625"/>
          </a:xfrm>
          <a:prstGeom prst="rect">
            <a:avLst/>
          </a:prstGeom>
        </p:spPr>
      </p:pic>
    </p:spTree>
    <p:extLst>
      <p:ext uri="{BB962C8B-B14F-4D97-AF65-F5344CB8AC3E}">
        <p14:creationId xmlns:p14="http://schemas.microsoft.com/office/powerpoint/2010/main" val="335259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D563E11-F74C-4A35-AF97-677D89635FE1}"/>
              </a:ext>
            </a:extLst>
          </p:cNvPr>
          <p:cNvPicPr>
            <a:picLocks noChangeAspect="1"/>
          </p:cNvPicPr>
          <p:nvPr/>
        </p:nvPicPr>
        <p:blipFill rotWithShape="1">
          <a:blip r:embed="rId3"/>
          <a:srcRect b="4916"/>
          <a:stretch/>
        </p:blipFill>
        <p:spPr>
          <a:xfrm>
            <a:off x="296424" y="221374"/>
            <a:ext cx="11599151" cy="5848350"/>
          </a:xfrm>
          <a:prstGeom prst="rect">
            <a:avLst/>
          </a:prstGeom>
        </p:spPr>
      </p:pic>
      <p:sp>
        <p:nvSpPr>
          <p:cNvPr id="6" name="文本框 5">
            <a:extLst>
              <a:ext uri="{FF2B5EF4-FFF2-40B4-BE49-F238E27FC236}">
                <a16:creationId xmlns:a16="http://schemas.microsoft.com/office/drawing/2014/main" id="{FB777D12-A4BD-4CAC-99AD-E2EB86341386}"/>
              </a:ext>
            </a:extLst>
          </p:cNvPr>
          <p:cNvSpPr txBox="1"/>
          <p:nvPr/>
        </p:nvSpPr>
        <p:spPr>
          <a:xfrm>
            <a:off x="3042746" y="909880"/>
            <a:ext cx="2790496" cy="584775"/>
          </a:xfrm>
          <a:prstGeom prst="rect">
            <a:avLst/>
          </a:prstGeom>
          <a:noFill/>
        </p:spPr>
        <p:txBody>
          <a:bodyPr wrap="square" rtlCol="0">
            <a:spAutoFit/>
          </a:bodyPr>
          <a:lstStyle/>
          <a:p>
            <a:r>
              <a:rPr lang="en-US" altLang="zh-CN" sz="3200" dirty="0">
                <a:solidFill>
                  <a:schemeClr val="accent1">
                    <a:lumMod val="50000"/>
                  </a:schemeClr>
                </a:solidFill>
              </a:rPr>
              <a:t>In </a:t>
            </a:r>
            <a:r>
              <a:rPr lang="en-US" altLang="zh-CN" sz="3200" dirty="0" err="1">
                <a:solidFill>
                  <a:schemeClr val="accent1">
                    <a:lumMod val="50000"/>
                  </a:schemeClr>
                </a:solidFill>
              </a:rPr>
              <a:t>VeriStand</a:t>
            </a:r>
            <a:endParaRPr lang="zh-CN" altLang="en-US" sz="3200" dirty="0">
              <a:solidFill>
                <a:schemeClr val="accent1">
                  <a:lumMod val="50000"/>
                </a:schemeClr>
              </a:solidFill>
            </a:endParaRPr>
          </a:p>
        </p:txBody>
      </p:sp>
      <p:sp>
        <p:nvSpPr>
          <p:cNvPr id="7" name="矩形: 圆角 6">
            <a:extLst>
              <a:ext uri="{FF2B5EF4-FFF2-40B4-BE49-F238E27FC236}">
                <a16:creationId xmlns:a16="http://schemas.microsoft.com/office/drawing/2014/main" id="{6BD30E68-8095-4631-9667-6174A8F4196F}"/>
              </a:ext>
            </a:extLst>
          </p:cNvPr>
          <p:cNvSpPr/>
          <p:nvPr/>
        </p:nvSpPr>
        <p:spPr>
          <a:xfrm>
            <a:off x="6416566" y="2790496"/>
            <a:ext cx="5344510" cy="299544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305D1687-BE40-4982-B4B2-2BAA7B9A851C}"/>
              </a:ext>
            </a:extLst>
          </p:cNvPr>
          <p:cNvSpPr/>
          <p:nvPr/>
        </p:nvSpPr>
        <p:spPr>
          <a:xfrm>
            <a:off x="4903076" y="4437269"/>
            <a:ext cx="2107324"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70723D0-F6DD-4E91-8FA6-8A97486DDB0D}"/>
              </a:ext>
            </a:extLst>
          </p:cNvPr>
          <p:cNvSpPr txBox="1"/>
          <p:nvPr/>
        </p:nvSpPr>
        <p:spPr>
          <a:xfrm>
            <a:off x="3741683" y="4153489"/>
            <a:ext cx="3539359" cy="369332"/>
          </a:xfrm>
          <a:prstGeom prst="rect">
            <a:avLst/>
          </a:prstGeom>
          <a:noFill/>
        </p:spPr>
        <p:txBody>
          <a:bodyPr wrap="square" rtlCol="0">
            <a:spAutoFit/>
          </a:bodyPr>
          <a:lstStyle/>
          <a:p>
            <a:r>
              <a:rPr lang="en-US" altLang="zh-CN" dirty="0"/>
              <a:t>HIL</a:t>
            </a:r>
            <a:r>
              <a:rPr lang="zh-CN" altLang="en-US" dirty="0"/>
              <a:t>试验大纲、</a:t>
            </a:r>
            <a:r>
              <a:rPr lang="en-US" altLang="zh-CN" dirty="0"/>
              <a:t>HIL</a:t>
            </a:r>
            <a:r>
              <a:rPr lang="zh-CN" altLang="en-US" dirty="0"/>
              <a:t>试验任务书</a:t>
            </a:r>
          </a:p>
        </p:txBody>
      </p:sp>
      <p:sp>
        <p:nvSpPr>
          <p:cNvPr id="10" name="箭头: 右 9">
            <a:extLst>
              <a:ext uri="{FF2B5EF4-FFF2-40B4-BE49-F238E27FC236}">
                <a16:creationId xmlns:a16="http://schemas.microsoft.com/office/drawing/2014/main" id="{23C489F2-3B0D-4B31-B62A-6E3F41619D97}"/>
              </a:ext>
            </a:extLst>
          </p:cNvPr>
          <p:cNvSpPr/>
          <p:nvPr/>
        </p:nvSpPr>
        <p:spPr>
          <a:xfrm>
            <a:off x="4606159" y="3068309"/>
            <a:ext cx="2107324"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BACEE77-C93C-4203-AE81-B76522136759}"/>
              </a:ext>
            </a:extLst>
          </p:cNvPr>
          <p:cNvSpPr txBox="1"/>
          <p:nvPr/>
        </p:nvSpPr>
        <p:spPr>
          <a:xfrm>
            <a:off x="4606159" y="2899409"/>
            <a:ext cx="1489841" cy="382458"/>
          </a:xfrm>
          <a:prstGeom prst="rect">
            <a:avLst/>
          </a:prstGeom>
          <a:noFill/>
        </p:spPr>
        <p:txBody>
          <a:bodyPr wrap="square">
            <a:spAutoFit/>
          </a:bodyPr>
          <a:lstStyle/>
          <a:p>
            <a:r>
              <a:rPr lang="en-US" altLang="zh-CN" dirty="0"/>
              <a:t>HIL</a:t>
            </a:r>
            <a:r>
              <a:rPr lang="zh-CN" altLang="en-US" dirty="0"/>
              <a:t>试验报告</a:t>
            </a:r>
          </a:p>
        </p:txBody>
      </p:sp>
    </p:spTree>
    <p:extLst>
      <p:ext uri="{BB962C8B-B14F-4D97-AF65-F5344CB8AC3E}">
        <p14:creationId xmlns:p14="http://schemas.microsoft.com/office/powerpoint/2010/main" val="50847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E9441E4-75A1-4104-B5CA-894A26C624D7}"/>
              </a:ext>
            </a:extLst>
          </p:cNvPr>
          <p:cNvPicPr>
            <a:picLocks noChangeAspect="1"/>
          </p:cNvPicPr>
          <p:nvPr/>
        </p:nvPicPr>
        <p:blipFill>
          <a:blip r:embed="rId2"/>
          <a:stretch>
            <a:fillRect/>
          </a:stretch>
        </p:blipFill>
        <p:spPr>
          <a:xfrm>
            <a:off x="590877" y="404320"/>
            <a:ext cx="11059839" cy="5866120"/>
          </a:xfrm>
          <a:prstGeom prst="rect">
            <a:avLst/>
          </a:prstGeom>
        </p:spPr>
      </p:pic>
    </p:spTree>
    <p:extLst>
      <p:ext uri="{BB962C8B-B14F-4D97-AF65-F5344CB8AC3E}">
        <p14:creationId xmlns:p14="http://schemas.microsoft.com/office/powerpoint/2010/main" val="403660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0B8FD8E-63B4-47D7-B77B-67ABB4E77DC0}"/>
              </a:ext>
            </a:extLst>
          </p:cNvPr>
          <p:cNvPicPr>
            <a:picLocks noChangeAspect="1"/>
          </p:cNvPicPr>
          <p:nvPr/>
        </p:nvPicPr>
        <p:blipFill>
          <a:blip r:embed="rId2"/>
          <a:stretch>
            <a:fillRect/>
          </a:stretch>
        </p:blipFill>
        <p:spPr>
          <a:xfrm>
            <a:off x="302432" y="187308"/>
            <a:ext cx="11587135" cy="6152943"/>
          </a:xfrm>
          <a:prstGeom prst="rect">
            <a:avLst/>
          </a:prstGeom>
        </p:spPr>
      </p:pic>
    </p:spTree>
    <p:extLst>
      <p:ext uri="{BB962C8B-B14F-4D97-AF65-F5344CB8AC3E}">
        <p14:creationId xmlns:p14="http://schemas.microsoft.com/office/powerpoint/2010/main" val="12138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30162-66BD-4C3F-A4C9-7BE8E5640954}"/>
              </a:ext>
            </a:extLst>
          </p:cNvPr>
          <p:cNvSpPr>
            <a:spLocks noGrp="1"/>
          </p:cNvSpPr>
          <p:nvPr>
            <p:ph type="title"/>
          </p:nvPr>
        </p:nvSpPr>
        <p:spPr/>
        <p:txBody>
          <a:bodyPr/>
          <a:lstStyle/>
          <a:p>
            <a:r>
              <a:rPr lang="en-US" altLang="zh-CN" dirty="0"/>
              <a:t>NI Archi Demo by Jiahui</a:t>
            </a:r>
            <a:endParaRPr lang="zh-CN" altLang="en-US" dirty="0"/>
          </a:p>
        </p:txBody>
      </p:sp>
      <p:pic>
        <p:nvPicPr>
          <p:cNvPr id="3" name="图片 2">
            <a:extLst>
              <a:ext uri="{FF2B5EF4-FFF2-40B4-BE49-F238E27FC236}">
                <a16:creationId xmlns:a16="http://schemas.microsoft.com/office/drawing/2014/main" id="{81A38EAE-312C-4BA7-8140-C3C09A0341B0}"/>
              </a:ext>
            </a:extLst>
          </p:cNvPr>
          <p:cNvPicPr>
            <a:picLocks noChangeAspect="1"/>
          </p:cNvPicPr>
          <p:nvPr/>
        </p:nvPicPr>
        <p:blipFill rotWithShape="1">
          <a:blip r:embed="rId2"/>
          <a:srcRect l="47603" t="16851"/>
          <a:stretch/>
        </p:blipFill>
        <p:spPr>
          <a:xfrm>
            <a:off x="8135717" y="2617839"/>
            <a:ext cx="3635907" cy="3063875"/>
          </a:xfrm>
          <a:prstGeom prst="rect">
            <a:avLst/>
          </a:prstGeom>
        </p:spPr>
      </p:pic>
      <p:sp>
        <p:nvSpPr>
          <p:cNvPr id="4" name="文本框 3">
            <a:extLst>
              <a:ext uri="{FF2B5EF4-FFF2-40B4-BE49-F238E27FC236}">
                <a16:creationId xmlns:a16="http://schemas.microsoft.com/office/drawing/2014/main" id="{604048A9-D123-4A73-BB9C-F6AFDB17EDB1}"/>
              </a:ext>
            </a:extLst>
          </p:cNvPr>
          <p:cNvSpPr txBox="1"/>
          <p:nvPr/>
        </p:nvSpPr>
        <p:spPr>
          <a:xfrm>
            <a:off x="1533832" y="3340509"/>
            <a:ext cx="3141406" cy="369332"/>
          </a:xfrm>
          <a:prstGeom prst="rect">
            <a:avLst/>
          </a:prstGeom>
          <a:noFill/>
        </p:spPr>
        <p:txBody>
          <a:bodyPr wrap="square" rtlCol="0">
            <a:spAutoFit/>
          </a:bodyPr>
          <a:lstStyle/>
          <a:p>
            <a:r>
              <a:rPr lang="en-US" altLang="zh-CN" dirty="0"/>
              <a:t>Jiahui</a:t>
            </a:r>
            <a:r>
              <a:rPr lang="zh-CN" altLang="en-US" dirty="0"/>
              <a:t>演示环节</a:t>
            </a:r>
          </a:p>
        </p:txBody>
      </p:sp>
    </p:spTree>
    <p:extLst>
      <p:ext uri="{BB962C8B-B14F-4D97-AF65-F5344CB8AC3E}">
        <p14:creationId xmlns:p14="http://schemas.microsoft.com/office/powerpoint/2010/main" val="374238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30162-66BD-4C3F-A4C9-7BE8E5640954}"/>
              </a:ext>
            </a:extLst>
          </p:cNvPr>
          <p:cNvSpPr>
            <a:spLocks noGrp="1"/>
          </p:cNvSpPr>
          <p:nvPr>
            <p:ph type="title"/>
          </p:nvPr>
        </p:nvSpPr>
        <p:spPr/>
        <p:txBody>
          <a:bodyPr/>
          <a:lstStyle/>
          <a:p>
            <a:r>
              <a:rPr lang="en-US" altLang="zh-CN" dirty="0"/>
              <a:t>Proposed Archi Demo by Jiahui</a:t>
            </a:r>
            <a:endParaRPr lang="zh-CN" altLang="en-US" dirty="0"/>
          </a:p>
        </p:txBody>
      </p:sp>
      <p:pic>
        <p:nvPicPr>
          <p:cNvPr id="4" name="图片 3">
            <a:extLst>
              <a:ext uri="{FF2B5EF4-FFF2-40B4-BE49-F238E27FC236}">
                <a16:creationId xmlns:a16="http://schemas.microsoft.com/office/drawing/2014/main" id="{0918E7F3-FF04-47AB-8C05-1D76E2E3CF86}"/>
              </a:ext>
            </a:extLst>
          </p:cNvPr>
          <p:cNvPicPr>
            <a:picLocks noChangeAspect="1"/>
          </p:cNvPicPr>
          <p:nvPr/>
        </p:nvPicPr>
        <p:blipFill rotWithShape="1">
          <a:blip r:embed="rId2"/>
          <a:srcRect l="47596" t="16922"/>
          <a:stretch/>
        </p:blipFill>
        <p:spPr>
          <a:xfrm>
            <a:off x="5577840" y="1452716"/>
            <a:ext cx="6083553" cy="5121397"/>
          </a:xfrm>
          <a:prstGeom prst="rect">
            <a:avLst/>
          </a:prstGeom>
        </p:spPr>
      </p:pic>
      <p:sp>
        <p:nvSpPr>
          <p:cNvPr id="6" name="矩形 5">
            <a:extLst>
              <a:ext uri="{FF2B5EF4-FFF2-40B4-BE49-F238E27FC236}">
                <a16:creationId xmlns:a16="http://schemas.microsoft.com/office/drawing/2014/main" id="{59610E8B-8D49-489F-A0D0-53900F5FF078}"/>
              </a:ext>
            </a:extLst>
          </p:cNvPr>
          <p:cNvSpPr/>
          <p:nvPr/>
        </p:nvSpPr>
        <p:spPr>
          <a:xfrm>
            <a:off x="5801926" y="1597744"/>
            <a:ext cx="1374059" cy="1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可控：</a:t>
            </a:r>
            <a:endParaRPr lang="en-US" altLang="zh-CN" sz="1400" dirty="0"/>
          </a:p>
          <a:p>
            <a:pPr algn="ctr"/>
            <a:r>
              <a:rPr lang="zh-CN" altLang="en-US" sz="1400" dirty="0"/>
              <a:t>基于</a:t>
            </a:r>
            <a:r>
              <a:rPr lang="en-US" altLang="zh-CN" sz="1400" dirty="0"/>
              <a:t>python-docx</a:t>
            </a:r>
            <a:r>
              <a:rPr lang="zh-CN" altLang="en-US" sz="1400" dirty="0"/>
              <a:t>生成的</a:t>
            </a:r>
            <a:r>
              <a:rPr lang="en-US" altLang="zh-CN" sz="1400" dirty="0"/>
              <a:t>HIL</a:t>
            </a:r>
            <a:r>
              <a:rPr lang="zh-CN" altLang="en-US" sz="1400" dirty="0"/>
              <a:t>试验报告</a:t>
            </a:r>
            <a:endParaRPr lang="en-US" altLang="zh-CN" sz="1400" dirty="0"/>
          </a:p>
          <a:p>
            <a:pPr algn="ctr"/>
            <a:r>
              <a:rPr lang="zh-CN" altLang="en-US" sz="1400" dirty="0"/>
              <a:t>上传</a:t>
            </a:r>
            <a:r>
              <a:rPr lang="en-US" altLang="zh-CN" sz="1400" dirty="0"/>
              <a:t>TC</a:t>
            </a:r>
            <a:endParaRPr lang="zh-CN" altLang="en-US" sz="1400" dirty="0"/>
          </a:p>
        </p:txBody>
      </p:sp>
      <p:sp>
        <p:nvSpPr>
          <p:cNvPr id="7" name="矩形 6">
            <a:extLst>
              <a:ext uri="{FF2B5EF4-FFF2-40B4-BE49-F238E27FC236}">
                <a16:creationId xmlns:a16="http://schemas.microsoft.com/office/drawing/2014/main" id="{D79C8C73-DB4C-4E6D-8236-61A18E0AFC5B}"/>
              </a:ext>
            </a:extLst>
          </p:cNvPr>
          <p:cNvSpPr/>
          <p:nvPr/>
        </p:nvSpPr>
        <p:spPr>
          <a:xfrm>
            <a:off x="9712397" y="1522543"/>
            <a:ext cx="1374059" cy="1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可控：</a:t>
            </a:r>
            <a:endParaRPr lang="en-US" altLang="zh-CN" sz="1200" dirty="0"/>
          </a:p>
          <a:p>
            <a:pPr algn="ctr"/>
            <a:r>
              <a:rPr lang="zh-CN" altLang="en-US" sz="1200" dirty="0"/>
              <a:t>基于</a:t>
            </a:r>
            <a:r>
              <a:rPr lang="en-US" altLang="zh-CN" sz="1200" dirty="0"/>
              <a:t>matplotlib</a:t>
            </a:r>
            <a:r>
              <a:rPr lang="zh-CN" altLang="en-US" sz="1200" dirty="0"/>
              <a:t>生成的图片、基于</a:t>
            </a:r>
            <a:r>
              <a:rPr lang="en-US" altLang="zh-CN" sz="1200" dirty="0"/>
              <a:t>pandas</a:t>
            </a:r>
            <a:r>
              <a:rPr lang="zh-CN" altLang="en-US" sz="1200" dirty="0"/>
              <a:t>生成的</a:t>
            </a:r>
            <a:r>
              <a:rPr lang="en-US" altLang="zh-CN" sz="1200" dirty="0"/>
              <a:t>excel</a:t>
            </a:r>
            <a:r>
              <a:rPr lang="zh-CN" altLang="en-US" sz="1200" dirty="0"/>
              <a:t>，</a:t>
            </a:r>
            <a:endParaRPr lang="en-US" altLang="zh-CN" sz="1200" dirty="0"/>
          </a:p>
          <a:p>
            <a:pPr algn="ctr"/>
            <a:r>
              <a:rPr lang="zh-CN" altLang="en-US" sz="1200" dirty="0"/>
              <a:t>作为报告的附件挂</a:t>
            </a:r>
            <a:r>
              <a:rPr lang="en-US" altLang="zh-CN" sz="1200" dirty="0"/>
              <a:t>TC</a:t>
            </a:r>
            <a:r>
              <a:rPr lang="zh-CN" altLang="en-US" sz="1200" dirty="0"/>
              <a:t>上</a:t>
            </a:r>
          </a:p>
        </p:txBody>
      </p:sp>
      <p:sp>
        <p:nvSpPr>
          <p:cNvPr id="8" name="矩形 7">
            <a:extLst>
              <a:ext uri="{FF2B5EF4-FFF2-40B4-BE49-F238E27FC236}">
                <a16:creationId xmlns:a16="http://schemas.microsoft.com/office/drawing/2014/main" id="{B978B815-4308-4392-A01D-A8B1C3D55297}"/>
              </a:ext>
            </a:extLst>
          </p:cNvPr>
          <p:cNvSpPr/>
          <p:nvPr/>
        </p:nvSpPr>
        <p:spPr>
          <a:xfrm>
            <a:off x="7788377" y="1522543"/>
            <a:ext cx="1274173" cy="838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可控：</a:t>
            </a:r>
            <a:endParaRPr lang="en-US" altLang="zh-CN" sz="1400" dirty="0"/>
          </a:p>
          <a:p>
            <a:pPr algn="ctr"/>
            <a:r>
              <a:rPr lang="zh-CN" altLang="en-US" sz="1400" dirty="0"/>
              <a:t>内网</a:t>
            </a:r>
            <a:r>
              <a:rPr lang="en-US" altLang="zh-CN" sz="1400" dirty="0"/>
              <a:t>CC</a:t>
            </a:r>
            <a:r>
              <a:rPr lang="zh-CN" altLang="en-US" sz="1400" dirty="0"/>
              <a:t>流或内网</a:t>
            </a:r>
            <a:r>
              <a:rPr lang="en-US" altLang="zh-CN" sz="1400" dirty="0" err="1"/>
              <a:t>github</a:t>
            </a:r>
            <a:endParaRPr lang="zh-CN" altLang="en-US" sz="1400" dirty="0"/>
          </a:p>
        </p:txBody>
      </p:sp>
      <p:sp>
        <p:nvSpPr>
          <p:cNvPr id="9" name="文本框 8">
            <a:extLst>
              <a:ext uri="{FF2B5EF4-FFF2-40B4-BE49-F238E27FC236}">
                <a16:creationId xmlns:a16="http://schemas.microsoft.com/office/drawing/2014/main" id="{4AE097BB-C1E6-4650-A3EA-A45CC4265116}"/>
              </a:ext>
            </a:extLst>
          </p:cNvPr>
          <p:cNvSpPr txBox="1"/>
          <p:nvPr/>
        </p:nvSpPr>
        <p:spPr>
          <a:xfrm>
            <a:off x="1760867" y="3429000"/>
            <a:ext cx="3141406" cy="369332"/>
          </a:xfrm>
          <a:prstGeom prst="rect">
            <a:avLst/>
          </a:prstGeom>
          <a:noFill/>
        </p:spPr>
        <p:txBody>
          <a:bodyPr wrap="square" rtlCol="0">
            <a:spAutoFit/>
          </a:bodyPr>
          <a:lstStyle/>
          <a:p>
            <a:r>
              <a:rPr lang="en-US" altLang="zh-CN" dirty="0"/>
              <a:t>Jiahui</a:t>
            </a:r>
            <a:r>
              <a:rPr lang="zh-CN" altLang="en-US" dirty="0"/>
              <a:t>演示环节</a:t>
            </a:r>
          </a:p>
        </p:txBody>
      </p:sp>
      <p:sp>
        <p:nvSpPr>
          <p:cNvPr id="3" name="矩形: 圆角 2">
            <a:extLst>
              <a:ext uri="{FF2B5EF4-FFF2-40B4-BE49-F238E27FC236}">
                <a16:creationId xmlns:a16="http://schemas.microsoft.com/office/drawing/2014/main" id="{E8C5921E-CE53-4FE5-9857-2C848743AA44}"/>
              </a:ext>
            </a:extLst>
          </p:cNvPr>
          <p:cNvSpPr/>
          <p:nvPr/>
        </p:nvSpPr>
        <p:spPr>
          <a:xfrm>
            <a:off x="7400170" y="2978004"/>
            <a:ext cx="1931257" cy="450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Python API</a:t>
            </a:r>
            <a:endParaRPr lang="zh-CN" altLang="en-US" dirty="0"/>
          </a:p>
        </p:txBody>
      </p:sp>
    </p:spTree>
    <p:extLst>
      <p:ext uri="{BB962C8B-B14F-4D97-AF65-F5344CB8AC3E}">
        <p14:creationId xmlns:p14="http://schemas.microsoft.com/office/powerpoint/2010/main" val="133862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AC4AE-483D-44C9-9AB8-DA180DFADFE9}"/>
              </a:ext>
            </a:extLst>
          </p:cNvPr>
          <p:cNvSpPr>
            <a:spLocks noGrp="1"/>
          </p:cNvSpPr>
          <p:nvPr>
            <p:ph type="title"/>
          </p:nvPr>
        </p:nvSpPr>
        <p:spPr/>
        <p:txBody>
          <a:bodyPr/>
          <a:lstStyle/>
          <a:p>
            <a:r>
              <a:rPr lang="en-US" altLang="zh-CN" dirty="0"/>
              <a:t>Q&amp;A</a:t>
            </a:r>
            <a:endParaRPr lang="zh-CN" altLang="en-US" dirty="0"/>
          </a:p>
        </p:txBody>
      </p:sp>
      <p:sp>
        <p:nvSpPr>
          <p:cNvPr id="3" name="内容占位符 2">
            <a:extLst>
              <a:ext uri="{FF2B5EF4-FFF2-40B4-BE49-F238E27FC236}">
                <a16:creationId xmlns:a16="http://schemas.microsoft.com/office/drawing/2014/main" id="{52F97CB2-59E2-4D79-A6B3-9B253CB5C97B}"/>
              </a:ext>
            </a:extLst>
          </p:cNvPr>
          <p:cNvSpPr>
            <a:spLocks noGrp="1"/>
          </p:cNvSpPr>
          <p:nvPr>
            <p:ph idx="1"/>
          </p:nvPr>
        </p:nvSpPr>
        <p:spPr/>
        <p:txBody>
          <a:bodyPr>
            <a:normAutofit lnSpcReduction="10000"/>
          </a:bodyPr>
          <a:lstStyle/>
          <a:p>
            <a:r>
              <a:rPr lang="zh-CN" altLang="en-US" dirty="0"/>
              <a:t>郑昊</a:t>
            </a:r>
            <a:endParaRPr lang="en-US" altLang="zh-CN" dirty="0"/>
          </a:p>
          <a:p>
            <a:pPr lvl="1"/>
            <a:r>
              <a:rPr lang="zh-CN" altLang="en-US" dirty="0"/>
              <a:t>介绍下</a:t>
            </a:r>
            <a:r>
              <a:rPr lang="en-US" altLang="zh-CN" dirty="0" err="1"/>
              <a:t>Teststand</a:t>
            </a:r>
            <a:r>
              <a:rPr lang="zh-CN" altLang="en-US" dirty="0"/>
              <a:t>和</a:t>
            </a:r>
            <a:r>
              <a:rPr lang="en-US" altLang="zh-CN" dirty="0"/>
              <a:t>Diadem</a:t>
            </a:r>
            <a:r>
              <a:rPr lang="zh-CN" altLang="en-US" dirty="0"/>
              <a:t>在试验数据处理或试验结果判定方面的</a:t>
            </a:r>
            <a:endParaRPr lang="en-US" altLang="zh-CN" dirty="0"/>
          </a:p>
          <a:p>
            <a:pPr lvl="1"/>
            <a:r>
              <a:rPr lang="en-US" altLang="zh-CN" dirty="0" err="1"/>
              <a:t>Teststand</a:t>
            </a:r>
            <a:r>
              <a:rPr lang="zh-CN" altLang="en-US" dirty="0"/>
              <a:t>是否可以通过编程实现根据前一段用例执行后的结果选择下一个要执行的用例优势</a:t>
            </a:r>
            <a:endParaRPr lang="en-US" altLang="zh-CN" dirty="0"/>
          </a:p>
          <a:p>
            <a:r>
              <a:rPr lang="zh-CN" altLang="en-US" dirty="0"/>
              <a:t>顾嘉辉</a:t>
            </a:r>
            <a:endParaRPr lang="en-US" altLang="zh-CN" dirty="0"/>
          </a:p>
          <a:p>
            <a:pPr lvl="1"/>
            <a:r>
              <a:rPr lang="en-US" altLang="zh-CN" dirty="0" err="1"/>
              <a:t>TestStand</a:t>
            </a:r>
            <a:r>
              <a:rPr lang="zh-CN" altLang="en-US" dirty="0"/>
              <a:t>配置</a:t>
            </a:r>
            <a:r>
              <a:rPr lang="en-US" altLang="zh-CN" dirty="0"/>
              <a:t>Python</a:t>
            </a:r>
            <a:r>
              <a:rPr lang="zh-CN" altLang="en-US" dirty="0"/>
              <a:t>后出现卡顿，死机情况：</a:t>
            </a:r>
            <a:endParaRPr lang="en-US" altLang="zh-CN" dirty="0"/>
          </a:p>
          <a:p>
            <a:pPr lvl="2"/>
            <a:r>
              <a:rPr lang="zh-CN" altLang="en-US" dirty="0"/>
              <a:t>已解决：</a:t>
            </a:r>
            <a:endParaRPr lang="en-US" altLang="zh-CN" dirty="0"/>
          </a:p>
          <a:p>
            <a:pPr lvl="3"/>
            <a:r>
              <a:rPr lang="en-US" altLang="zh-CN" dirty="0"/>
              <a:t>https://knowledge.ni.com/KnowledgeArticleDetails?id=kA00Z000000g0jeSAA&amp;l=zh-CN</a:t>
            </a:r>
          </a:p>
          <a:p>
            <a:pPr lvl="3"/>
            <a:r>
              <a:rPr lang="en-US" altLang="zh-CN" dirty="0"/>
              <a:t>https://knowledge.ni.com/KnowledgeArticleDetails?id=kA03q000000YITnCAO&amp;l=zh-CN</a:t>
            </a:r>
            <a:r>
              <a:rPr lang="zh-CN" altLang="en-US" dirty="0"/>
              <a:t>）</a:t>
            </a:r>
            <a:endParaRPr lang="en-US" altLang="zh-CN" dirty="0"/>
          </a:p>
          <a:p>
            <a:pPr lvl="1"/>
            <a:r>
              <a:rPr lang="en-US" altLang="zh-CN" dirty="0" err="1"/>
              <a:t>TestStand</a:t>
            </a:r>
            <a:r>
              <a:rPr lang="zh-CN" altLang="en-US" dirty="0"/>
              <a:t>演示一行一行读取</a:t>
            </a:r>
            <a:r>
              <a:rPr lang="en-US" altLang="zh-CN" dirty="0"/>
              <a:t>csv</a:t>
            </a:r>
            <a:r>
              <a:rPr lang="zh-CN" altLang="en-US" dirty="0"/>
              <a:t>的</a:t>
            </a:r>
            <a:r>
              <a:rPr lang="en-US" altLang="zh-CN" dirty="0" err="1"/>
              <a:t>src</a:t>
            </a:r>
            <a:r>
              <a:rPr lang="zh-CN" altLang="en-US" dirty="0"/>
              <a:t>示例</a:t>
            </a:r>
            <a:endParaRPr lang="en-US" altLang="zh-CN" dirty="0"/>
          </a:p>
          <a:p>
            <a:pPr lvl="2"/>
            <a:r>
              <a:rPr lang="zh-CN" altLang="en-US" dirty="0"/>
              <a:t>已解决：</a:t>
            </a:r>
            <a:endParaRPr lang="en-US" altLang="zh-CN" dirty="0"/>
          </a:p>
          <a:p>
            <a:pPr lvl="3"/>
            <a:r>
              <a:rPr lang="en-US" altLang="zh-CN" dirty="0"/>
              <a:t>See </a:t>
            </a:r>
            <a:r>
              <a:rPr lang="en-US" altLang="zh-CN" dirty="0" err="1"/>
              <a:t>jiahui_stimu.nivsstimprof</a:t>
            </a:r>
            <a:r>
              <a:rPr lang="en-US" altLang="zh-CN" dirty="0"/>
              <a:t> &amp; </a:t>
            </a:r>
            <a:r>
              <a:rPr lang="en-US" altLang="zh-CN" dirty="0" err="1"/>
              <a:t>jiahui_stimu.nivsseq</a:t>
            </a:r>
            <a:endParaRPr lang="zh-CN" altLang="en-US" dirty="0"/>
          </a:p>
        </p:txBody>
      </p:sp>
    </p:spTree>
    <p:extLst>
      <p:ext uri="{BB962C8B-B14F-4D97-AF65-F5344CB8AC3E}">
        <p14:creationId xmlns:p14="http://schemas.microsoft.com/office/powerpoint/2010/main" val="11342455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440</Words>
  <Application>Microsoft Office PowerPoint</Application>
  <PresentationFormat>宽屏</PresentationFormat>
  <Paragraphs>80</Paragraphs>
  <Slides>12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NI Archi Demo by Jiahui</vt:lpstr>
      <vt:lpstr>Proposed Archi Demo by Jiahui</vt:lpstr>
      <vt:lpstr>Q&amp;A</vt:lpstr>
      <vt:lpstr>Backup</vt:lpstr>
      <vt:lpstr>EEC测试 – 当前技术</vt:lpstr>
      <vt:lpstr>EMU测试 – 当前技术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jiahui</dc:creator>
  <cp:lastModifiedBy>jiahui</cp:lastModifiedBy>
  <cp:revision>53</cp:revision>
  <dcterms:created xsi:type="dcterms:W3CDTF">2022-03-30T11:53:09Z</dcterms:created>
  <dcterms:modified xsi:type="dcterms:W3CDTF">2022-04-06T12:26:55Z</dcterms:modified>
</cp:coreProperties>
</file>