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95" r:id="rId5"/>
  </p:sldIdLst>
  <p:sldSz cx="9144000" cy="5143500" type="screen16x9"/>
  <p:notesSz cx="6858000" cy="9144000"/>
  <p:embeddedFontLst>
    <p:embeddedFont>
      <p:font typeface="Glacial Indifference" panose="020B0604020202020204" charset="0"/>
      <p:regular r:id="rId7"/>
    </p:embeddedFont>
    <p:embeddedFont>
      <p:font typeface="Glacial Indifference Bold" panose="020B0604020202020204" charset="0"/>
      <p:regular r:id="rId8"/>
    </p:embeddedFont>
    <p:embeddedFont>
      <p:font typeface="Hammersmith One" panose="02010703030501060504" pitchFamily="2" charset="0"/>
      <p:regular r:id="rId9"/>
    </p:embeddedFont>
    <p:embeddedFont>
      <p:font typeface="Open Sans Light" panose="020B0306030504020204" pitchFamily="34" charset="0"/>
      <p:regular r:id="rId10"/>
      <p: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2F079-FBC4-44E7-A426-D3D278B52ECC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81A7B-3935-412F-B2BE-473865ED98C7}">
      <dgm:prSet phldrT="[Text]"/>
      <dgm:spPr/>
      <dgm:t>
        <a:bodyPr/>
        <a:lstStyle/>
        <a:p>
          <a:r>
            <a:rPr lang="en-US" b="1" dirty="0"/>
            <a:t>Data Ingestion</a:t>
          </a:r>
        </a:p>
      </dgm:t>
    </dgm:pt>
    <dgm:pt modelId="{DFE9FE3A-5FF7-4BC6-969A-A5AC6049446E}" type="parTrans" cxnId="{DC424634-C985-434D-BA91-77BF3C2B9819}">
      <dgm:prSet/>
      <dgm:spPr/>
      <dgm:t>
        <a:bodyPr/>
        <a:lstStyle/>
        <a:p>
          <a:endParaRPr lang="en-US"/>
        </a:p>
      </dgm:t>
    </dgm:pt>
    <dgm:pt modelId="{54EDABD0-64B9-4B8A-9716-E619F1F638C9}" type="sibTrans" cxnId="{DC424634-C985-434D-BA91-77BF3C2B9819}">
      <dgm:prSet/>
      <dgm:spPr/>
      <dgm:t>
        <a:bodyPr/>
        <a:lstStyle/>
        <a:p>
          <a:endParaRPr lang="en-US"/>
        </a:p>
      </dgm:t>
    </dgm:pt>
    <dgm:pt modelId="{ED25EAD1-930D-49A6-B368-FD36F7A394A5}">
      <dgm:prSet phldrT="[Text]"/>
      <dgm:spPr/>
      <dgm:t>
        <a:bodyPr/>
        <a:lstStyle/>
        <a:p>
          <a:r>
            <a:rPr lang="en-US" b="1" dirty="0"/>
            <a:t>Data Preparation</a:t>
          </a:r>
        </a:p>
      </dgm:t>
    </dgm:pt>
    <dgm:pt modelId="{63FE8AD7-4304-41DC-9362-F5B16CDCA4BC}" type="parTrans" cxnId="{4F8872F6-DE2C-4E76-9DD4-C46D7D905C2F}">
      <dgm:prSet/>
      <dgm:spPr/>
      <dgm:t>
        <a:bodyPr/>
        <a:lstStyle/>
        <a:p>
          <a:endParaRPr lang="en-US"/>
        </a:p>
      </dgm:t>
    </dgm:pt>
    <dgm:pt modelId="{D0F77C25-1EAE-4AFE-9C2D-1C4776F56CE3}" type="sibTrans" cxnId="{4F8872F6-DE2C-4E76-9DD4-C46D7D905C2F}">
      <dgm:prSet/>
      <dgm:spPr/>
      <dgm:t>
        <a:bodyPr/>
        <a:lstStyle/>
        <a:p>
          <a:endParaRPr lang="en-US"/>
        </a:p>
      </dgm:t>
    </dgm:pt>
    <dgm:pt modelId="{08E37F98-CF07-412D-8364-FC3E553EE8F1}">
      <dgm:prSet phldrT="[Text]"/>
      <dgm:spPr/>
      <dgm:t>
        <a:bodyPr/>
        <a:lstStyle/>
        <a:p>
          <a:r>
            <a:rPr lang="en-US" b="1" dirty="0"/>
            <a:t>Model Building and Training</a:t>
          </a:r>
        </a:p>
      </dgm:t>
    </dgm:pt>
    <dgm:pt modelId="{D5B9B49A-DBCB-4BA8-8679-A8740C7E6439}" type="parTrans" cxnId="{53CE0E38-BBC7-45DE-9E70-8BFADA738F05}">
      <dgm:prSet/>
      <dgm:spPr/>
      <dgm:t>
        <a:bodyPr/>
        <a:lstStyle/>
        <a:p>
          <a:endParaRPr lang="en-US"/>
        </a:p>
      </dgm:t>
    </dgm:pt>
    <dgm:pt modelId="{C952EDFB-C690-4BFF-9AD4-51CE37E943CC}" type="sibTrans" cxnId="{53CE0E38-BBC7-45DE-9E70-8BFADA738F05}">
      <dgm:prSet/>
      <dgm:spPr/>
      <dgm:t>
        <a:bodyPr/>
        <a:lstStyle/>
        <a:p>
          <a:endParaRPr lang="en-US"/>
        </a:p>
      </dgm:t>
    </dgm:pt>
    <dgm:pt modelId="{A2266974-2944-4DB9-AC8B-3460B4F5B856}">
      <dgm:prSet phldrT="[Text]"/>
      <dgm:spPr/>
      <dgm:t>
        <a:bodyPr/>
        <a:lstStyle/>
        <a:p>
          <a:r>
            <a:rPr lang="en-US" b="1" dirty="0"/>
            <a:t>Model Deployment</a:t>
          </a:r>
        </a:p>
      </dgm:t>
    </dgm:pt>
    <dgm:pt modelId="{B6D1A6CB-214D-4D13-A417-89ED24397426}" type="parTrans" cxnId="{541F5E09-7EFD-493B-B23A-0E5FA35F91C5}">
      <dgm:prSet/>
      <dgm:spPr/>
      <dgm:t>
        <a:bodyPr/>
        <a:lstStyle/>
        <a:p>
          <a:endParaRPr lang="en-US"/>
        </a:p>
      </dgm:t>
    </dgm:pt>
    <dgm:pt modelId="{18584BED-ED83-4C90-AB47-88B9123F0248}" type="sibTrans" cxnId="{541F5E09-7EFD-493B-B23A-0E5FA35F91C5}">
      <dgm:prSet/>
      <dgm:spPr/>
      <dgm:t>
        <a:bodyPr/>
        <a:lstStyle/>
        <a:p>
          <a:endParaRPr lang="en-US"/>
        </a:p>
      </dgm:t>
    </dgm:pt>
    <dgm:pt modelId="{9C9A3769-301E-4DCD-A5FB-59A39572A6FB}" type="pres">
      <dgm:prSet presAssocID="{9C12F079-FBC4-44E7-A426-D3D278B52ECC}" presName="Name0" presStyleCnt="0">
        <dgm:presLayoutVars>
          <dgm:dir/>
          <dgm:animLvl val="lvl"/>
          <dgm:resizeHandles val="exact"/>
        </dgm:presLayoutVars>
      </dgm:prSet>
      <dgm:spPr/>
    </dgm:pt>
    <dgm:pt modelId="{B9BA9837-FDCA-449D-AAC4-6C08AD4758CA}" type="pres">
      <dgm:prSet presAssocID="{ED681A7B-3935-412F-B2BE-473865ED98C7}" presName="compositeNode" presStyleCnt="0">
        <dgm:presLayoutVars>
          <dgm:bulletEnabled val="1"/>
        </dgm:presLayoutVars>
      </dgm:prSet>
      <dgm:spPr/>
    </dgm:pt>
    <dgm:pt modelId="{7554EC90-69DA-42B2-8CDF-B45A7AA44E68}" type="pres">
      <dgm:prSet presAssocID="{ED681A7B-3935-412F-B2BE-473865ED98C7}" presName="bgRect" presStyleLbl="node1" presStyleIdx="0" presStyleCnt="4" custScaleX="84020"/>
      <dgm:spPr/>
    </dgm:pt>
    <dgm:pt modelId="{950789CF-62A0-4B12-88B2-8FC5F35EE745}" type="pres">
      <dgm:prSet presAssocID="{ED681A7B-3935-412F-B2BE-473865ED98C7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413CBA92-7E67-47CD-AFFF-0AD2CA7EEACF}" type="pres">
      <dgm:prSet presAssocID="{54EDABD0-64B9-4B8A-9716-E619F1F638C9}" presName="hSp" presStyleCnt="0"/>
      <dgm:spPr/>
    </dgm:pt>
    <dgm:pt modelId="{35317EAF-55BD-4FD9-ACF6-7449849D5F45}" type="pres">
      <dgm:prSet presAssocID="{54EDABD0-64B9-4B8A-9716-E619F1F638C9}" presName="vProcSp" presStyleCnt="0"/>
      <dgm:spPr/>
    </dgm:pt>
    <dgm:pt modelId="{16BCBE86-8435-4EF7-9C84-65039732A144}" type="pres">
      <dgm:prSet presAssocID="{54EDABD0-64B9-4B8A-9716-E619F1F638C9}" presName="vSp1" presStyleCnt="0"/>
      <dgm:spPr/>
    </dgm:pt>
    <dgm:pt modelId="{250C7DDF-DFB0-482D-BB87-0F6237BCF9DE}" type="pres">
      <dgm:prSet presAssocID="{54EDABD0-64B9-4B8A-9716-E619F1F638C9}" presName="simulatedConn" presStyleLbl="solidFgAcc1" presStyleIdx="0" presStyleCnt="3"/>
      <dgm:spPr/>
    </dgm:pt>
    <dgm:pt modelId="{30FB787B-B15E-4ABD-8CCA-40C054148296}" type="pres">
      <dgm:prSet presAssocID="{54EDABD0-64B9-4B8A-9716-E619F1F638C9}" presName="vSp2" presStyleCnt="0"/>
      <dgm:spPr/>
    </dgm:pt>
    <dgm:pt modelId="{360F8B95-F414-4DAE-A739-54E159662260}" type="pres">
      <dgm:prSet presAssocID="{54EDABD0-64B9-4B8A-9716-E619F1F638C9}" presName="sibTrans" presStyleCnt="0"/>
      <dgm:spPr/>
    </dgm:pt>
    <dgm:pt modelId="{8E1030D8-6095-47F8-A542-AE2C230A8DA5}" type="pres">
      <dgm:prSet presAssocID="{ED25EAD1-930D-49A6-B368-FD36F7A394A5}" presName="compositeNode" presStyleCnt="0">
        <dgm:presLayoutVars>
          <dgm:bulletEnabled val="1"/>
        </dgm:presLayoutVars>
      </dgm:prSet>
      <dgm:spPr/>
    </dgm:pt>
    <dgm:pt modelId="{90EB6502-4F36-4C71-BFE7-BEB9984B3E39}" type="pres">
      <dgm:prSet presAssocID="{ED25EAD1-930D-49A6-B368-FD36F7A394A5}" presName="bgRect" presStyleLbl="node1" presStyleIdx="1" presStyleCnt="4" custScaleX="106450"/>
      <dgm:spPr/>
    </dgm:pt>
    <dgm:pt modelId="{237E6D97-11D7-430C-B970-99108C237F26}" type="pres">
      <dgm:prSet presAssocID="{ED25EAD1-930D-49A6-B368-FD36F7A394A5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ECE8AE02-BFF2-4EAF-A8FC-7FDC2FBB99E0}" type="pres">
      <dgm:prSet presAssocID="{D0F77C25-1EAE-4AFE-9C2D-1C4776F56CE3}" presName="hSp" presStyleCnt="0"/>
      <dgm:spPr/>
    </dgm:pt>
    <dgm:pt modelId="{92F12FB6-7299-4C71-A3BE-A123C33AD44A}" type="pres">
      <dgm:prSet presAssocID="{D0F77C25-1EAE-4AFE-9C2D-1C4776F56CE3}" presName="vProcSp" presStyleCnt="0"/>
      <dgm:spPr/>
    </dgm:pt>
    <dgm:pt modelId="{3F299180-9ECE-46E5-B259-A9AD9121A49C}" type="pres">
      <dgm:prSet presAssocID="{D0F77C25-1EAE-4AFE-9C2D-1C4776F56CE3}" presName="vSp1" presStyleCnt="0"/>
      <dgm:spPr/>
    </dgm:pt>
    <dgm:pt modelId="{A370449A-35F0-4E7E-8658-E2A003FDE28E}" type="pres">
      <dgm:prSet presAssocID="{D0F77C25-1EAE-4AFE-9C2D-1C4776F56CE3}" presName="simulatedConn" presStyleLbl="solidFgAcc1" presStyleIdx="1" presStyleCnt="3"/>
      <dgm:spPr/>
    </dgm:pt>
    <dgm:pt modelId="{0789389B-9A8A-4EBD-A774-95F87B4AF809}" type="pres">
      <dgm:prSet presAssocID="{D0F77C25-1EAE-4AFE-9C2D-1C4776F56CE3}" presName="vSp2" presStyleCnt="0"/>
      <dgm:spPr/>
    </dgm:pt>
    <dgm:pt modelId="{84C22570-2C28-4AF9-AEE8-FE4B3D898AD8}" type="pres">
      <dgm:prSet presAssocID="{D0F77C25-1EAE-4AFE-9C2D-1C4776F56CE3}" presName="sibTrans" presStyleCnt="0"/>
      <dgm:spPr/>
    </dgm:pt>
    <dgm:pt modelId="{C355759E-872D-4F3B-85AA-08867656BBF5}" type="pres">
      <dgm:prSet presAssocID="{08E37F98-CF07-412D-8364-FC3E553EE8F1}" presName="compositeNode" presStyleCnt="0">
        <dgm:presLayoutVars>
          <dgm:bulletEnabled val="1"/>
        </dgm:presLayoutVars>
      </dgm:prSet>
      <dgm:spPr/>
    </dgm:pt>
    <dgm:pt modelId="{51FCC964-8D39-4BA1-904F-32AC6107352E}" type="pres">
      <dgm:prSet presAssocID="{08E37F98-CF07-412D-8364-FC3E553EE8F1}" presName="bgRect" presStyleLbl="node1" presStyleIdx="2" presStyleCnt="4"/>
      <dgm:spPr/>
    </dgm:pt>
    <dgm:pt modelId="{45632FEC-A4E0-4B08-8908-D3DFD590CADC}" type="pres">
      <dgm:prSet presAssocID="{08E37F98-CF07-412D-8364-FC3E553EE8F1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FB067F2A-F8E4-40CE-B197-4D13042AB291}" type="pres">
      <dgm:prSet presAssocID="{C952EDFB-C690-4BFF-9AD4-51CE37E943CC}" presName="hSp" presStyleCnt="0"/>
      <dgm:spPr/>
    </dgm:pt>
    <dgm:pt modelId="{80282D42-488B-4B63-8C49-B30F3D2C7B53}" type="pres">
      <dgm:prSet presAssocID="{C952EDFB-C690-4BFF-9AD4-51CE37E943CC}" presName="vProcSp" presStyleCnt="0"/>
      <dgm:spPr/>
    </dgm:pt>
    <dgm:pt modelId="{188E3FED-82ED-4A90-B1CB-690262B8BFD5}" type="pres">
      <dgm:prSet presAssocID="{C952EDFB-C690-4BFF-9AD4-51CE37E943CC}" presName="vSp1" presStyleCnt="0"/>
      <dgm:spPr/>
    </dgm:pt>
    <dgm:pt modelId="{5889D290-5EE5-479B-8360-1AC5EA33C597}" type="pres">
      <dgm:prSet presAssocID="{C952EDFB-C690-4BFF-9AD4-51CE37E943CC}" presName="simulatedConn" presStyleLbl="solidFgAcc1" presStyleIdx="2" presStyleCnt="3"/>
      <dgm:spPr/>
    </dgm:pt>
    <dgm:pt modelId="{B30E61BD-C40C-4C1A-B80B-66B2F55EAA73}" type="pres">
      <dgm:prSet presAssocID="{C952EDFB-C690-4BFF-9AD4-51CE37E943CC}" presName="vSp2" presStyleCnt="0"/>
      <dgm:spPr/>
    </dgm:pt>
    <dgm:pt modelId="{DFA8E476-6B5B-4E71-A848-34DBEB86454C}" type="pres">
      <dgm:prSet presAssocID="{C952EDFB-C690-4BFF-9AD4-51CE37E943CC}" presName="sibTrans" presStyleCnt="0"/>
      <dgm:spPr/>
    </dgm:pt>
    <dgm:pt modelId="{74E4D62E-D6EC-44C0-A2F3-B2C6064A435C}" type="pres">
      <dgm:prSet presAssocID="{A2266974-2944-4DB9-AC8B-3460B4F5B856}" presName="compositeNode" presStyleCnt="0">
        <dgm:presLayoutVars>
          <dgm:bulletEnabled val="1"/>
        </dgm:presLayoutVars>
      </dgm:prSet>
      <dgm:spPr/>
    </dgm:pt>
    <dgm:pt modelId="{88D82268-6066-4A99-BCC9-3F1900BE015D}" type="pres">
      <dgm:prSet presAssocID="{A2266974-2944-4DB9-AC8B-3460B4F5B856}" presName="bgRect" presStyleLbl="node1" presStyleIdx="3" presStyleCnt="4"/>
      <dgm:spPr/>
    </dgm:pt>
    <dgm:pt modelId="{18CE590B-35A2-41B8-A228-BFE711AD6830}" type="pres">
      <dgm:prSet presAssocID="{A2266974-2944-4DB9-AC8B-3460B4F5B856}" presName="parentNode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1F5E09-7EFD-493B-B23A-0E5FA35F91C5}" srcId="{9C12F079-FBC4-44E7-A426-D3D278B52ECC}" destId="{A2266974-2944-4DB9-AC8B-3460B4F5B856}" srcOrd="3" destOrd="0" parTransId="{B6D1A6CB-214D-4D13-A417-89ED24397426}" sibTransId="{18584BED-ED83-4C90-AB47-88B9123F0248}"/>
    <dgm:cxn modelId="{F4E54218-A495-4027-9485-4F942E844C39}" type="presOf" srcId="{ED681A7B-3935-412F-B2BE-473865ED98C7}" destId="{950789CF-62A0-4B12-88B2-8FC5F35EE745}" srcOrd="1" destOrd="0" presId="urn:microsoft.com/office/officeart/2005/8/layout/hProcess7"/>
    <dgm:cxn modelId="{DD8A4B20-BCAC-44CE-AC1C-78DA55B2448F}" type="presOf" srcId="{08E37F98-CF07-412D-8364-FC3E553EE8F1}" destId="{45632FEC-A4E0-4B08-8908-D3DFD590CADC}" srcOrd="1" destOrd="0" presId="urn:microsoft.com/office/officeart/2005/8/layout/hProcess7"/>
    <dgm:cxn modelId="{CBDE842C-9294-47A9-861A-673318BA610C}" type="presOf" srcId="{ED25EAD1-930D-49A6-B368-FD36F7A394A5}" destId="{90EB6502-4F36-4C71-BFE7-BEB9984B3E39}" srcOrd="0" destOrd="0" presId="urn:microsoft.com/office/officeart/2005/8/layout/hProcess7"/>
    <dgm:cxn modelId="{DC424634-C985-434D-BA91-77BF3C2B9819}" srcId="{9C12F079-FBC4-44E7-A426-D3D278B52ECC}" destId="{ED681A7B-3935-412F-B2BE-473865ED98C7}" srcOrd="0" destOrd="0" parTransId="{DFE9FE3A-5FF7-4BC6-969A-A5AC6049446E}" sibTransId="{54EDABD0-64B9-4B8A-9716-E619F1F638C9}"/>
    <dgm:cxn modelId="{53CE0E38-BBC7-45DE-9E70-8BFADA738F05}" srcId="{9C12F079-FBC4-44E7-A426-D3D278B52ECC}" destId="{08E37F98-CF07-412D-8364-FC3E553EE8F1}" srcOrd="2" destOrd="0" parTransId="{D5B9B49A-DBCB-4BA8-8679-A8740C7E6439}" sibTransId="{C952EDFB-C690-4BFF-9AD4-51CE37E943CC}"/>
    <dgm:cxn modelId="{E3CDBD68-DB16-42B7-963C-C247B3BEE235}" type="presOf" srcId="{A2266974-2944-4DB9-AC8B-3460B4F5B856}" destId="{88D82268-6066-4A99-BCC9-3F1900BE015D}" srcOrd="0" destOrd="0" presId="urn:microsoft.com/office/officeart/2005/8/layout/hProcess7"/>
    <dgm:cxn modelId="{0A42BD52-B9D1-4F47-8C46-D1CCB68733C3}" type="presOf" srcId="{08E37F98-CF07-412D-8364-FC3E553EE8F1}" destId="{51FCC964-8D39-4BA1-904F-32AC6107352E}" srcOrd="0" destOrd="0" presId="urn:microsoft.com/office/officeart/2005/8/layout/hProcess7"/>
    <dgm:cxn modelId="{1E616E9B-9DFA-4125-9A45-E9756F125315}" type="presOf" srcId="{ED25EAD1-930D-49A6-B368-FD36F7A394A5}" destId="{237E6D97-11D7-430C-B970-99108C237F26}" srcOrd="1" destOrd="0" presId="urn:microsoft.com/office/officeart/2005/8/layout/hProcess7"/>
    <dgm:cxn modelId="{5B29F9AF-2F15-4A82-8DF4-8F16D5E128C5}" type="presOf" srcId="{ED681A7B-3935-412F-B2BE-473865ED98C7}" destId="{7554EC90-69DA-42B2-8CDF-B45A7AA44E68}" srcOrd="0" destOrd="0" presId="urn:microsoft.com/office/officeart/2005/8/layout/hProcess7"/>
    <dgm:cxn modelId="{458916DE-BEF4-413B-8A09-7D018AFA5DE2}" type="presOf" srcId="{A2266974-2944-4DB9-AC8B-3460B4F5B856}" destId="{18CE590B-35A2-41B8-A228-BFE711AD6830}" srcOrd="1" destOrd="0" presId="urn:microsoft.com/office/officeart/2005/8/layout/hProcess7"/>
    <dgm:cxn modelId="{752E2FE8-2EA9-496B-A748-F6E0359D9AFB}" type="presOf" srcId="{9C12F079-FBC4-44E7-A426-D3D278B52ECC}" destId="{9C9A3769-301E-4DCD-A5FB-59A39572A6FB}" srcOrd="0" destOrd="0" presId="urn:microsoft.com/office/officeart/2005/8/layout/hProcess7"/>
    <dgm:cxn modelId="{4F8872F6-DE2C-4E76-9DD4-C46D7D905C2F}" srcId="{9C12F079-FBC4-44E7-A426-D3D278B52ECC}" destId="{ED25EAD1-930D-49A6-B368-FD36F7A394A5}" srcOrd="1" destOrd="0" parTransId="{63FE8AD7-4304-41DC-9362-F5B16CDCA4BC}" sibTransId="{D0F77C25-1EAE-4AFE-9C2D-1C4776F56CE3}"/>
    <dgm:cxn modelId="{1B9F4BCB-B07D-41D2-B476-BA2BF6E71CE6}" type="presParOf" srcId="{9C9A3769-301E-4DCD-A5FB-59A39572A6FB}" destId="{B9BA9837-FDCA-449D-AAC4-6C08AD4758CA}" srcOrd="0" destOrd="0" presId="urn:microsoft.com/office/officeart/2005/8/layout/hProcess7"/>
    <dgm:cxn modelId="{80115096-1B19-4605-9C82-2E5373D284CD}" type="presParOf" srcId="{B9BA9837-FDCA-449D-AAC4-6C08AD4758CA}" destId="{7554EC90-69DA-42B2-8CDF-B45A7AA44E68}" srcOrd="0" destOrd="0" presId="urn:microsoft.com/office/officeart/2005/8/layout/hProcess7"/>
    <dgm:cxn modelId="{082900BA-51EF-4422-BBBB-17F901E8CB3D}" type="presParOf" srcId="{B9BA9837-FDCA-449D-AAC4-6C08AD4758CA}" destId="{950789CF-62A0-4B12-88B2-8FC5F35EE745}" srcOrd="1" destOrd="0" presId="urn:microsoft.com/office/officeart/2005/8/layout/hProcess7"/>
    <dgm:cxn modelId="{B82CF492-2037-47B5-A600-3D8CB5FCE85B}" type="presParOf" srcId="{9C9A3769-301E-4DCD-A5FB-59A39572A6FB}" destId="{413CBA92-7E67-47CD-AFFF-0AD2CA7EEACF}" srcOrd="1" destOrd="0" presId="urn:microsoft.com/office/officeart/2005/8/layout/hProcess7"/>
    <dgm:cxn modelId="{874AAAE7-3B29-4824-A64C-A5C93497C717}" type="presParOf" srcId="{9C9A3769-301E-4DCD-A5FB-59A39572A6FB}" destId="{35317EAF-55BD-4FD9-ACF6-7449849D5F45}" srcOrd="2" destOrd="0" presId="urn:microsoft.com/office/officeart/2005/8/layout/hProcess7"/>
    <dgm:cxn modelId="{2233C5CE-8206-4411-B66A-2406D9CC7691}" type="presParOf" srcId="{35317EAF-55BD-4FD9-ACF6-7449849D5F45}" destId="{16BCBE86-8435-4EF7-9C84-65039732A144}" srcOrd="0" destOrd="0" presId="urn:microsoft.com/office/officeart/2005/8/layout/hProcess7"/>
    <dgm:cxn modelId="{BA690464-77B3-46DC-92EB-B3DE8F8A983F}" type="presParOf" srcId="{35317EAF-55BD-4FD9-ACF6-7449849D5F45}" destId="{250C7DDF-DFB0-482D-BB87-0F6237BCF9DE}" srcOrd="1" destOrd="0" presId="urn:microsoft.com/office/officeart/2005/8/layout/hProcess7"/>
    <dgm:cxn modelId="{E7FECAD4-9936-43D6-A712-808D844FE4E9}" type="presParOf" srcId="{35317EAF-55BD-4FD9-ACF6-7449849D5F45}" destId="{30FB787B-B15E-4ABD-8CCA-40C054148296}" srcOrd="2" destOrd="0" presId="urn:microsoft.com/office/officeart/2005/8/layout/hProcess7"/>
    <dgm:cxn modelId="{B449FA3D-9E7E-4581-AC12-A5BC91EC2D90}" type="presParOf" srcId="{9C9A3769-301E-4DCD-A5FB-59A39572A6FB}" destId="{360F8B95-F414-4DAE-A739-54E159662260}" srcOrd="3" destOrd="0" presId="urn:microsoft.com/office/officeart/2005/8/layout/hProcess7"/>
    <dgm:cxn modelId="{C597C8FB-077E-4EAD-B138-003E5278304C}" type="presParOf" srcId="{9C9A3769-301E-4DCD-A5FB-59A39572A6FB}" destId="{8E1030D8-6095-47F8-A542-AE2C230A8DA5}" srcOrd="4" destOrd="0" presId="urn:microsoft.com/office/officeart/2005/8/layout/hProcess7"/>
    <dgm:cxn modelId="{8207DCD0-A0D4-4119-825A-4F91FF15A41A}" type="presParOf" srcId="{8E1030D8-6095-47F8-A542-AE2C230A8DA5}" destId="{90EB6502-4F36-4C71-BFE7-BEB9984B3E39}" srcOrd="0" destOrd="0" presId="urn:microsoft.com/office/officeart/2005/8/layout/hProcess7"/>
    <dgm:cxn modelId="{C091501D-E422-48CE-9914-F6F4CF086219}" type="presParOf" srcId="{8E1030D8-6095-47F8-A542-AE2C230A8DA5}" destId="{237E6D97-11D7-430C-B970-99108C237F26}" srcOrd="1" destOrd="0" presId="urn:microsoft.com/office/officeart/2005/8/layout/hProcess7"/>
    <dgm:cxn modelId="{8DFBF7AB-5023-4740-9F31-767DE2E773C1}" type="presParOf" srcId="{9C9A3769-301E-4DCD-A5FB-59A39572A6FB}" destId="{ECE8AE02-BFF2-4EAF-A8FC-7FDC2FBB99E0}" srcOrd="5" destOrd="0" presId="urn:microsoft.com/office/officeart/2005/8/layout/hProcess7"/>
    <dgm:cxn modelId="{BB3C3A11-190B-4734-A883-1E44D5125440}" type="presParOf" srcId="{9C9A3769-301E-4DCD-A5FB-59A39572A6FB}" destId="{92F12FB6-7299-4C71-A3BE-A123C33AD44A}" srcOrd="6" destOrd="0" presId="urn:microsoft.com/office/officeart/2005/8/layout/hProcess7"/>
    <dgm:cxn modelId="{5BAA3B23-C465-4F41-B6EF-72079C4C00BE}" type="presParOf" srcId="{92F12FB6-7299-4C71-A3BE-A123C33AD44A}" destId="{3F299180-9ECE-46E5-B259-A9AD9121A49C}" srcOrd="0" destOrd="0" presId="urn:microsoft.com/office/officeart/2005/8/layout/hProcess7"/>
    <dgm:cxn modelId="{E0DC738D-35F5-4C34-BEF6-AEC3DB3BF039}" type="presParOf" srcId="{92F12FB6-7299-4C71-A3BE-A123C33AD44A}" destId="{A370449A-35F0-4E7E-8658-E2A003FDE28E}" srcOrd="1" destOrd="0" presId="urn:microsoft.com/office/officeart/2005/8/layout/hProcess7"/>
    <dgm:cxn modelId="{9FDCD615-445F-41FA-8B32-572781D253A3}" type="presParOf" srcId="{92F12FB6-7299-4C71-A3BE-A123C33AD44A}" destId="{0789389B-9A8A-4EBD-A774-95F87B4AF809}" srcOrd="2" destOrd="0" presId="urn:microsoft.com/office/officeart/2005/8/layout/hProcess7"/>
    <dgm:cxn modelId="{3F92E0E3-F416-4446-8AB8-1F621F8E8B61}" type="presParOf" srcId="{9C9A3769-301E-4DCD-A5FB-59A39572A6FB}" destId="{84C22570-2C28-4AF9-AEE8-FE4B3D898AD8}" srcOrd="7" destOrd="0" presId="urn:microsoft.com/office/officeart/2005/8/layout/hProcess7"/>
    <dgm:cxn modelId="{F48505BC-A0D2-4C2C-A4EF-E0927AE836BE}" type="presParOf" srcId="{9C9A3769-301E-4DCD-A5FB-59A39572A6FB}" destId="{C355759E-872D-4F3B-85AA-08867656BBF5}" srcOrd="8" destOrd="0" presId="urn:microsoft.com/office/officeart/2005/8/layout/hProcess7"/>
    <dgm:cxn modelId="{D7FAD224-6002-4148-9C38-5D6FD64DDBB9}" type="presParOf" srcId="{C355759E-872D-4F3B-85AA-08867656BBF5}" destId="{51FCC964-8D39-4BA1-904F-32AC6107352E}" srcOrd="0" destOrd="0" presId="urn:microsoft.com/office/officeart/2005/8/layout/hProcess7"/>
    <dgm:cxn modelId="{0C126D00-A498-4CA5-A617-D157F981AF8E}" type="presParOf" srcId="{C355759E-872D-4F3B-85AA-08867656BBF5}" destId="{45632FEC-A4E0-4B08-8908-D3DFD590CADC}" srcOrd="1" destOrd="0" presId="urn:microsoft.com/office/officeart/2005/8/layout/hProcess7"/>
    <dgm:cxn modelId="{BE7C505F-3170-4A39-8BD4-4C7600290185}" type="presParOf" srcId="{9C9A3769-301E-4DCD-A5FB-59A39572A6FB}" destId="{FB067F2A-F8E4-40CE-B197-4D13042AB291}" srcOrd="9" destOrd="0" presId="urn:microsoft.com/office/officeart/2005/8/layout/hProcess7"/>
    <dgm:cxn modelId="{A759C9BA-60DC-475B-B9E1-CE4E6EF87844}" type="presParOf" srcId="{9C9A3769-301E-4DCD-A5FB-59A39572A6FB}" destId="{80282D42-488B-4B63-8C49-B30F3D2C7B53}" srcOrd="10" destOrd="0" presId="urn:microsoft.com/office/officeart/2005/8/layout/hProcess7"/>
    <dgm:cxn modelId="{E61B39B8-1B6E-473D-9197-5EE214FA77DD}" type="presParOf" srcId="{80282D42-488B-4B63-8C49-B30F3D2C7B53}" destId="{188E3FED-82ED-4A90-B1CB-690262B8BFD5}" srcOrd="0" destOrd="0" presId="urn:microsoft.com/office/officeart/2005/8/layout/hProcess7"/>
    <dgm:cxn modelId="{50A604F5-61B6-410E-9743-EEE97FD38EBF}" type="presParOf" srcId="{80282D42-488B-4B63-8C49-B30F3D2C7B53}" destId="{5889D290-5EE5-479B-8360-1AC5EA33C597}" srcOrd="1" destOrd="0" presId="urn:microsoft.com/office/officeart/2005/8/layout/hProcess7"/>
    <dgm:cxn modelId="{404E8945-195A-40B5-A676-5E019681ECD8}" type="presParOf" srcId="{80282D42-488B-4B63-8C49-B30F3D2C7B53}" destId="{B30E61BD-C40C-4C1A-B80B-66B2F55EAA73}" srcOrd="2" destOrd="0" presId="urn:microsoft.com/office/officeart/2005/8/layout/hProcess7"/>
    <dgm:cxn modelId="{15F6DE0B-6A80-455D-86A9-C16D43A834B8}" type="presParOf" srcId="{9C9A3769-301E-4DCD-A5FB-59A39572A6FB}" destId="{DFA8E476-6B5B-4E71-A848-34DBEB86454C}" srcOrd="11" destOrd="0" presId="urn:microsoft.com/office/officeart/2005/8/layout/hProcess7"/>
    <dgm:cxn modelId="{37E96B2F-0EE7-4904-9918-44EF2E85D949}" type="presParOf" srcId="{9C9A3769-301E-4DCD-A5FB-59A39572A6FB}" destId="{74E4D62E-D6EC-44C0-A2F3-B2C6064A435C}" srcOrd="12" destOrd="0" presId="urn:microsoft.com/office/officeart/2005/8/layout/hProcess7"/>
    <dgm:cxn modelId="{ED239454-B5AA-40A8-8FD7-326396E99582}" type="presParOf" srcId="{74E4D62E-D6EC-44C0-A2F3-B2C6064A435C}" destId="{88D82268-6066-4A99-BCC9-3F1900BE015D}" srcOrd="0" destOrd="0" presId="urn:microsoft.com/office/officeart/2005/8/layout/hProcess7"/>
    <dgm:cxn modelId="{36359806-C742-480C-A34E-8EE7367A125D}" type="presParOf" srcId="{74E4D62E-D6EC-44C0-A2F3-B2C6064A435C}" destId="{18CE590B-35A2-41B8-A228-BFE711AD6830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EC90-69DA-42B2-8CDF-B45A7AA44E68}">
      <dsp:nvSpPr>
        <dsp:cNvPr id="0" name=""/>
        <dsp:cNvSpPr/>
      </dsp:nvSpPr>
      <dsp:spPr>
        <a:xfrm>
          <a:off x="2043" y="0"/>
          <a:ext cx="1672166" cy="122816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Data Ingestion</a:t>
          </a:r>
        </a:p>
      </dsp:txBody>
      <dsp:txXfrm rot="16200000">
        <a:off x="-334287" y="336331"/>
        <a:ext cx="1007095" cy="334433"/>
      </dsp:txXfrm>
    </dsp:sp>
    <dsp:sp modelId="{90EB6502-4F36-4C71-BFE7-BEB9984B3E39}">
      <dsp:nvSpPr>
        <dsp:cNvPr id="0" name=""/>
        <dsp:cNvSpPr/>
      </dsp:nvSpPr>
      <dsp:spPr>
        <a:xfrm>
          <a:off x="1743866" y="0"/>
          <a:ext cx="2118567" cy="122816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Data Preparation</a:t>
          </a:r>
        </a:p>
      </dsp:txBody>
      <dsp:txXfrm rot="16200000">
        <a:off x="1452175" y="291690"/>
        <a:ext cx="1007095" cy="423713"/>
      </dsp:txXfrm>
    </dsp:sp>
    <dsp:sp modelId="{250C7DDF-DFB0-482D-BB87-0F6237BCF9DE}">
      <dsp:nvSpPr>
        <dsp:cNvPr id="0" name=""/>
        <dsp:cNvSpPr/>
      </dsp:nvSpPr>
      <dsp:spPr>
        <a:xfrm rot="5400000">
          <a:off x="1663614" y="903094"/>
          <a:ext cx="180404" cy="2985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CC964-8D39-4BA1-904F-32AC6107352E}">
      <dsp:nvSpPr>
        <dsp:cNvPr id="0" name=""/>
        <dsp:cNvSpPr/>
      </dsp:nvSpPr>
      <dsp:spPr>
        <a:xfrm>
          <a:off x="3932090" y="0"/>
          <a:ext cx="1990199" cy="122816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Model Building and Training</a:t>
          </a:r>
        </a:p>
      </dsp:txBody>
      <dsp:txXfrm rot="16200000">
        <a:off x="3627563" y="304527"/>
        <a:ext cx="1007095" cy="398039"/>
      </dsp:txXfrm>
    </dsp:sp>
    <dsp:sp modelId="{A370449A-35F0-4E7E-8658-E2A003FDE28E}">
      <dsp:nvSpPr>
        <dsp:cNvPr id="0" name=""/>
        <dsp:cNvSpPr/>
      </dsp:nvSpPr>
      <dsp:spPr>
        <a:xfrm rot="5400000">
          <a:off x="3851839" y="903094"/>
          <a:ext cx="180404" cy="2985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82268-6066-4A99-BCC9-3F1900BE015D}">
      <dsp:nvSpPr>
        <dsp:cNvPr id="0" name=""/>
        <dsp:cNvSpPr/>
      </dsp:nvSpPr>
      <dsp:spPr>
        <a:xfrm>
          <a:off x="5991947" y="0"/>
          <a:ext cx="1990199" cy="122816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Model Deployment</a:t>
          </a:r>
        </a:p>
      </dsp:txBody>
      <dsp:txXfrm rot="16200000">
        <a:off x="5687420" y="304527"/>
        <a:ext cx="1007095" cy="398039"/>
      </dsp:txXfrm>
    </dsp:sp>
    <dsp:sp modelId="{5889D290-5EE5-479B-8360-1AC5EA33C597}">
      <dsp:nvSpPr>
        <dsp:cNvPr id="0" name=""/>
        <dsp:cNvSpPr/>
      </dsp:nvSpPr>
      <dsp:spPr>
        <a:xfrm rot="5400000">
          <a:off x="5911696" y="903094"/>
          <a:ext cx="180404" cy="2985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42211" y="3363425"/>
            <a:ext cx="761606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rgbClr val="232323"/>
                </a:solidFill>
                <a:effectLst/>
              </a:rPr>
              <a:t>Data Cleaning, Transformations and ETL pipeline architecture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16103" y="2709142"/>
            <a:ext cx="4495822" cy="1551615"/>
            <a:chOff x="0" y="0"/>
            <a:chExt cx="3280176" cy="11320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0176" cy="1132067"/>
            </a:xfrm>
            <a:custGeom>
              <a:avLst/>
              <a:gdLst/>
              <a:ahLst/>
              <a:cxnLst/>
              <a:rect l="l" t="t" r="r" b="b"/>
              <a:pathLst>
                <a:path w="3280176" h="1132067">
                  <a:moveTo>
                    <a:pt x="3155716" y="59690"/>
                  </a:moveTo>
                  <a:cubicBezTo>
                    <a:pt x="3191276" y="59690"/>
                    <a:pt x="3220486" y="88900"/>
                    <a:pt x="3220486" y="124460"/>
                  </a:cubicBezTo>
                  <a:lnTo>
                    <a:pt x="3220486" y="1007607"/>
                  </a:lnTo>
                  <a:cubicBezTo>
                    <a:pt x="3220486" y="1043167"/>
                    <a:pt x="3191276" y="1072377"/>
                    <a:pt x="3155716" y="1072377"/>
                  </a:cubicBezTo>
                  <a:lnTo>
                    <a:pt x="124460" y="1072377"/>
                  </a:lnTo>
                  <a:cubicBezTo>
                    <a:pt x="88900" y="1072377"/>
                    <a:pt x="59690" y="1043167"/>
                    <a:pt x="59690" y="100760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55716" y="59690"/>
                  </a:lnTo>
                  <a:moveTo>
                    <a:pt x="315571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07607"/>
                  </a:lnTo>
                  <a:cubicBezTo>
                    <a:pt x="0" y="1076187"/>
                    <a:pt x="55880" y="1132067"/>
                    <a:pt x="124460" y="1132067"/>
                  </a:cubicBezTo>
                  <a:lnTo>
                    <a:pt x="3155716" y="1132067"/>
                  </a:lnTo>
                  <a:cubicBezTo>
                    <a:pt x="3224296" y="1132067"/>
                    <a:pt x="3280176" y="1076187"/>
                    <a:pt x="3280176" y="1007607"/>
                  </a:cubicBezTo>
                  <a:lnTo>
                    <a:pt x="3280176" y="124460"/>
                  </a:lnTo>
                  <a:cubicBezTo>
                    <a:pt x="3280176" y="55880"/>
                    <a:pt x="3224296" y="0"/>
                    <a:pt x="3155716" y="0"/>
                  </a:cubicBezTo>
                  <a:close/>
                </a:path>
              </a:pathLst>
            </a:custGeom>
            <a:solidFill>
              <a:srgbClr val="23232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01180" y="2898509"/>
            <a:ext cx="1987976" cy="9571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66916" y="2898701"/>
            <a:ext cx="1987976" cy="95691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25600" y="2394237"/>
            <a:ext cx="1560960" cy="378241"/>
            <a:chOff x="0" y="0"/>
            <a:chExt cx="2725400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25400" cy="660400"/>
            </a:xfrm>
            <a:custGeom>
              <a:avLst/>
              <a:gdLst/>
              <a:ahLst/>
              <a:cxnLst/>
              <a:rect l="l" t="t" r="r" b="b"/>
              <a:pathLst>
                <a:path w="2725400" h="660400">
                  <a:moveTo>
                    <a:pt x="260094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00940" y="0"/>
                  </a:lnTo>
                  <a:cubicBezTo>
                    <a:pt x="2669520" y="0"/>
                    <a:pt x="2725400" y="55880"/>
                    <a:pt x="2725400" y="124460"/>
                  </a:cubicBezTo>
                  <a:lnTo>
                    <a:pt x="2725400" y="535940"/>
                  </a:lnTo>
                  <a:cubicBezTo>
                    <a:pt x="2725400" y="604520"/>
                    <a:pt x="2669520" y="660400"/>
                    <a:pt x="2600940" y="660400"/>
                  </a:cubicBezTo>
                  <a:close/>
                </a:path>
              </a:pathLst>
            </a:custGeom>
            <a:solidFill>
              <a:srgbClr val="232323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561" y="954260"/>
            <a:ext cx="4202259" cy="1664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30595"/>
            <a:ext cx="4232985" cy="161256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601180" y="465886"/>
            <a:ext cx="4895218" cy="250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5"/>
              </a:lnSpc>
            </a:pPr>
            <a:r>
              <a:rPr lang="en-US" sz="1750" dirty="0">
                <a:solidFill>
                  <a:srgbClr val="232323"/>
                </a:solidFill>
                <a:latin typeface="Hammersmith One"/>
              </a:rPr>
              <a:t>SUMMARY FOR BOTH DATASETS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86850" y="3903244"/>
            <a:ext cx="3016636" cy="22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 dirty="0">
                <a:solidFill>
                  <a:srgbClr val="232323"/>
                </a:solidFill>
                <a:latin typeface="Hammersmith One"/>
              </a:rPr>
              <a:t>loyalty.csv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27179" y="3903244"/>
            <a:ext cx="3016636" cy="22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232323"/>
                </a:solidFill>
                <a:latin typeface="Hammersmith One"/>
              </a:rPr>
              <a:t>transaction.csv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2869" y="2526131"/>
            <a:ext cx="1705471" cy="1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4"/>
              </a:lnSpc>
            </a:pPr>
            <a:r>
              <a:rPr lang="en-US" sz="889">
                <a:solidFill>
                  <a:srgbClr val="FBFDFB"/>
                </a:solidFill>
                <a:latin typeface="Hammersmith One"/>
              </a:rPr>
              <a:t>No null values detected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8175" y="2614736"/>
            <a:ext cx="3016636" cy="22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232323"/>
                </a:solidFill>
                <a:latin typeface="Hammersmith One"/>
              </a:rPr>
              <a:t>loyalty.csv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8175" y="4590785"/>
            <a:ext cx="3016636" cy="22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232323"/>
                </a:solidFill>
                <a:latin typeface="Hammersmith One"/>
              </a:rPr>
              <a:t>transaction.csv</a:t>
            </a:r>
          </a:p>
        </p:txBody>
      </p:sp>
      <p:sp>
        <p:nvSpPr>
          <p:cNvPr id="19" name="Google Shape;479;p15">
            <a:extLst>
              <a:ext uri="{FF2B5EF4-FFF2-40B4-BE49-F238E27FC236}">
                <a16:creationId xmlns:a16="http://schemas.microsoft.com/office/drawing/2014/main" id="{8EDA69C2-60DA-B1E9-7367-56AC452DEDD9}"/>
              </a:ext>
            </a:extLst>
          </p:cNvPr>
          <p:cNvSpPr txBox="1">
            <a:spLocks/>
          </p:cNvSpPr>
          <p:nvPr/>
        </p:nvSpPr>
        <p:spPr>
          <a:xfrm>
            <a:off x="-1335338" y="25628"/>
            <a:ext cx="6593700" cy="68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Dataset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60215-D2EB-D381-B5AF-D91EBF4A68C6}"/>
              </a:ext>
            </a:extLst>
          </p:cNvPr>
          <p:cNvSpPr txBox="1"/>
          <p:nvPr/>
        </p:nvSpPr>
        <p:spPr>
          <a:xfrm>
            <a:off x="4503315" y="793140"/>
            <a:ext cx="440861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323"/>
                </a:solidFill>
                <a:latin typeface="Glacial Indifference"/>
              </a:rPr>
              <a:t>loyalty.csv contained 6 columns whereas transaction.csv with 7 columns</a:t>
            </a:r>
            <a:endParaRPr lang="en-US" sz="1200" dirty="0">
              <a:solidFill>
                <a:srgbClr val="232323"/>
              </a:solidFill>
              <a:latin typeface="Glacial Indifference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323"/>
                </a:solidFill>
                <a:latin typeface="Glacial Indifference" panose="020B0604020202020204" charset="0"/>
              </a:rPr>
              <a:t>Column 'name', 'city', 'phone-number', 'email' and 'id' are present in both dataset with Column 'license-plate' only in loyalty.csv and 'Amount', '</a:t>
            </a:r>
            <a:r>
              <a:rPr lang="en-US" sz="1200" dirty="0" err="1">
                <a:solidFill>
                  <a:srgbClr val="232323"/>
                </a:solidFill>
                <a:latin typeface="Glacial Indifference" panose="020B0604020202020204" charset="0"/>
              </a:rPr>
              <a:t>TransactionID</a:t>
            </a:r>
            <a:r>
              <a:rPr lang="en-US" sz="1200" dirty="0">
                <a:solidFill>
                  <a:srgbClr val="232323"/>
                </a:solidFill>
                <a:latin typeface="Glacial Indifference" panose="020B0604020202020204" charset="0"/>
              </a:rPr>
              <a:t>' in transaction.csv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323"/>
                </a:solidFill>
                <a:latin typeface="Glacial Indifference" panose="020B0604020202020204" charset="0"/>
              </a:rPr>
              <a:t>Both datasets have identical 'id' columns with no dirty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2323"/>
                </a:solidFill>
                <a:latin typeface="Glacial Indifference" panose="020B0604020202020204" charset="0"/>
              </a:rPr>
              <a:t>transaction.csv have cleaner data for similar column compared to loyalty.csv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1785" y="1517963"/>
            <a:ext cx="4583551" cy="22700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86018" y="1267895"/>
            <a:ext cx="4895218" cy="250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5"/>
              </a:lnSpc>
            </a:pPr>
            <a:r>
              <a:rPr lang="en-US" sz="1750" dirty="0">
                <a:solidFill>
                  <a:srgbClr val="232323"/>
                </a:solidFill>
                <a:latin typeface="Hammersmith One"/>
              </a:rPr>
              <a:t>5 REASONS FOR JOINING.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86018" y="1768698"/>
            <a:ext cx="3931297" cy="1986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4867" lvl="1" indent="-102434">
              <a:lnSpc>
                <a:spcPts val="1328"/>
              </a:lnSpc>
              <a:buFont typeface="Arial"/>
              <a:buChar char="•"/>
            </a:pPr>
            <a:r>
              <a:rPr lang="en-US" sz="949">
                <a:solidFill>
                  <a:srgbClr val="232323"/>
                </a:solidFill>
                <a:latin typeface="Glacial Indifference"/>
              </a:rPr>
              <a:t> By observing both datasets, each column present in each dataset stored similar values hence showing the correlatability of each data for data analysis (possibly from different sources)</a:t>
            </a:r>
          </a:p>
          <a:p>
            <a:pPr marL="204867" lvl="1" indent="-102434">
              <a:lnSpc>
                <a:spcPts val="1328"/>
              </a:lnSpc>
              <a:buFont typeface="Arial"/>
              <a:buChar char="•"/>
            </a:pPr>
            <a:r>
              <a:rPr lang="en-US" sz="949">
                <a:solidFill>
                  <a:srgbClr val="232323"/>
                </a:solidFill>
                <a:latin typeface="Glacial Indifference"/>
              </a:rPr>
              <a:t>By confirming the dirtiness of data for the similar column present in each dataset, column 'name', 'city', 'phone-number', and 'email' from transaction.csv is used. </a:t>
            </a:r>
          </a:p>
          <a:p>
            <a:pPr marL="204867" lvl="1" indent="-102434">
              <a:lnSpc>
                <a:spcPts val="1328"/>
              </a:lnSpc>
              <a:buFont typeface="Arial"/>
              <a:buChar char="•"/>
            </a:pPr>
            <a:r>
              <a:rPr lang="en-US" sz="949">
                <a:solidFill>
                  <a:srgbClr val="232323"/>
                </a:solidFill>
                <a:latin typeface="Glacial Indifference"/>
              </a:rPr>
              <a:t>Since both datasets have identical 'id' columns, the datasets merge on the column.</a:t>
            </a:r>
          </a:p>
          <a:p>
            <a:pPr marL="204867" lvl="1" indent="-102434">
              <a:lnSpc>
                <a:spcPts val="1328"/>
              </a:lnSpc>
              <a:buFont typeface="Arial"/>
              <a:buChar char="•"/>
            </a:pPr>
            <a:r>
              <a:rPr lang="en-US" sz="949">
                <a:solidFill>
                  <a:srgbClr val="232323"/>
                </a:solidFill>
                <a:latin typeface="Glacial Indifference"/>
              </a:rPr>
              <a:t>Column 'license-plate' is treated as an independent as it can only be found in loyalty.csv despite the presence of dirty data in the column.</a:t>
            </a:r>
          </a:p>
          <a:p>
            <a:pPr marL="204867" lvl="1" indent="-102434">
              <a:lnSpc>
                <a:spcPts val="1328"/>
              </a:lnSpc>
              <a:buFont typeface="Arial"/>
              <a:buChar char="•"/>
            </a:pPr>
            <a:r>
              <a:rPr lang="en-US" sz="949">
                <a:solidFill>
                  <a:srgbClr val="232323"/>
                </a:solidFill>
                <a:latin typeface="Glacial Indifference"/>
              </a:rPr>
              <a:t>Other columns of  'Amount' and 'TransactionID' in transaction.csv are kept as it is not present in loyalty.csv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6833" y="3787988"/>
            <a:ext cx="3016636" cy="22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 dirty="0">
                <a:solidFill>
                  <a:srgbClr val="232323"/>
                </a:solidFill>
                <a:latin typeface="Hammersmith One"/>
              </a:rPr>
              <a:t>Merged dataset</a:t>
            </a:r>
          </a:p>
        </p:txBody>
      </p:sp>
      <p:sp>
        <p:nvSpPr>
          <p:cNvPr id="7" name="Google Shape;479;p15">
            <a:extLst>
              <a:ext uri="{FF2B5EF4-FFF2-40B4-BE49-F238E27FC236}">
                <a16:creationId xmlns:a16="http://schemas.microsoft.com/office/drawing/2014/main" id="{B30A086E-4AA7-108A-045F-B27BB855BFC1}"/>
              </a:ext>
            </a:extLst>
          </p:cNvPr>
          <p:cNvSpPr txBox="1">
            <a:spLocks/>
          </p:cNvSpPr>
          <p:nvPr/>
        </p:nvSpPr>
        <p:spPr>
          <a:xfrm>
            <a:off x="-1182938" y="292613"/>
            <a:ext cx="6593700" cy="68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Merging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952270"/>
            <a:ext cx="3601582" cy="19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8"/>
              </a:lnSpc>
            </a:pPr>
            <a:r>
              <a:rPr lang="en-US" sz="1199" dirty="0">
                <a:solidFill>
                  <a:srgbClr val="232323"/>
                </a:solidFill>
                <a:latin typeface="Glacial Indifference Bold"/>
              </a:rPr>
              <a:t>Suggested business case study to be performed: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1217450"/>
            <a:ext cx="5605814" cy="1136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1828" lvl="1" indent="-228600">
              <a:lnSpc>
                <a:spcPts val="1468"/>
              </a:lnSpc>
              <a:buFont typeface="+mj-lt"/>
              <a:buAutoNum type="arabicPeriod"/>
            </a:pPr>
            <a:r>
              <a:rPr lang="en-US" sz="1049" dirty="0">
                <a:solidFill>
                  <a:srgbClr val="232323"/>
                </a:solidFill>
                <a:latin typeface="Glacial Indifference" panose="020B0604020202020204" charset="0"/>
                <a:cs typeface="Glacial Indifference" panose="020B0604020202020204" charset="0"/>
              </a:rPr>
              <a:t> Customer Loyalty program</a:t>
            </a:r>
          </a:p>
          <a:p>
            <a:pPr marL="341828" lvl="1" indent="-228600">
              <a:lnSpc>
                <a:spcPts val="1468"/>
              </a:lnSpc>
              <a:buFont typeface="+mj-lt"/>
              <a:buAutoNum type="arabicPeriod"/>
            </a:pPr>
            <a:r>
              <a:rPr lang="en-US" sz="1049" dirty="0">
                <a:solidFill>
                  <a:srgbClr val="232323"/>
                </a:solidFill>
                <a:latin typeface="Glacial Indifference" panose="020B0604020202020204" charset="0"/>
                <a:cs typeface="Glacial Indifference" panose="020B0604020202020204" charset="0"/>
              </a:rPr>
              <a:t>Customer Churning</a:t>
            </a:r>
          </a:p>
          <a:p>
            <a:pPr>
              <a:lnSpc>
                <a:spcPts val="1468"/>
              </a:lnSpc>
            </a:pPr>
            <a:endParaRPr lang="en-US" sz="1049" dirty="0">
              <a:solidFill>
                <a:srgbClr val="232323"/>
              </a:solidFill>
              <a:latin typeface="Glacial Indifference" panose="020B0604020202020204" charset="0"/>
              <a:cs typeface="Glacial Indifference" panose="020B0604020202020204" charset="0"/>
            </a:endParaRPr>
          </a:p>
          <a:p>
            <a:pPr>
              <a:lnSpc>
                <a:spcPts val="1468"/>
              </a:lnSpc>
            </a:pPr>
            <a:r>
              <a:rPr lang="en-US" sz="1049" dirty="0">
                <a:solidFill>
                  <a:srgbClr val="232323"/>
                </a:solidFill>
                <a:latin typeface="Glacial Indifference" panose="020B0604020202020204" charset="0"/>
                <a:cs typeface="Glacial Indifference" panose="020B0604020202020204" charset="0"/>
              </a:rPr>
              <a:t>By analyzing both datasets, it can be decided that the </a:t>
            </a:r>
            <a:r>
              <a:rPr lang="en-US" sz="1049" b="1" dirty="0">
                <a:solidFill>
                  <a:srgbClr val="232323"/>
                </a:solidFill>
                <a:latin typeface="Glacial Indifference" panose="020B0604020202020204" charset="0"/>
                <a:cs typeface="Glacial Indifference" panose="020B0604020202020204" charset="0"/>
              </a:rPr>
              <a:t>customer loyalty program </a:t>
            </a:r>
            <a:r>
              <a:rPr lang="en-US" sz="1049" dirty="0">
                <a:solidFill>
                  <a:srgbClr val="232323"/>
                </a:solidFill>
                <a:latin typeface="Glacial Indifference" panose="020B0604020202020204" charset="0"/>
                <a:cs typeface="Glacial Indifference" panose="020B0604020202020204" charset="0"/>
              </a:rPr>
              <a:t>offers a better provable case study. Customer churning requires better data and analysis on customer spending patterns hence provided with such data, the case study can be performed.   </a:t>
            </a:r>
          </a:p>
        </p:txBody>
      </p:sp>
      <p:sp>
        <p:nvSpPr>
          <p:cNvPr id="20" name="Google Shape;479;p15">
            <a:extLst>
              <a:ext uri="{FF2B5EF4-FFF2-40B4-BE49-F238E27FC236}">
                <a16:creationId xmlns:a16="http://schemas.microsoft.com/office/drawing/2014/main" id="{0548930E-A482-CB3C-F8C2-0EF28736A35D}"/>
              </a:ext>
            </a:extLst>
          </p:cNvPr>
          <p:cNvSpPr txBox="1">
            <a:spLocks/>
          </p:cNvSpPr>
          <p:nvPr/>
        </p:nvSpPr>
        <p:spPr>
          <a:xfrm>
            <a:off x="-806936" y="88799"/>
            <a:ext cx="6593700" cy="68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Business Case Study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EDD1A1A-657A-8E42-8E0C-7E72A2203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78484"/>
              </p:ext>
            </p:extLst>
          </p:nvPr>
        </p:nvGraphicFramePr>
        <p:xfrm>
          <a:off x="514349" y="2963065"/>
          <a:ext cx="7984191" cy="122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873198" y="3594197"/>
            <a:ext cx="1314649" cy="42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7"/>
              </a:lnSpc>
            </a:pPr>
            <a:r>
              <a:rPr lang="en-US" sz="1184" dirty="0">
                <a:solidFill>
                  <a:srgbClr val="232323"/>
                </a:solidFill>
                <a:latin typeface="Open Sans Light"/>
              </a:rPr>
              <a:t>Data Location: SQL, raw data, csv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7D0552CE-D6C0-8BFA-CB22-9E7E76656639}"/>
              </a:ext>
            </a:extLst>
          </p:cNvPr>
          <p:cNvSpPr txBox="1"/>
          <p:nvPr/>
        </p:nvSpPr>
        <p:spPr>
          <a:xfrm>
            <a:off x="758445" y="3271405"/>
            <a:ext cx="1314649" cy="24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7"/>
              </a:lnSpc>
            </a:pPr>
            <a:r>
              <a:rPr lang="en-US" sz="2000" dirty="0">
                <a:solidFill>
                  <a:srgbClr val="232323"/>
                </a:solidFill>
                <a:latin typeface="Hammersmith One" panose="02010703030501060504" pitchFamily="2" charset="0"/>
              </a:rPr>
              <a:t>Input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8056DEAE-DB65-7878-81D8-721B3B05791D}"/>
              </a:ext>
            </a:extLst>
          </p:cNvPr>
          <p:cNvSpPr txBox="1"/>
          <p:nvPr/>
        </p:nvSpPr>
        <p:spPr>
          <a:xfrm>
            <a:off x="2596409" y="3075838"/>
            <a:ext cx="165286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7"/>
              </a:lnSpc>
            </a:pPr>
            <a:r>
              <a:rPr lang="en-US" dirty="0">
                <a:solidFill>
                  <a:srgbClr val="232323"/>
                </a:solidFill>
                <a:latin typeface="Hammersmith One" panose="02010703030501060504" pitchFamily="2" charset="0"/>
              </a:rPr>
              <a:t>Pre-processing and Feature Engineering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BD06D8B5-58E0-B9AA-BEE6-CFBAB5780846}"/>
              </a:ext>
            </a:extLst>
          </p:cNvPr>
          <p:cNvSpPr txBox="1"/>
          <p:nvPr/>
        </p:nvSpPr>
        <p:spPr>
          <a:xfrm>
            <a:off x="2656357" y="3583997"/>
            <a:ext cx="1532965" cy="4207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7"/>
              </a:lnSpc>
            </a:pPr>
            <a:r>
              <a:rPr lang="en-US" sz="1184" dirty="0">
                <a:solidFill>
                  <a:srgbClr val="232323"/>
                </a:solidFill>
                <a:latin typeface="Open Sans Light"/>
              </a:rPr>
              <a:t>Normalization, Train-test split, Validation</a:t>
            </a: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F1CF0B41-05C1-F13D-FAC0-BA918BE9B297}"/>
              </a:ext>
            </a:extLst>
          </p:cNvPr>
          <p:cNvSpPr txBox="1"/>
          <p:nvPr/>
        </p:nvSpPr>
        <p:spPr>
          <a:xfrm>
            <a:off x="4960840" y="3060210"/>
            <a:ext cx="1413066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23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Hyper-parameter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23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Automatic 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23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23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 Validation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EBF10338-7C4C-BE48-FDBB-C28E39F0321C}"/>
              </a:ext>
            </a:extLst>
          </p:cNvPr>
          <p:cNvSpPr txBox="1"/>
          <p:nvPr/>
        </p:nvSpPr>
        <p:spPr>
          <a:xfrm>
            <a:off x="7085474" y="3157898"/>
            <a:ext cx="141306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23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323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3232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D2DD1DC-1476-03FD-2CA7-6B94F8448C7D}"/>
              </a:ext>
            </a:extLst>
          </p:cNvPr>
          <p:cNvSpPr txBox="1"/>
          <p:nvPr/>
        </p:nvSpPr>
        <p:spPr>
          <a:xfrm>
            <a:off x="2303928" y="2675213"/>
            <a:ext cx="2070847" cy="202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7"/>
              </a:lnSpc>
            </a:pPr>
            <a:r>
              <a:rPr lang="en-US" sz="1184" dirty="0" err="1">
                <a:solidFill>
                  <a:srgbClr val="232323"/>
                </a:solidFill>
                <a:latin typeface="Open Sans Light"/>
              </a:rPr>
              <a:t>Pyspark</a:t>
            </a:r>
            <a:r>
              <a:rPr lang="en-US" sz="1184" dirty="0">
                <a:solidFill>
                  <a:srgbClr val="232323"/>
                </a:solidFill>
                <a:latin typeface="Open Sans Light"/>
              </a:rPr>
              <a:t> for big data handling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53884C-6F29-C460-F987-D2DEBFBEC33C}"/>
              </a:ext>
            </a:extLst>
          </p:cNvPr>
          <p:cNvSpPr/>
          <p:nvPr/>
        </p:nvSpPr>
        <p:spPr>
          <a:xfrm>
            <a:off x="448235" y="2571750"/>
            <a:ext cx="8181416" cy="1776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iku - Wikipedia">
            <a:extLst>
              <a:ext uri="{FF2B5EF4-FFF2-40B4-BE49-F238E27FC236}">
                <a16:creationId xmlns:a16="http://schemas.microsoft.com/office/drawing/2014/main" id="{DD31AC2E-DA47-5508-8DBF-7F9EFBF7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19" y="1751399"/>
            <a:ext cx="1525121" cy="7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>
            <a:extLst>
              <a:ext uri="{FF2B5EF4-FFF2-40B4-BE49-F238E27FC236}">
                <a16:creationId xmlns:a16="http://schemas.microsoft.com/office/drawing/2014/main" id="{6A60AF00-8681-8271-498A-B2E56E401173}"/>
              </a:ext>
            </a:extLst>
          </p:cNvPr>
          <p:cNvSpPr txBox="1"/>
          <p:nvPr/>
        </p:nvSpPr>
        <p:spPr>
          <a:xfrm>
            <a:off x="6351494" y="1150786"/>
            <a:ext cx="2363321" cy="4207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7"/>
              </a:lnSpc>
            </a:pPr>
            <a:r>
              <a:rPr lang="en-US" sz="1184" dirty="0">
                <a:solidFill>
                  <a:srgbClr val="232323"/>
                </a:solidFill>
                <a:latin typeface="Open Sans Light"/>
              </a:rPr>
              <a:t>The entire </a:t>
            </a:r>
            <a:r>
              <a:rPr lang="en-US" sz="1184" dirty="0" err="1">
                <a:solidFill>
                  <a:srgbClr val="232323"/>
                </a:solidFill>
                <a:latin typeface="Open Sans Light"/>
              </a:rPr>
              <a:t>MLops</a:t>
            </a:r>
            <a:r>
              <a:rPr lang="en-US" sz="1184" dirty="0">
                <a:solidFill>
                  <a:srgbClr val="232323"/>
                </a:solidFill>
                <a:latin typeface="Open Sans Light"/>
              </a:rPr>
              <a:t> can be done using platform: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Oswald</vt:lpstr>
      <vt:lpstr>Open Sans Light</vt:lpstr>
      <vt:lpstr>Glacial Indifference Bold</vt:lpstr>
      <vt:lpstr>Source Sans Pro</vt:lpstr>
      <vt:lpstr>Hammersmith One</vt:lpstr>
      <vt:lpstr>Glacial Indifference</vt:lpstr>
      <vt:lpstr>Quince template</vt:lpstr>
      <vt:lpstr>Data Cleaning, Transformations and ETL pipeline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5 : Data Cleaning, Transformations and ETL pipeline architecture</dc:title>
  <cp:lastModifiedBy>Muhamad Zul Fadhli Bin Mohd Fauzi</cp:lastModifiedBy>
  <cp:revision>2</cp:revision>
  <dcterms:modified xsi:type="dcterms:W3CDTF">2022-07-29T03:59:33Z</dcterms:modified>
</cp:coreProperties>
</file>