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4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6740" y="412115"/>
            <a:ext cx="2100580" cy="24739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86740" y="3306445"/>
            <a:ext cx="2100580" cy="84074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000"/>
              <a:t>52 years old</a:t>
            </a:r>
            <a:endParaRPr lang="en-US" altLang="en-US" sz="1000"/>
          </a:p>
          <a:p>
            <a:pPr algn="l"/>
            <a:r>
              <a:rPr lang="en-US" altLang="en-US" sz="1000"/>
              <a:t>Owner of a manufacturing enterprise </a:t>
            </a:r>
            <a:endParaRPr lang="en-US" altLang="en-US" sz="1000"/>
          </a:p>
          <a:p>
            <a:pPr algn="l"/>
            <a:r>
              <a:rPr lang="en-US" altLang="en-US" sz="1000"/>
              <a:t>(annual revenue of 500 million) </a:t>
            </a:r>
            <a:endParaRPr lang="en-US" altLang="en-US" sz="1000"/>
          </a:p>
          <a:p>
            <a:pPr algn="l"/>
            <a:r>
              <a:rPr lang="en-US" altLang="en-US" sz="1000"/>
              <a:t>Investable assets: 80 million</a:t>
            </a:r>
            <a:endParaRPr lang="en-US" altLang="en-US" sz="1000"/>
          </a:p>
        </p:txBody>
      </p:sp>
      <p:sp>
        <p:nvSpPr>
          <p:cNvPr id="6" name="Rounded Rectangle 5"/>
          <p:cNvSpPr/>
          <p:nvPr/>
        </p:nvSpPr>
        <p:spPr>
          <a:xfrm>
            <a:off x="3380105" y="416560"/>
            <a:ext cx="8202930" cy="19939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400"/>
              <a:t>Background:</a:t>
            </a:r>
            <a:endParaRPr lang="en-US" altLang="en-US" sz="1400"/>
          </a:p>
          <a:p>
            <a:pPr algn="l"/>
            <a:r>
              <a:rPr lang="en-US" altLang="en-US" sz="1400"/>
              <a:t>In 2000, a mechanical manufacturing company was founded. In 2021, after the equity optimization was completed, he held 40% of the shares. The family had no large debts and the children were independent (without educational or marriage-related financial pressures). </a:t>
            </a:r>
            <a:endParaRPr lang="en-US" altLang="en-US" sz="1400"/>
          </a:p>
          <a:p>
            <a:pPr algn="l"/>
            <a:endParaRPr lang="en-US" altLang="en-US" sz="1400"/>
          </a:p>
          <a:p>
            <a:pPr algn="l"/>
            <a:r>
              <a:rPr lang="en-US" altLang="en-US" sz="1400"/>
              <a:t>Key Experience: In 2018, due to the increase in raw material prices and the fluctuations in the stock market, the asset portfolio shrank by 18%. Since then, he has placed great emphasis on "risk hedging".</a:t>
            </a:r>
            <a:endParaRPr lang="en-US" altLang="en-US" sz="1400"/>
          </a:p>
        </p:txBody>
      </p:sp>
      <p:sp>
        <p:nvSpPr>
          <p:cNvPr id="7" name="Rounded Rectangle 6"/>
          <p:cNvSpPr/>
          <p:nvPr/>
        </p:nvSpPr>
        <p:spPr>
          <a:xfrm>
            <a:off x="3380740" y="2670175"/>
            <a:ext cx="8202295" cy="14770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400"/>
              <a:t>Financial situation:</a:t>
            </a:r>
            <a:endParaRPr lang="en-US" altLang="en-US" sz="1400"/>
          </a:p>
          <a:p>
            <a:pPr algn="l"/>
            <a:r>
              <a:rPr lang="en-US" altLang="en-US" sz="1400"/>
              <a:t>Composition of investable assets: Stocks (30 million, including corporate equity), real estate (20 million, mainly for rental purposes), cash and bonds (30 million).</a:t>
            </a:r>
            <a:endParaRPr lang="en-US" altLang="en-US" sz="1400"/>
          </a:p>
          <a:p>
            <a:pPr algn="l"/>
            <a:endParaRPr lang="en-US" altLang="en-US" sz="1400"/>
          </a:p>
          <a:p>
            <a:pPr algn="l"/>
            <a:r>
              <a:rPr lang="en-US" altLang="en-US" sz="1400"/>
              <a:t>Liquidity requirements: There will be no significant expenditures in the next 2 years. Acceptable lock-up period for 500-1000 million funds ranging from 1 to 3 years.</a:t>
            </a:r>
            <a:endParaRPr lang="en-US" altLang="en-US" sz="1400"/>
          </a:p>
        </p:txBody>
      </p:sp>
      <p:sp>
        <p:nvSpPr>
          <p:cNvPr id="8" name="Rounded Rectangle 7"/>
          <p:cNvSpPr/>
          <p:nvPr/>
        </p:nvSpPr>
        <p:spPr>
          <a:xfrm>
            <a:off x="586740" y="4683760"/>
            <a:ext cx="3254375" cy="172402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/>
              <a:t>Core objective: </a:t>
            </a:r>
            <a:endParaRPr lang="en-US" altLang="en-US" sz="1200"/>
          </a:p>
          <a:p>
            <a:pPr algn="l"/>
            <a:r>
              <a:rPr lang="en-US" altLang="en-US" sz="1200"/>
              <a:t>Seek absolute returns (annualized 7%-10%), avoid being affected by fluctuations in a single market; </a:t>
            </a:r>
            <a:endParaRPr lang="en-US" altLang="en-US" sz="1200"/>
          </a:p>
          <a:p>
            <a:pPr algn="l"/>
            <a:r>
              <a:rPr lang="en-US" altLang="en-US" sz="1200"/>
              <a:t>Diversify risks (currently 60% of assets are concentrated in the domestic market, and it is hoped to increase overseas allocation).</a:t>
            </a:r>
            <a:endParaRPr lang="en-US" altLang="en-US" sz="1200"/>
          </a:p>
        </p:txBody>
      </p:sp>
      <p:sp>
        <p:nvSpPr>
          <p:cNvPr id="9" name="Rounded Rectangle 8"/>
          <p:cNvSpPr/>
          <p:nvPr/>
        </p:nvSpPr>
        <p:spPr>
          <a:xfrm>
            <a:off x="4469130" y="4683760"/>
            <a:ext cx="3254375" cy="172402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000"/>
              <a:t>Risk and Communication Preferences:</a:t>
            </a:r>
            <a:endParaRPr lang="en-US" altLang="en-US" sz="1000"/>
          </a:p>
          <a:p>
            <a:pPr algn="l"/>
            <a:r>
              <a:rPr lang="en-US" altLang="en-US" sz="1000"/>
              <a:t>Acceptable maximum annual drawdown of 12%, the strategy requires "combination of long and short positions" (no pure long positions);</a:t>
            </a:r>
            <a:endParaRPr lang="en-US" altLang="en-US" sz="1000"/>
          </a:p>
          <a:p>
            <a:pPr algn="l"/>
            <a:r>
              <a:rPr lang="en-US" altLang="en-US" sz="1000"/>
              <a:t>Monthly performance reports are required, and face-to-face communication with the fund manager is needed once every six months. The team with more than 10 years of management experience is preferred.</a:t>
            </a:r>
            <a:endParaRPr lang="en-US" altLang="en-US" sz="1000"/>
          </a:p>
        </p:txBody>
      </p:sp>
      <p:sp>
        <p:nvSpPr>
          <p:cNvPr id="10" name="Rounded Rectangle 9"/>
          <p:cNvSpPr/>
          <p:nvPr/>
        </p:nvSpPr>
        <p:spPr>
          <a:xfrm>
            <a:off x="8351520" y="4701540"/>
            <a:ext cx="3254375" cy="172402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600"/>
              <a:t>Adapted fund types: </a:t>
            </a:r>
            <a:endParaRPr lang="en-US" altLang="en-US" sz="1600"/>
          </a:p>
          <a:p>
            <a:pPr algn="l"/>
            <a:r>
              <a:rPr lang="en-US" altLang="en-US" sz="1600"/>
              <a:t>Macro strategy hedge funds (covering stocks, commodities, and exchange rates), long-short equity funds (balancing A-share and overseas markets).</a:t>
            </a:r>
            <a:endParaRPr lang="en-US" altLang="en-US" sz="16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1717</Words>
  <Application>WPS Writer</Application>
  <PresentationFormat>宽屏</PresentationFormat>
  <Paragraphs>26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zhongyu</dc:creator>
  <cp:lastModifiedBy>Catherina</cp:lastModifiedBy>
  <cp:revision>162</cp:revision>
  <dcterms:created xsi:type="dcterms:W3CDTF">2025-08-18T14:31:27Z</dcterms:created>
  <dcterms:modified xsi:type="dcterms:W3CDTF">2025-08-18T14:31:27Z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1033-7.5.1.8994</vt:lpwstr>
  </property>
  <property fmtid="{D5CDD505-2E9C-101B-9397-08002B2CF9AE}" pid="3" name="ICV">
    <vt:lpwstr>B4CAB3E704050F855C34A368F3BBE3E7_41</vt:lpwstr>
  </property>
</Properties>
</file>