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5" r:id="rId3"/>
    <p:sldId id="358" r:id="rId4"/>
    <p:sldId id="356" r:id="rId5"/>
    <p:sldId id="357" r:id="rId6"/>
    <p:sldId id="359" r:id="rId7"/>
    <p:sldId id="366" r:id="rId8"/>
    <p:sldId id="367" r:id="rId9"/>
    <p:sldId id="368" r:id="rId10"/>
    <p:sldId id="369" r:id="rId11"/>
    <p:sldId id="360" r:id="rId12"/>
    <p:sldId id="361" r:id="rId13"/>
    <p:sldId id="362" r:id="rId14"/>
    <p:sldId id="363" r:id="rId15"/>
    <p:sldId id="365" r:id="rId16"/>
    <p:sldId id="364" r:id="rId17"/>
    <p:sldId id="370" r:id="rId18"/>
  </p:sldIdLst>
  <p:sldSz cx="12192000" cy="6858000"/>
  <p:notesSz cx="9872663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1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C532-782A-4267-8BC6-A000A2C356E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F0D6-9516-4272-8099-C4F9093C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9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884B-A448-CE43-A1EE-0918776A7EF5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43363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44643"/>
            <a:ext cx="789813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8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6FBA7-49E2-894F-A626-3021FFAA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404594"/>
            <a:ext cx="8361229" cy="248208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programming </a:t>
            </a:r>
            <a:r>
              <a:rPr lang="en-US"/>
              <a:t>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© A </a:t>
            </a:r>
            <a:r>
              <a:rPr lang="de-DE" dirty="0" err="1"/>
              <a:t>McMonnies</a:t>
            </a:r>
            <a:r>
              <a:rPr lang="de-DE" dirty="0"/>
              <a:t>, School </a:t>
            </a:r>
            <a:r>
              <a:rPr lang="de-DE" dirty="0" err="1"/>
              <a:t>of</a:t>
            </a:r>
            <a:r>
              <a:rPr lang="de-DE" dirty="0"/>
              <a:t> Engineering </a:t>
            </a:r>
            <a:r>
              <a:rPr lang="de-DE" dirty="0" err="1"/>
              <a:t>and</a:t>
            </a:r>
            <a:r>
              <a:rPr lang="de-DE" dirty="0"/>
              <a:t> Computing,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West </a:t>
            </a:r>
            <a:r>
              <a:rPr lang="de-DE" dirty="0" err="1"/>
              <a:t>of</a:t>
            </a:r>
            <a:r>
              <a:rPr lang="de-DE" dirty="0"/>
              <a:t> Scotland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7" y="5324377"/>
            <a:ext cx="1037277" cy="710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708" y="453271"/>
            <a:ext cx="1163425" cy="11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4710" y="6453386"/>
            <a:ext cx="6280830" cy="40461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6561" y="6453386"/>
            <a:ext cx="707112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829" y="754928"/>
            <a:ext cx="1088010" cy="108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561" y="6402865"/>
            <a:ext cx="2101427" cy="5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9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93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65852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2/19/2017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1085" y="6402865"/>
            <a:ext cx="2101427" cy="50565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0133" y="685800"/>
            <a:ext cx="1277708" cy="12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asygui.readthedocs.io/en/master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Coursework 2016/17 Steps 2 &amp; 3</a:t>
            </a:r>
          </a:p>
          <a:p>
            <a:r>
              <a:rPr lang="en-US" dirty="0"/>
              <a:t>and </a:t>
            </a:r>
            <a:r>
              <a:rPr lang="en-US" dirty="0" err="1"/>
              <a:t>EasyGUI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322173"/>
            <a:ext cx="10219038" cy="4955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Persistently maintain a list of currently used request ID’s.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Updates the function in step 2 that tracks and verifies request ID’s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Project brief says use a text file (Request.txt) but you can used a pickled file if you wish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As with step 1 generate a random six digit ID. 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Instead of directly using a list in memory, read in the list of current ID’s from the file into a list. (N.B. this requires that a file exists and is not empty if you use pickle).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Compare new request ID to list, if found – not unique – get a new ID and try again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Repeat until unique ID found – update list with new ID and write back out to file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Proceed as per step 2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 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2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Easy GUI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If you have time!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And you find TKinter a bit hard!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Easier to use – faster development times</a:t>
            </a:r>
          </a:p>
          <a:p>
            <a:pPr marL="0" lvl="1" indent="0">
              <a:buNone/>
            </a:pPr>
            <a:r>
              <a:rPr lang="en-GB" sz="8000" i="0" dirty="0"/>
              <a:t>	         -  no need to worry about handling events</a:t>
            </a:r>
          </a:p>
          <a:p>
            <a:pPr marL="0" lvl="1" indent="0">
              <a:buNone/>
            </a:pPr>
            <a:r>
              <a:rPr lang="en-GB" sz="8000" i="0" dirty="0"/>
              <a:t>	         -  not as feature rich, but sufficient for most small applications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Documentation at      </a:t>
            </a:r>
            <a:r>
              <a:rPr lang="en-GB" sz="8000" i="0" dirty="0">
                <a:hlinkClick r:id="rId2"/>
              </a:rPr>
              <a:t>http://easygui.readthedocs.io/en/master/index.html</a:t>
            </a: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To install the package-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From the Windows or Linux </a:t>
            </a:r>
            <a:r>
              <a:rPr lang="en-GB" sz="8000" b="1" dirty="0"/>
              <a:t>Command Prompt</a:t>
            </a:r>
          </a:p>
          <a:p>
            <a:pPr marL="0" lvl="1" indent="0">
              <a:buNone/>
            </a:pPr>
            <a:endParaRPr lang="en-GB" sz="8000" b="1" dirty="0"/>
          </a:p>
          <a:p>
            <a:pPr marL="0" lvl="1" indent="0">
              <a:buNone/>
            </a:pPr>
            <a:r>
              <a:rPr lang="en-GB" sz="8000" i="0" dirty="0"/>
              <a:t>		       pip install --upgrade </a:t>
            </a:r>
            <a:r>
              <a:rPr lang="en-GB" sz="8000" i="0" dirty="0" err="1"/>
              <a:t>easygui</a:t>
            </a:r>
            <a:endParaRPr lang="en-GB" sz="8000" i="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9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Easy GUI – A simple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10639168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import </a:t>
            </a:r>
            <a:r>
              <a:rPr lang="en-GB" sz="8000" dirty="0" err="1">
                <a:latin typeface="Lucida Console" panose="020B0609040504020204" pitchFamily="49" charset="0"/>
              </a:rPr>
              <a:t>easygui</a:t>
            </a: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# Create a </a:t>
            </a:r>
            <a:r>
              <a:rPr lang="en-GB" sz="8000" dirty="0">
                <a:solidFill>
                  <a:srgbClr val="FF0000"/>
                </a:solidFill>
              </a:rPr>
              <a:t>window with three buttons </a:t>
            </a:r>
            <a:r>
              <a:rPr lang="en-GB" sz="8000" dirty="0"/>
              <a:t>and return the value of the chosen button to the variable favourite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favourite = </a:t>
            </a:r>
            <a:r>
              <a:rPr lang="en-GB" sz="8000" dirty="0" err="1">
                <a:latin typeface="Lucida Console" panose="020B0609040504020204" pitchFamily="49" charset="0"/>
              </a:rPr>
              <a:t>easygui.buttonbox</a:t>
            </a:r>
            <a:r>
              <a:rPr lang="en-GB" sz="8000" dirty="0">
                <a:latin typeface="Lucida Console" panose="020B0609040504020204" pitchFamily="49" charset="0"/>
              </a:rPr>
              <a:t>('Click on your favourite module.', 'Favourite Module', ('Systems', 'CCNA', 'Programming'))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# Create a </a:t>
            </a:r>
            <a:r>
              <a:rPr lang="en-GB" sz="8000" dirty="0">
                <a:solidFill>
                  <a:srgbClr val="FF0000"/>
                </a:solidFill>
              </a:rPr>
              <a:t>message box </a:t>
            </a:r>
            <a:r>
              <a:rPr lang="en-GB" sz="8000" dirty="0"/>
              <a:t>to display the user's choice (from the previous window)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 err="1">
                <a:latin typeface="Lucida Console" panose="020B0609040504020204" pitchFamily="49" charset="0"/>
              </a:rPr>
              <a:t>easygui.msgbox</a:t>
            </a:r>
            <a:r>
              <a:rPr lang="en-GB" sz="8000" dirty="0">
                <a:latin typeface="Lucida Console" panose="020B0609040504020204" pitchFamily="49" charset="0"/>
              </a:rPr>
              <a:t>(favourite, 'Your Choice')</a:t>
            </a: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As you can see </a:t>
            </a:r>
            <a:r>
              <a:rPr lang="en-GB" sz="8000" dirty="0" err="1"/>
              <a:t>easyGUI</a:t>
            </a:r>
            <a:r>
              <a:rPr lang="en-GB" sz="8000" dirty="0"/>
              <a:t> is significantly less complex than TKinter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Easy GUI – An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43890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64000"/>
            <a:ext cx="6438900" cy="220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6960" y="19408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easygui.buttonbox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6960" y="45570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easygui.msgbox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Easy GUI – An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>
                <a:latin typeface="+mj-lt"/>
              </a:rPr>
              <a:t>We can also pass variables to </a:t>
            </a:r>
            <a:r>
              <a:rPr lang="en-GB" sz="8000" i="0" dirty="0" err="1">
                <a:latin typeface="+mj-lt"/>
              </a:rPr>
              <a:t>easygui</a:t>
            </a:r>
            <a:r>
              <a:rPr lang="en-GB" sz="8000" i="0" dirty="0">
                <a:latin typeface="+mj-lt"/>
              </a:rPr>
              <a:t> widgets</a:t>
            </a:r>
          </a:p>
          <a:p>
            <a:pPr marL="0" lvl="1" indent="0">
              <a:buNone/>
            </a:pPr>
            <a:endParaRPr lang="en-GB" sz="8000" i="0" dirty="0">
              <a:latin typeface="+mj-lt"/>
            </a:endParaRP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from </a:t>
            </a:r>
            <a:r>
              <a:rPr lang="en-GB" sz="8000" dirty="0" err="1">
                <a:latin typeface="Lucida Console" panose="020B0609040504020204" pitchFamily="49" charset="0"/>
              </a:rPr>
              <a:t>easygui</a:t>
            </a:r>
            <a:r>
              <a:rPr lang="en-GB" sz="8000" dirty="0">
                <a:latin typeface="Lucida Console" panose="020B0609040504020204" pitchFamily="49" charset="0"/>
              </a:rPr>
              <a:t> import *</a:t>
            </a:r>
          </a:p>
          <a:p>
            <a:pPr marL="0" lvl="1" indent="0">
              <a:buNone/>
            </a:pP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title1 = "Favourite Module"</a:t>
            </a: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title2 = "Your Choice"</a:t>
            </a: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bodytext1 = "Click on your favourite module"</a:t>
            </a: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buttons = ['Systems', 'CCNA', 'Programming']</a:t>
            </a:r>
          </a:p>
          <a:p>
            <a:pPr marL="0" lvl="1" indent="0">
              <a:buNone/>
            </a:pP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favourite = </a:t>
            </a:r>
            <a:r>
              <a:rPr lang="en-GB" sz="8000" dirty="0" err="1">
                <a:latin typeface="Lucida Console" panose="020B0609040504020204" pitchFamily="49" charset="0"/>
              </a:rPr>
              <a:t>buttonbox</a:t>
            </a:r>
            <a:r>
              <a:rPr lang="en-GB" sz="8000" dirty="0">
                <a:latin typeface="Lucida Console" panose="020B0609040504020204" pitchFamily="49" charset="0"/>
              </a:rPr>
              <a:t>(bodytext1, title1, buttons)</a:t>
            </a:r>
          </a:p>
          <a:p>
            <a:pPr marL="0" lvl="1" indent="0">
              <a:buNone/>
            </a:pP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r>
              <a:rPr lang="en-GB" sz="8000" dirty="0" err="1">
                <a:latin typeface="Lucida Console" panose="020B0609040504020204" pitchFamily="49" charset="0"/>
              </a:rPr>
              <a:t>msgbox</a:t>
            </a:r>
            <a:r>
              <a:rPr lang="en-GB" sz="8000" dirty="0">
                <a:latin typeface="Lucida Console" panose="020B0609040504020204" pitchFamily="49" charset="0"/>
              </a:rPr>
              <a:t>(favourite, title2)</a:t>
            </a: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40" y="438150"/>
            <a:ext cx="643890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40" y="3073400"/>
            <a:ext cx="64389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5390" y="41275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Window Title – </a:t>
            </a:r>
            <a:r>
              <a:rPr lang="en-GB" sz="1600" dirty="0" err="1">
                <a:solidFill>
                  <a:srgbClr val="FF0000"/>
                </a:solidFill>
              </a:rPr>
              <a:t>Arg</a:t>
            </a:r>
            <a:r>
              <a:rPr lang="en-GB" sz="1600" dirty="0">
                <a:solidFill>
                  <a:srgbClr val="FF0000"/>
                </a:solidFill>
              </a:rPr>
              <a:t> #2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2990" y="3045827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Window Title – </a:t>
            </a:r>
            <a:r>
              <a:rPr lang="en-GB" sz="1600" dirty="0" err="1">
                <a:solidFill>
                  <a:srgbClr val="FF0000"/>
                </a:solidFill>
              </a:rPr>
              <a:t>Arg</a:t>
            </a:r>
            <a:r>
              <a:rPr lang="en-GB" sz="1600" dirty="0">
                <a:solidFill>
                  <a:srgbClr val="FF0000"/>
                </a:solidFill>
              </a:rPr>
              <a:t> #2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0490" y="900698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Body text– </a:t>
            </a:r>
            <a:r>
              <a:rPr lang="en-GB" sz="1600" dirty="0" err="1">
                <a:solidFill>
                  <a:srgbClr val="FF0000"/>
                </a:solidFill>
              </a:rPr>
              <a:t>Arg</a:t>
            </a:r>
            <a:r>
              <a:rPr lang="en-GB" sz="1600" dirty="0">
                <a:solidFill>
                  <a:srgbClr val="FF0000"/>
                </a:solidFill>
              </a:rPr>
              <a:t> #1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3990" y="3612981"/>
            <a:ext cx="520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Body text– </a:t>
            </a:r>
            <a:r>
              <a:rPr lang="en-GB" sz="1600" dirty="0" err="1">
                <a:solidFill>
                  <a:srgbClr val="FF0000"/>
                </a:solidFill>
              </a:rPr>
              <a:t>Arg</a:t>
            </a:r>
            <a:r>
              <a:rPr lang="en-GB" sz="1600" dirty="0">
                <a:solidFill>
                  <a:srgbClr val="FF0000"/>
                </a:solidFill>
              </a:rPr>
              <a:t> #1 N.B. We passed a variable this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990" y="1982202"/>
            <a:ext cx="457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Button text– </a:t>
            </a:r>
            <a:r>
              <a:rPr lang="en-GB" sz="1600" dirty="0" err="1">
                <a:solidFill>
                  <a:srgbClr val="FF0000"/>
                </a:solidFill>
              </a:rPr>
              <a:t>Arg</a:t>
            </a:r>
            <a:r>
              <a:rPr lang="en-GB" sz="1600" dirty="0">
                <a:solidFill>
                  <a:srgbClr val="FF0000"/>
                </a:solidFill>
              </a:rPr>
              <a:t> #3 – a list or tuple can be passed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8390" y="4723555"/>
            <a:ext cx="457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Button text– </a:t>
            </a:r>
            <a:r>
              <a:rPr lang="en-GB" sz="1600" dirty="0" err="1">
                <a:solidFill>
                  <a:srgbClr val="FF0000"/>
                </a:solidFill>
              </a:rPr>
              <a:t>Arg</a:t>
            </a:r>
            <a:r>
              <a:rPr lang="en-GB" sz="1600" dirty="0">
                <a:solidFill>
                  <a:srgbClr val="FF0000"/>
                </a:solidFill>
              </a:rPr>
              <a:t> #3 –OK is default button for           		message 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6800" y="5787180"/>
            <a:ext cx="8547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Generic form  </a:t>
            </a:r>
            <a:r>
              <a:rPr lang="en-GB" sz="2400" dirty="0" err="1"/>
              <a:t>easygui.widgetname</a:t>
            </a:r>
            <a:r>
              <a:rPr lang="en-GB" sz="2400" dirty="0"/>
              <a:t>(arg#1, arg#2, arg#3,…..)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003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EasyGUI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2200" dirty="0"/>
              <a:t>The downside – not as flexible as </a:t>
            </a:r>
            <a:r>
              <a:rPr lang="en-GB" sz="2200" dirty="0" err="1"/>
              <a:t>Tkinter</a:t>
            </a:r>
            <a:endParaRPr lang="en-GB" sz="2200" dirty="0"/>
          </a:p>
          <a:p>
            <a:pPr marL="0" lvl="1" indent="0">
              <a:buNone/>
            </a:pPr>
            <a:endParaRPr lang="en-GB" sz="2200" dirty="0"/>
          </a:p>
          <a:p>
            <a:pPr marL="0" lvl="1" indent="0">
              <a:buNone/>
            </a:pPr>
            <a:r>
              <a:rPr lang="en-GB" sz="2200" dirty="0"/>
              <a:t>Not simple to build a window containing multiple components, you still need </a:t>
            </a:r>
            <a:r>
              <a:rPr lang="en-GB" sz="2200" dirty="0" err="1"/>
              <a:t>Tkinter</a:t>
            </a:r>
            <a:r>
              <a:rPr lang="en-GB" sz="2200" dirty="0"/>
              <a:t> for this!</a:t>
            </a:r>
          </a:p>
          <a:p>
            <a:pPr marL="0" lvl="1" indent="0">
              <a:buNone/>
            </a:pPr>
            <a:endParaRPr lang="en-GB" sz="2200" dirty="0"/>
          </a:p>
          <a:p>
            <a:pPr marL="0" lvl="1" indent="0">
              <a:buNone/>
            </a:pPr>
            <a:r>
              <a:rPr lang="en-GB" sz="2200" dirty="0"/>
              <a:t>Lots of widgets available (see </a:t>
            </a:r>
            <a:r>
              <a:rPr lang="en-GB" sz="2200" dirty="0" err="1"/>
              <a:t>EasyGUI</a:t>
            </a:r>
            <a:r>
              <a:rPr lang="en-GB" sz="2200" dirty="0"/>
              <a:t> documentation online)</a:t>
            </a:r>
          </a:p>
          <a:p>
            <a:pPr lvl="1"/>
            <a:r>
              <a:rPr lang="en-GB" sz="2200" dirty="0"/>
              <a:t>Button Boxes including Message Box, yes/no box ……..</a:t>
            </a:r>
          </a:p>
          <a:p>
            <a:pPr lvl="1"/>
            <a:r>
              <a:rPr lang="en-GB" sz="2200" dirty="0"/>
              <a:t>Choice Box and </a:t>
            </a:r>
            <a:r>
              <a:rPr lang="en-GB" sz="2200" dirty="0" err="1"/>
              <a:t>multchoice</a:t>
            </a:r>
            <a:r>
              <a:rPr lang="en-GB" sz="2200" dirty="0"/>
              <a:t> Box when you want to choose one (or more items from a list)</a:t>
            </a:r>
          </a:p>
          <a:p>
            <a:pPr lvl="1"/>
            <a:r>
              <a:rPr lang="en-GB" sz="2200" dirty="0"/>
              <a:t>Data entry Boxes including entry box </a:t>
            </a:r>
            <a:r>
              <a:rPr lang="en-GB" sz="2200" dirty="0" err="1"/>
              <a:t>multentry</a:t>
            </a:r>
            <a:r>
              <a:rPr lang="en-GB" sz="2200" dirty="0"/>
              <a:t> Box and integer Box</a:t>
            </a:r>
          </a:p>
          <a:p>
            <a:pPr lvl="1"/>
            <a:r>
              <a:rPr lang="en-GB" sz="2200" dirty="0"/>
              <a:t>Text Boxes to display output</a:t>
            </a:r>
          </a:p>
          <a:p>
            <a:pPr lvl="1"/>
            <a:r>
              <a:rPr lang="en-GB" sz="2200" dirty="0"/>
              <a:t>And a few more………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0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Programs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GB" sz="2200" dirty="0"/>
          </a:p>
          <a:p>
            <a:pPr marL="0" lvl="1" indent="0">
              <a:buNone/>
            </a:pPr>
            <a:endParaRPr lang="en-GB" sz="2200" dirty="0"/>
          </a:p>
          <a:p>
            <a:pPr marL="0" lvl="1" indent="0">
              <a:buNone/>
            </a:pPr>
            <a:r>
              <a:rPr lang="en-GB" sz="3600" dirty="0"/>
              <a:t>The following example programs illustrate step 3 using a simple CLI implementation and a </a:t>
            </a:r>
            <a:r>
              <a:rPr lang="en-GB" sz="3600" dirty="0" err="1"/>
              <a:t>easyGUI</a:t>
            </a:r>
            <a:r>
              <a:rPr lang="en-GB" sz="3600" dirty="0"/>
              <a:t> implementation</a:t>
            </a:r>
          </a:p>
          <a:p>
            <a:pPr lvl="1"/>
            <a:endParaRPr lang="en-GB" sz="3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5 marks for this step!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Only two tasks to implement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You have to implement a new method of the </a:t>
            </a:r>
            <a:r>
              <a:rPr lang="en-GB" sz="8000" dirty="0"/>
              <a:t>Request</a:t>
            </a:r>
            <a:r>
              <a:rPr lang="en-GB" sz="8000" i="0" dirty="0"/>
              <a:t> class called </a:t>
            </a:r>
            <a:r>
              <a:rPr lang="en-GB" sz="8000" dirty="0" err="1"/>
              <a:t>displayRestricted</a:t>
            </a:r>
            <a:endParaRPr lang="en-GB" sz="8000" dirty="0"/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Exactly the same as </a:t>
            </a:r>
            <a:r>
              <a:rPr lang="en-GB" sz="8000" dirty="0" err="1"/>
              <a:t>displayAll</a:t>
            </a:r>
            <a:r>
              <a:rPr lang="en-GB" sz="8000" dirty="0"/>
              <a:t> </a:t>
            </a:r>
            <a:r>
              <a:rPr lang="en-GB" sz="8000" b="1" dirty="0"/>
              <a:t>except </a:t>
            </a:r>
            <a:r>
              <a:rPr lang="en-GB" sz="8000" dirty="0"/>
              <a:t>that it does not display the request ID, 	student name or password</a:t>
            </a:r>
          </a:p>
          <a:p>
            <a:pPr marL="0" lvl="1" indent="0">
              <a:buNone/>
            </a:pPr>
            <a:r>
              <a:rPr lang="en-GB" sz="8000" b="1" dirty="0"/>
              <a:t>	</a:t>
            </a:r>
            <a:r>
              <a:rPr lang="en-GB" sz="8000" dirty="0"/>
              <a:t>Ensure that all outputs are correct and properly formatted</a:t>
            </a:r>
          </a:p>
          <a:p>
            <a:pPr marL="0" lvl="1" indent="0">
              <a:buNone/>
            </a:pPr>
            <a:r>
              <a:rPr lang="en-GB" sz="8000" dirty="0"/>
              <a:t>	Present a uniform user interface (both </a:t>
            </a:r>
            <a:r>
              <a:rPr lang="en-GB" sz="8000" dirty="0" err="1"/>
              <a:t>displayAll</a:t>
            </a:r>
            <a:r>
              <a:rPr lang="en-GB" sz="8000" dirty="0"/>
              <a:t> and </a:t>
            </a:r>
            <a:r>
              <a:rPr lang="en-GB" sz="8000" dirty="0" err="1"/>
              <a:t>displayRestricted</a:t>
            </a:r>
            <a:r>
              <a:rPr lang="en-GB" sz="8000" dirty="0"/>
              <a:t> should 	have a similar user interface)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You also have to create a menu with option – “Create a new request”</a:t>
            </a:r>
          </a:p>
          <a:p>
            <a:pPr marL="0" lvl="1" indent="0">
              <a:buNone/>
            </a:pPr>
            <a:r>
              <a:rPr lang="en-GB" sz="8000" dirty="0"/>
              <a:t>	Either CLI or GUI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Create a copy of Step1.py and  name it Step2.py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Create the new </a:t>
            </a:r>
            <a:r>
              <a:rPr lang="en-GB" sz="8000" dirty="0" err="1"/>
              <a:t>displayRestricted</a:t>
            </a:r>
            <a:r>
              <a:rPr lang="en-GB" sz="8000" i="0" dirty="0"/>
              <a:t> method 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Change your program code to use the </a:t>
            </a:r>
            <a:r>
              <a:rPr lang="en-GB" sz="8000" dirty="0" err="1"/>
              <a:t>displayRestricted</a:t>
            </a:r>
            <a:r>
              <a:rPr lang="en-GB" sz="8000" i="0" dirty="0"/>
              <a:t> method for output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Change the code of your program such that when the program starts it goes straight to a menu prompt giving the option to create a new request.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Things to consider –</a:t>
            </a:r>
          </a:p>
          <a:p>
            <a:pPr marL="0" lvl="1" indent="0">
              <a:buNone/>
            </a:pPr>
            <a:r>
              <a:rPr lang="en-GB" sz="8000" i="0" dirty="0"/>
              <a:t>	In step 1 did you loop back after each request? If so how will you handle that 	here?</a:t>
            </a:r>
          </a:p>
          <a:p>
            <a:pPr marL="0" lvl="1" indent="0">
              <a:buNone/>
            </a:pPr>
            <a:r>
              <a:rPr lang="en-GB" sz="8000" i="0" dirty="0"/>
              <a:t>	Although not explicitly mentioned in the project brief, you may want to consider 	having some means of letting the user quit the program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Interface (CLI)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8900" y="1333500"/>
            <a:ext cx="9601200" cy="478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 </a:t>
            </a:r>
            <a:endParaRPr lang="en-GB" sz="8000" dirty="0"/>
          </a:p>
          <a:p>
            <a:pPr marL="0" indent="0">
              <a:buNone/>
            </a:pPr>
            <a:r>
              <a:rPr lang="en-GB" sz="7200" dirty="0"/>
              <a:t>&gt;&gt;&gt;Welcome to UWS Study Buddy App</a:t>
            </a:r>
          </a:p>
          <a:p>
            <a:pPr marL="0" indent="0">
              <a:buNone/>
            </a:pPr>
            <a:r>
              <a:rPr lang="en-GB" sz="7200" dirty="0"/>
              <a:t>&gt;&gt;&gt;Press any key to make a new request</a:t>
            </a:r>
          </a:p>
          <a:p>
            <a:pPr marL="0" indent="0">
              <a:buNone/>
            </a:pPr>
            <a:r>
              <a:rPr lang="en-GB" sz="7200" dirty="0"/>
              <a:t>&gt;&gt;&gt;Request ID = 123456</a:t>
            </a:r>
          </a:p>
          <a:p>
            <a:pPr marL="0" indent="0">
              <a:buNone/>
            </a:pPr>
            <a:r>
              <a:rPr lang="en-GB" sz="7200" dirty="0"/>
              <a:t>&gt;&gt;&gt;input name: John Smith</a:t>
            </a:r>
          </a:p>
          <a:p>
            <a:pPr marL="0" indent="0">
              <a:buNone/>
            </a:pPr>
            <a:r>
              <a:rPr lang="en-GB" sz="7200" dirty="0"/>
              <a:t>&gt;&gt;&gt;input password: 77889900</a:t>
            </a:r>
          </a:p>
          <a:p>
            <a:pPr marL="0" indent="0">
              <a:buNone/>
            </a:pPr>
            <a:r>
              <a:rPr lang="en-GB" sz="7200" dirty="0"/>
              <a:t>&gt;&gt;&gt;input program: BSc Computer Science</a:t>
            </a:r>
          </a:p>
          <a:p>
            <a:pPr marL="0" indent="0">
              <a:buNone/>
            </a:pPr>
            <a:r>
              <a:rPr lang="en-GB" sz="7200" dirty="0"/>
              <a:t>&gt;&gt;&gt;input year of study: 2</a:t>
            </a:r>
          </a:p>
          <a:p>
            <a:pPr marL="0" indent="0">
              <a:buNone/>
            </a:pPr>
            <a:r>
              <a:rPr lang="en-GB" sz="7200" dirty="0"/>
              <a:t>&gt;&gt;&gt;input campus: Paisley</a:t>
            </a:r>
          </a:p>
          <a:p>
            <a:pPr marL="0" indent="0">
              <a:buNone/>
            </a:pPr>
            <a:r>
              <a:rPr lang="en-GB" sz="7200" dirty="0"/>
              <a:t>&gt;&gt;&gt;input module: Intro to Programming</a:t>
            </a:r>
          </a:p>
          <a:p>
            <a:pPr marL="0" indent="0">
              <a:buNone/>
            </a:pPr>
            <a:r>
              <a:rPr lang="en-GB" sz="7200" dirty="0"/>
              <a:t>&gt;&gt;&gt;input available day (9 to quit): Monday</a:t>
            </a:r>
          </a:p>
          <a:p>
            <a:pPr marL="0" indent="0">
              <a:buNone/>
            </a:pPr>
            <a:r>
              <a:rPr lang="en-GB" sz="7200" dirty="0"/>
              <a:t>&gt;&gt;&gt;input available time: evening</a:t>
            </a:r>
          </a:p>
          <a:p>
            <a:pPr marL="0" indent="0">
              <a:buNone/>
            </a:pPr>
            <a:r>
              <a:rPr lang="en-GB" sz="7200" dirty="0"/>
              <a:t>BSc Computer Science, Paisley</a:t>
            </a:r>
          </a:p>
          <a:p>
            <a:pPr marL="0" indent="0">
              <a:buNone/>
            </a:pPr>
            <a:r>
              <a:rPr lang="en-GB" sz="7200" dirty="0"/>
              <a:t>Intro to Programming, Monday: Evening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Interface (GUI)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 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3530766"/>
            <a:ext cx="6436582" cy="4573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46" y="3409378"/>
            <a:ext cx="8973177" cy="6376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4527" y="881921"/>
            <a:ext cx="9844087" cy="6995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6543" y="377721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Menu 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4657" y="3521355"/>
            <a:ext cx="29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Restricted Output Displayed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23977" y="352321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Same Data Entry Window</a:t>
            </a:r>
          </a:p>
        </p:txBody>
      </p:sp>
    </p:spTree>
    <p:extLst>
      <p:ext uri="{BB962C8B-B14F-4D97-AF65-F5344CB8AC3E}">
        <p14:creationId xmlns:p14="http://schemas.microsoft.com/office/powerpoint/2010/main" val="342001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As with Step1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Create a new folder for step 2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Create a testing plan with sample data and save to the step 2 folder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Take screen dumps as evidence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Save everything (including Step2.py) in the step 2 folder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15 marks for this step!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3 main tasks to implement</a:t>
            </a:r>
          </a:p>
          <a:p>
            <a:pPr marL="0" lvl="1" indent="0">
              <a:buNone/>
            </a:pPr>
            <a:endParaRPr lang="en-GB" sz="8000" i="0" dirty="0"/>
          </a:p>
          <a:p>
            <a:pPr marL="1371600" lvl="1" indent="-1371600">
              <a:buAutoNum type="arabicPeriod"/>
            </a:pPr>
            <a:r>
              <a:rPr lang="en-GB" sz="8000" i="0" dirty="0"/>
              <a:t>Provide a function to persistently save a request to a file</a:t>
            </a:r>
          </a:p>
          <a:p>
            <a:pPr marL="1371600" lvl="1" indent="-1371600">
              <a:buAutoNum type="arabicPeriod"/>
            </a:pPr>
            <a:endParaRPr lang="en-GB" sz="8000" i="0" dirty="0"/>
          </a:p>
          <a:p>
            <a:pPr marL="1371600" lvl="1" indent="-1371600">
              <a:buAutoNum type="arabicPeriod"/>
            </a:pPr>
            <a:r>
              <a:rPr lang="en-GB" sz="8000" i="0" dirty="0"/>
              <a:t>Provide a function to retrieve the data from the file</a:t>
            </a:r>
          </a:p>
          <a:p>
            <a:pPr marL="1371600" lvl="1" indent="-1371600">
              <a:buAutoNum type="arabicPeriod"/>
            </a:pPr>
            <a:endParaRPr lang="en-GB" sz="8000" i="0" dirty="0"/>
          </a:p>
          <a:p>
            <a:pPr marL="1371600" lvl="1" indent="-1371600">
              <a:buAutoNum type="arabicPeriod"/>
            </a:pPr>
            <a:r>
              <a:rPr lang="en-GB" sz="8000" i="0" dirty="0"/>
              <a:t>Provide an updated method of ensuring that Request IDs are unique. The method must persistently store the list of Request IDs in a file</a:t>
            </a: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3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Persistently store a request (using Pickle)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You will need to create a function to do this.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Pickle can preserve the data and structure of almost any object </a:t>
            </a:r>
            <a:r>
              <a:rPr lang="en-GB" sz="8000" dirty="0"/>
              <a:t>INCLUDING</a:t>
            </a:r>
            <a:r>
              <a:rPr lang="en-GB" sz="8000" i="0" dirty="0"/>
              <a:t> an instance of a class in a binary file.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Provided you perform the pickle and unpickle operations in your main program, and your class has been declared in the same .</a:t>
            </a:r>
            <a:r>
              <a:rPr lang="en-GB" sz="8000" i="0" dirty="0" err="1"/>
              <a:t>py</a:t>
            </a:r>
            <a:r>
              <a:rPr lang="en-GB" sz="8000" i="0" dirty="0"/>
              <a:t> file, this should be straightforward. </a:t>
            </a:r>
          </a:p>
          <a:p>
            <a:pPr marL="0" lvl="1" indent="0">
              <a:buNone/>
            </a:pPr>
            <a:r>
              <a:rPr lang="en-GB" sz="8000" i="0" dirty="0"/>
              <a:t>N.B. It will </a:t>
            </a:r>
            <a:r>
              <a:rPr lang="en-GB" sz="8000" b="1" i="0" dirty="0"/>
              <a:t>NOT</a:t>
            </a:r>
            <a:r>
              <a:rPr lang="en-GB" sz="8000" i="0" dirty="0"/>
              <a:t> be as simple if you perform the pickle and unpickle operations within methods of the request class.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Filename should match request ID. (e.g. filename for request 123456 should be “123456.pck”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1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322173"/>
            <a:ext cx="9601200" cy="479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Retrieve a stored request (using Pickle)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/>
              <a:t>You will need to create a function to do this.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i="0" dirty="0" err="1"/>
              <a:t>pickle.load</a:t>
            </a:r>
            <a:r>
              <a:rPr lang="en-GB" sz="8000" i="0" dirty="0"/>
              <a:t> will return an object that is an instance of the Request class</a:t>
            </a: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filename = “</a:t>
            </a:r>
            <a:r>
              <a:rPr lang="en-GB" sz="8000" dirty="0" err="1">
                <a:latin typeface="Lucida Console" panose="020B0609040504020204" pitchFamily="49" charset="0"/>
              </a:rPr>
              <a:t>file.pck</a:t>
            </a:r>
            <a:r>
              <a:rPr lang="en-GB" sz="8000" dirty="0">
                <a:latin typeface="Lucida Console" panose="020B0609040504020204" pitchFamily="49" charset="0"/>
              </a:rPr>
              <a:t>"</a:t>
            </a: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f = open(filename, "</a:t>
            </a:r>
            <a:r>
              <a:rPr lang="en-GB" sz="8000" dirty="0" err="1">
                <a:latin typeface="Lucida Console" panose="020B0609040504020204" pitchFamily="49" charset="0"/>
              </a:rPr>
              <a:t>wb</a:t>
            </a:r>
            <a:r>
              <a:rPr lang="en-GB" sz="8000" dirty="0">
                <a:latin typeface="Lucida Console" panose="020B0609040504020204" pitchFamily="49" charset="0"/>
              </a:rPr>
              <a:t>")</a:t>
            </a:r>
          </a:p>
          <a:p>
            <a:pPr marL="0" lvl="1" indent="0">
              <a:buNone/>
            </a:pPr>
            <a:r>
              <a:rPr lang="en-GB" sz="8000" dirty="0" err="1">
                <a:latin typeface="Lucida Console" panose="020B0609040504020204" pitchFamily="49" charset="0"/>
              </a:rPr>
              <a:t>pickle.dump</a:t>
            </a:r>
            <a:r>
              <a:rPr lang="en-GB" sz="8000" dirty="0">
                <a:latin typeface="Lucida Console" panose="020B0609040504020204" pitchFamily="49" charset="0"/>
              </a:rPr>
              <a:t>(</a:t>
            </a:r>
            <a:r>
              <a:rPr lang="en-GB" sz="8000" dirty="0" err="1">
                <a:latin typeface="Lucida Console" panose="020B0609040504020204" pitchFamily="49" charset="0"/>
              </a:rPr>
              <a:t>obj</a:t>
            </a:r>
            <a:r>
              <a:rPr lang="en-GB" sz="8000" dirty="0">
                <a:latin typeface="Lucida Console" panose="020B0609040504020204" pitchFamily="49" charset="0"/>
              </a:rPr>
              <a:t>, f)</a:t>
            </a: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r>
              <a:rPr lang="en-GB" sz="8000" dirty="0" err="1">
                <a:latin typeface="Lucida Console" panose="020B0609040504020204" pitchFamily="49" charset="0"/>
              </a:rPr>
              <a:t>f.close</a:t>
            </a:r>
            <a:r>
              <a:rPr lang="en-GB" sz="8000" dirty="0">
                <a:latin typeface="Lucida Console" panose="020B0609040504020204" pitchFamily="49" charset="0"/>
              </a:rPr>
              <a:t>()</a:t>
            </a:r>
          </a:p>
          <a:p>
            <a:pPr marL="0" lvl="1" indent="0">
              <a:buNone/>
            </a:pP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filename = “</a:t>
            </a:r>
            <a:r>
              <a:rPr lang="en-GB" sz="8000" dirty="0" err="1">
                <a:latin typeface="Lucida Console" panose="020B0609040504020204" pitchFamily="49" charset="0"/>
              </a:rPr>
              <a:t>file.pck</a:t>
            </a:r>
            <a:r>
              <a:rPr lang="en-GB" sz="8000" dirty="0">
                <a:latin typeface="Lucida Console" panose="020B0609040504020204" pitchFamily="49" charset="0"/>
              </a:rPr>
              <a:t>"</a:t>
            </a: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f = open(filename, "</a:t>
            </a:r>
            <a:r>
              <a:rPr lang="en-GB" sz="8000" dirty="0" err="1">
                <a:latin typeface="Lucida Console" panose="020B0609040504020204" pitchFamily="49" charset="0"/>
              </a:rPr>
              <a:t>rb</a:t>
            </a:r>
            <a:r>
              <a:rPr lang="en-GB" sz="8000" dirty="0">
                <a:latin typeface="Lucida Console" panose="020B0609040504020204" pitchFamily="49" charset="0"/>
              </a:rPr>
              <a:t>")</a:t>
            </a:r>
          </a:p>
          <a:p>
            <a:pPr marL="0" lvl="1" indent="0">
              <a:buNone/>
            </a:pPr>
            <a:r>
              <a:rPr lang="en-GB" sz="8000" dirty="0" err="1">
                <a:latin typeface="Lucida Console" panose="020B0609040504020204" pitchFamily="49" charset="0"/>
              </a:rPr>
              <a:t>retrieved_data</a:t>
            </a:r>
            <a:r>
              <a:rPr lang="en-GB" sz="8000" dirty="0">
                <a:latin typeface="Lucida Console" panose="020B0609040504020204" pitchFamily="49" charset="0"/>
              </a:rPr>
              <a:t> = </a:t>
            </a:r>
            <a:r>
              <a:rPr lang="en-GB" sz="8000" dirty="0" err="1">
                <a:latin typeface="Lucida Console" panose="020B0609040504020204" pitchFamily="49" charset="0"/>
              </a:rPr>
              <a:t>pickle.load</a:t>
            </a:r>
            <a:r>
              <a:rPr lang="en-GB" sz="8000" dirty="0">
                <a:latin typeface="Lucida Console" panose="020B0609040504020204" pitchFamily="49" charset="0"/>
              </a:rPr>
              <a:t>(f)</a:t>
            </a:r>
          </a:p>
          <a:p>
            <a:pPr marL="0" lvl="1" indent="0">
              <a:buNone/>
            </a:pPr>
            <a:r>
              <a:rPr lang="en-GB" sz="8000" dirty="0" err="1">
                <a:latin typeface="Lucida Console" panose="020B0609040504020204" pitchFamily="49" charset="0"/>
              </a:rPr>
              <a:t>f.close</a:t>
            </a:r>
            <a:r>
              <a:rPr lang="en-GB" sz="8000" dirty="0">
                <a:latin typeface="Lucida Console" panose="020B0609040504020204" pitchFamily="49" charset="0"/>
              </a:rPr>
              <a:t>()</a:t>
            </a:r>
          </a:p>
          <a:p>
            <a:pPr marL="0" lvl="1" indent="0">
              <a:buNone/>
            </a:pPr>
            <a:r>
              <a:rPr lang="en-GB" sz="8000" dirty="0">
                <a:latin typeface="Lucida Console" panose="020B0609040504020204" pitchFamily="49" charset="0"/>
              </a:rPr>
              <a:t>    </a:t>
            </a:r>
          </a:p>
          <a:p>
            <a:pPr marL="0" lvl="1" indent="0">
              <a:buNone/>
            </a:pPr>
            <a:endParaRPr lang="en-GB" sz="8000" dirty="0">
              <a:latin typeface="Lucida Console" panose="020B0609040504020204" pitchFamily="49" charset="0"/>
            </a:endParaRPr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endParaRPr lang="en-GB" sz="8000" i="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4368" y="3299254"/>
            <a:ext cx="444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Persistently store </a:t>
            </a:r>
            <a:r>
              <a:rPr lang="en-GB" sz="2400" b="1" i="1" dirty="0" err="1">
                <a:latin typeface="Lucida Console" panose="020B0609040504020204" pitchFamily="49" charset="0"/>
              </a:rPr>
              <a:t>obj</a:t>
            </a:r>
            <a:r>
              <a:rPr lang="en-GB" sz="2400" b="1" dirty="0"/>
              <a:t> in </a:t>
            </a:r>
            <a:r>
              <a:rPr lang="en-GB" sz="2400" b="1" dirty="0" err="1"/>
              <a:t>file.pck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24368" y="4888473"/>
            <a:ext cx="444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Retreive</a:t>
            </a:r>
            <a:r>
              <a:rPr lang="en-GB" sz="2400" b="1" dirty="0"/>
              <a:t> stored </a:t>
            </a:r>
            <a:r>
              <a:rPr lang="en-GB" sz="2400" b="1" i="1" dirty="0" err="1">
                <a:latin typeface="Lucida Console" panose="020B0609040504020204" pitchFamily="49" charset="0"/>
              </a:rPr>
              <a:t>obj</a:t>
            </a:r>
            <a:r>
              <a:rPr lang="en-GB" sz="2400" b="1" dirty="0"/>
              <a:t> in </a:t>
            </a:r>
            <a:r>
              <a:rPr lang="en-GB" sz="2400" b="1" dirty="0" err="1"/>
              <a:t>file.pck</a:t>
            </a:r>
            <a:r>
              <a:rPr lang="en-GB" sz="2400" b="1" dirty="0"/>
              <a:t> to variable </a:t>
            </a:r>
            <a:r>
              <a:rPr lang="en-GB" sz="2400" b="1" i="1" dirty="0" err="1">
                <a:latin typeface="Lucida Console" panose="020B0609040504020204" pitchFamily="49" charset="0"/>
              </a:rPr>
              <a:t>retrieved_data</a:t>
            </a:r>
            <a:r>
              <a:rPr lang="en-GB" sz="2400" b="1" i="1" dirty="0">
                <a:latin typeface="Lucida Console" panose="020B0609040504020204" pitchFamily="49" charset="0"/>
              </a:rPr>
              <a:t> </a:t>
            </a:r>
            <a:r>
              <a:rPr lang="en-GB" sz="2400" b="1" dirty="0"/>
              <a:t>– it will have same data structure as </a:t>
            </a:r>
            <a:r>
              <a:rPr lang="en-GB" sz="2400" b="1" i="1" dirty="0" err="1">
                <a:latin typeface="Lucida Console" panose="020B0609040504020204" pitchFamily="49" charset="0"/>
              </a:rPr>
              <a:t>obj</a:t>
            </a:r>
            <a:endParaRPr lang="en-GB" sz="2400" b="1" i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865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-Styles" id="{394B1C52-323E-054B-BBD0-F3C7D8EBB2FC}" vid="{E334F8BD-A419-C64A-9C07-7343742ECC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Lecture-Styles</Template>
  <TotalTime>23227</TotalTime>
  <Words>1058</Words>
  <Application>Microsoft Office PowerPoint</Application>
  <PresentationFormat>Widescreen</PresentationFormat>
  <Paragraphs>425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Lucida Console</vt:lpstr>
      <vt:lpstr>Crop</vt:lpstr>
      <vt:lpstr>PowerPoint Presentation</vt:lpstr>
      <vt:lpstr>Step 2</vt:lpstr>
      <vt:lpstr>Step 2</vt:lpstr>
      <vt:lpstr>Example Interface (CLI)</vt:lpstr>
      <vt:lpstr>Example Interface (GUI)</vt:lpstr>
      <vt:lpstr>Testing</vt:lpstr>
      <vt:lpstr>Step 3</vt:lpstr>
      <vt:lpstr>Step 3</vt:lpstr>
      <vt:lpstr>Step 3</vt:lpstr>
      <vt:lpstr>Step 3</vt:lpstr>
      <vt:lpstr>Easy GUI</vt:lpstr>
      <vt:lpstr>Easy GUI – A simple example</vt:lpstr>
      <vt:lpstr>Easy GUI – An example</vt:lpstr>
      <vt:lpstr>Easy GUI – An example</vt:lpstr>
      <vt:lpstr>PowerPoint Presentation</vt:lpstr>
      <vt:lpstr>EasyGUI</vt:lpstr>
      <vt:lpstr>Examples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McMonnies</dc:creator>
  <cp:lastModifiedBy>James Nightingale</cp:lastModifiedBy>
  <cp:revision>165</cp:revision>
  <cp:lastPrinted>2017-01-17T08:55:59Z</cp:lastPrinted>
  <dcterms:created xsi:type="dcterms:W3CDTF">2016-07-08T16:12:56Z</dcterms:created>
  <dcterms:modified xsi:type="dcterms:W3CDTF">2017-02-27T21:08:16Z</dcterms:modified>
</cp:coreProperties>
</file>