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5" r:id="rId3"/>
    <p:sldId id="349" r:id="rId4"/>
    <p:sldId id="350" r:id="rId5"/>
    <p:sldId id="341" r:id="rId6"/>
    <p:sldId id="342" r:id="rId7"/>
    <p:sldId id="351" r:id="rId8"/>
    <p:sldId id="352" r:id="rId9"/>
    <p:sldId id="353" r:id="rId10"/>
    <p:sldId id="354" r:id="rId11"/>
    <p:sldId id="358" r:id="rId12"/>
    <p:sldId id="355" r:id="rId13"/>
    <p:sldId id="356" r:id="rId14"/>
    <p:sldId id="357" r:id="rId15"/>
  </p:sldIdLst>
  <p:sldSz cx="12192000" cy="6858000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76" d="100"/>
          <a:sy n="76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C532-782A-4267-8BC6-A000A2C356EE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F0D6-9516-4272-8099-C4F9093CF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82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884B-A448-CE43-A1EE-0918776A7EF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43363" cy="2274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44643"/>
            <a:ext cx="7898130" cy="26547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8"/>
            <a:ext cx="4278154" cy="338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6FBA7-49E2-894F-A626-3021FFAA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404594"/>
            <a:ext cx="8361229" cy="248208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programming </a:t>
            </a:r>
            <a:r>
              <a:rPr lang="en-US"/>
              <a:t>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© A </a:t>
            </a:r>
            <a:r>
              <a:rPr lang="de-DE" dirty="0" err="1"/>
              <a:t>McMonnies</a:t>
            </a:r>
            <a:r>
              <a:rPr lang="de-DE" dirty="0"/>
              <a:t>, School </a:t>
            </a:r>
            <a:r>
              <a:rPr lang="de-DE" dirty="0" err="1"/>
              <a:t>of</a:t>
            </a:r>
            <a:r>
              <a:rPr lang="de-DE" dirty="0"/>
              <a:t> Engineering </a:t>
            </a:r>
            <a:r>
              <a:rPr lang="de-DE" dirty="0" err="1"/>
              <a:t>and</a:t>
            </a:r>
            <a:r>
              <a:rPr lang="de-DE" dirty="0"/>
              <a:t> Computing,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West </a:t>
            </a:r>
            <a:r>
              <a:rPr lang="de-DE" dirty="0" err="1"/>
              <a:t>of</a:t>
            </a:r>
            <a:r>
              <a:rPr lang="de-DE" dirty="0"/>
              <a:t> Scotland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7" y="5324377"/>
            <a:ext cx="1037277" cy="710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708" y="453271"/>
            <a:ext cx="1163425" cy="11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4710" y="6453386"/>
            <a:ext cx="6280830" cy="40461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6561" y="6453386"/>
            <a:ext cx="707112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829" y="754928"/>
            <a:ext cx="1088010" cy="108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61" y="6402865"/>
            <a:ext cx="2101427" cy="5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9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9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65852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E0733FD-21AF-AD43-9407-63A66E89A559}" type="datetimeFigureOut">
              <a:rPr lang="en-US" smtClean="0"/>
              <a:t>2/20/2017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085" y="6402865"/>
            <a:ext cx="2101427" cy="50565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B726575-BAF7-7841-8B0F-1B11222F7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0133" y="685800"/>
            <a:ext cx="1277708" cy="1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Coursework 2016/17</a:t>
            </a:r>
          </a:p>
        </p:txBody>
      </p:sp>
    </p:spTree>
    <p:extLst>
      <p:ext uri="{BB962C8B-B14F-4D97-AF65-F5344CB8AC3E}">
        <p14:creationId xmlns:p14="http://schemas.microsoft.com/office/powerpoint/2010/main" val="9601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The main program – the not so obvious things cont.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The main program calls the __</a:t>
            </a:r>
            <a:r>
              <a:rPr lang="en-GB" sz="8000" dirty="0" err="1"/>
              <a:t>init</a:t>
            </a:r>
            <a:r>
              <a:rPr lang="en-GB" sz="8000" dirty="0"/>
              <a:t> method of the Request class</a:t>
            </a:r>
          </a:p>
          <a:p>
            <a:pPr marL="0" lvl="1" indent="0">
              <a:buNone/>
            </a:pPr>
            <a:r>
              <a:rPr lang="en-GB" sz="8000" dirty="0"/>
              <a:t>		Request ID is passed to the class</a:t>
            </a:r>
          </a:p>
          <a:p>
            <a:pPr marL="0" lvl="1" indent="0">
              <a:buNone/>
            </a:pPr>
            <a:r>
              <a:rPr lang="en-GB" sz="8000" dirty="0"/>
              <a:t>		What about the other attributes?</a:t>
            </a:r>
          </a:p>
          <a:p>
            <a:pPr marL="0" lvl="1" indent="0">
              <a:buNone/>
            </a:pPr>
            <a:r>
              <a:rPr lang="en-GB" sz="8000" dirty="0"/>
              <a:t>			Does the __</a:t>
            </a:r>
            <a:r>
              <a:rPr lang="en-GB" sz="8000" dirty="0" err="1"/>
              <a:t>init</a:t>
            </a:r>
            <a:r>
              <a:rPr lang="en-GB" sz="8000" dirty="0"/>
              <a:t> method handle user input directly?</a:t>
            </a:r>
          </a:p>
          <a:p>
            <a:pPr marL="0" lvl="1" indent="0">
              <a:buNone/>
            </a:pPr>
            <a:r>
              <a:rPr lang="en-GB" sz="8000" dirty="0"/>
              <a:t>			Does the __</a:t>
            </a:r>
            <a:r>
              <a:rPr lang="en-GB" sz="8000" dirty="0" err="1"/>
              <a:t>init</a:t>
            </a:r>
            <a:r>
              <a:rPr lang="en-GB" sz="8000" dirty="0"/>
              <a:t> method create an empty request containing 			only the request ID?</a:t>
            </a:r>
          </a:p>
          <a:p>
            <a:pPr marL="0" lvl="1" indent="0">
              <a:buNone/>
            </a:pPr>
            <a:r>
              <a:rPr lang="en-GB" sz="8000" dirty="0"/>
              <a:t>			If the latter, will you need another method of the Request 				class to accept user input and populate the request class 				attributes?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3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498600"/>
            <a:ext cx="9994900" cy="462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Data Validation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This is particularly important as you will be using a matching algorithm </a:t>
            </a:r>
          </a:p>
          <a:p>
            <a:pPr marL="0" lvl="1" indent="0">
              <a:buNone/>
            </a:pPr>
            <a:r>
              <a:rPr lang="en-GB" sz="8000" dirty="0"/>
              <a:t>	N.B. in Python “BSc Hons Web Design” WILL NOT match “BSC HONS WEB 	DESIGN” unless you write the code needed to (for example) convert all text 	entries to upper case before matching – even then misspelling, spacing and 	punctuation </a:t>
            </a:r>
            <a:r>
              <a:rPr lang="en-GB" sz="8000"/>
              <a:t>could still </a:t>
            </a:r>
            <a:r>
              <a:rPr lang="en-GB" sz="8000" dirty="0"/>
              <a:t>cause problems </a:t>
            </a:r>
            <a:r>
              <a:rPr lang="en-GB" sz="8000"/>
              <a:t>when matching</a:t>
            </a: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Things you need to consider-</a:t>
            </a:r>
          </a:p>
          <a:p>
            <a:pPr marL="0" lvl="1" indent="0">
              <a:buNone/>
            </a:pPr>
            <a:r>
              <a:rPr lang="en-GB" sz="8000" dirty="0"/>
              <a:t>	If using the GUI menus, drop down lists, check boxes/radio buttons etc. will 	help 	to reduce matching errors</a:t>
            </a:r>
          </a:p>
          <a:p>
            <a:pPr marL="0" lvl="1" indent="0">
              <a:buNone/>
            </a:pPr>
            <a:r>
              <a:rPr lang="en-GB" sz="8000" dirty="0"/>
              <a:t>	If you are using the CLI you could use menu options (1 for xxx 2 for </a:t>
            </a:r>
            <a:r>
              <a:rPr lang="en-GB" sz="8000" dirty="0" err="1"/>
              <a:t>yyy</a:t>
            </a:r>
            <a:r>
              <a:rPr lang="en-GB" sz="8000" dirty="0"/>
              <a:t> etc.)</a:t>
            </a:r>
          </a:p>
          <a:p>
            <a:pPr marL="0" lvl="1" indent="0">
              <a:buNone/>
            </a:pPr>
            <a:r>
              <a:rPr lang="en-GB" sz="8000" dirty="0"/>
              <a:t>	Try to limit text entry to essential fields (name, password …)– this is the most 	likely cause of matching problems</a:t>
            </a:r>
          </a:p>
          <a:p>
            <a:pPr marL="0" lvl="1" indent="0">
              <a:buNone/>
            </a:pPr>
            <a:r>
              <a:rPr lang="en-GB" sz="8000" dirty="0"/>
              <a:t>	Can there be any blank fields? – If not how do you force the user to enter data?</a:t>
            </a:r>
          </a:p>
          <a:p>
            <a:pPr marL="0" lvl="1" indent="0">
              <a:buNone/>
            </a:pPr>
            <a:r>
              <a:rPr lang="en-GB" sz="8000" dirty="0"/>
              <a:t>	You could perform this check as each field is entered or when the submit 	button is pressed – you need to decide when to do it and how to react!</a:t>
            </a:r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User Interface – CLI or GUI 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Might want to implement CLI first and get functionality right</a:t>
            </a:r>
          </a:p>
          <a:p>
            <a:pPr marL="0" lvl="1" indent="0">
              <a:buNone/>
            </a:pPr>
            <a:r>
              <a:rPr lang="en-GB" sz="8000" dirty="0"/>
              <a:t>		Ensures you get the bulk of the marks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i="0" dirty="0"/>
              <a:t>Testing – </a:t>
            </a:r>
            <a:r>
              <a:rPr lang="en-GB" sz="8000" dirty="0"/>
              <a:t>make a comprehensive testing plan with appropriate sample data</a:t>
            </a:r>
          </a:p>
          <a:p>
            <a:pPr marL="0" lvl="1" indent="0">
              <a:buNone/>
            </a:pPr>
            <a:r>
              <a:rPr lang="en-GB" sz="8000" dirty="0"/>
              <a:t>	At a minimum it should consider the following</a:t>
            </a:r>
          </a:p>
          <a:p>
            <a:pPr marL="0" lvl="1" indent="0">
              <a:buNone/>
            </a:pPr>
            <a:r>
              <a:rPr lang="en-GB" sz="8000" dirty="0"/>
              <a:t>		Generates a random six digit request ID</a:t>
            </a:r>
          </a:p>
          <a:p>
            <a:pPr marL="0" lvl="1" indent="0">
              <a:buNone/>
            </a:pPr>
            <a:r>
              <a:rPr lang="en-GB" sz="8000" dirty="0"/>
              <a:t>		Ensure it is unique</a:t>
            </a:r>
          </a:p>
          <a:p>
            <a:pPr marL="0" lvl="1" indent="0">
              <a:buNone/>
            </a:pPr>
            <a:r>
              <a:rPr lang="en-GB" sz="8000" dirty="0"/>
              <a:t>		Ensure that input method correctly accepts all data</a:t>
            </a:r>
          </a:p>
          <a:p>
            <a:pPr marL="0" lvl="1" indent="0">
              <a:buNone/>
            </a:pPr>
            <a:r>
              <a:rPr lang="en-GB" sz="8000" dirty="0"/>
              <a:t>		Check that </a:t>
            </a:r>
            <a:r>
              <a:rPr lang="en-GB" sz="8000" dirty="0" err="1"/>
              <a:t>displayAll</a:t>
            </a:r>
            <a:r>
              <a:rPr lang="en-GB" sz="8000" dirty="0"/>
              <a:t> method correctly outputs all data</a:t>
            </a:r>
          </a:p>
          <a:p>
            <a:pPr marL="0" lvl="1" indent="0">
              <a:buNone/>
            </a:pPr>
            <a:r>
              <a:rPr lang="en-GB" sz="8000" dirty="0"/>
              <a:t>		Ensure that input and output use appropriate formatting</a:t>
            </a:r>
          </a:p>
          <a:p>
            <a:pPr marL="0" lvl="1" indent="0">
              <a:buNone/>
            </a:pPr>
            <a:r>
              <a:rPr lang="en-GB" sz="8000" dirty="0"/>
              <a:t>		Keep comprehensive testing records (screen shots)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Interface (CLI)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 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&gt;&gt;&gt;Request ID = 123456</a:t>
            </a:r>
          </a:p>
          <a:p>
            <a:pPr marL="0" lvl="1" indent="0">
              <a:buNone/>
            </a:pPr>
            <a:r>
              <a:rPr lang="en-GB" sz="8000" dirty="0"/>
              <a:t>&gt;&gt;&gt;input name: John Smith</a:t>
            </a:r>
          </a:p>
          <a:p>
            <a:pPr marL="0" lvl="1" indent="0">
              <a:buNone/>
            </a:pPr>
            <a:r>
              <a:rPr lang="en-GB" sz="8000" dirty="0"/>
              <a:t>&gt;&gt;&gt;input password: 77889900</a:t>
            </a:r>
          </a:p>
          <a:p>
            <a:pPr marL="0" lvl="1" indent="0">
              <a:buNone/>
            </a:pPr>
            <a:r>
              <a:rPr lang="en-GB" sz="8000" dirty="0"/>
              <a:t>&gt;&gt;&gt;input program: BSc Computing Science</a:t>
            </a:r>
          </a:p>
          <a:p>
            <a:pPr marL="0" lvl="1" indent="0">
              <a:buNone/>
            </a:pPr>
            <a:r>
              <a:rPr lang="en-GB" sz="8000" dirty="0"/>
              <a:t>&gt;&gt;&gt;input year of study: 2</a:t>
            </a:r>
          </a:p>
          <a:p>
            <a:pPr marL="0" lvl="1" indent="0">
              <a:buNone/>
            </a:pPr>
            <a:r>
              <a:rPr lang="en-GB" sz="8000" dirty="0"/>
              <a:t>&gt;&gt;&gt;input campus: Paisley</a:t>
            </a:r>
          </a:p>
          <a:p>
            <a:pPr marL="0" lvl="1" indent="0">
              <a:buNone/>
            </a:pPr>
            <a:r>
              <a:rPr lang="en-GB" sz="8000" dirty="0"/>
              <a:t>&gt;&gt;&gt;input module: Intro to Programming</a:t>
            </a:r>
          </a:p>
          <a:p>
            <a:pPr marL="0" lvl="1" indent="0">
              <a:buNone/>
            </a:pPr>
            <a:r>
              <a:rPr lang="en-GB" sz="8000" dirty="0"/>
              <a:t>&gt;&gt;&gt;input available day (9 to quit): Monday</a:t>
            </a:r>
          </a:p>
          <a:p>
            <a:pPr marL="0" lvl="1" indent="0">
              <a:buNone/>
            </a:pPr>
            <a:r>
              <a:rPr lang="en-GB" sz="8000" dirty="0"/>
              <a:t>&gt;&gt;&gt;input available time: evening</a:t>
            </a:r>
          </a:p>
          <a:p>
            <a:pPr marL="0" lvl="1" indent="0">
              <a:buNone/>
            </a:pPr>
            <a:r>
              <a:rPr lang="en-GB" sz="8000" dirty="0"/>
              <a:t>Request ID = 123456, password = 77889900</a:t>
            </a:r>
          </a:p>
          <a:p>
            <a:pPr marL="0" lvl="1" indent="0">
              <a:buNone/>
            </a:pPr>
            <a:r>
              <a:rPr lang="en-GB" sz="8000" dirty="0"/>
              <a:t>John Smith, BSc Computer Science, Paisley</a:t>
            </a:r>
          </a:p>
          <a:p>
            <a:pPr marL="0" lvl="1" indent="0">
              <a:buNone/>
            </a:pPr>
            <a:r>
              <a:rPr lang="en-GB" sz="8000" dirty="0"/>
              <a:t>Intro to Programming, Monday: Evening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Interface (GUI)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 </a:t>
            </a: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1188" y="1428750"/>
            <a:ext cx="9110073" cy="647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1" y="1428750"/>
            <a:ext cx="10099760" cy="7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2368"/>
            <a:ext cx="9601200" cy="4023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 UWS Study Buddy application</a:t>
            </a:r>
          </a:p>
          <a:p>
            <a:pPr marL="0" indent="0">
              <a:buNone/>
            </a:pPr>
            <a:r>
              <a:rPr lang="en-GB" dirty="0"/>
              <a:t>Key functionality :</a:t>
            </a:r>
          </a:p>
          <a:p>
            <a:pPr marL="0" indent="0">
              <a:buNone/>
            </a:pPr>
            <a:r>
              <a:rPr lang="en-GB" dirty="0"/>
              <a:t>	Enter a new request</a:t>
            </a:r>
          </a:p>
          <a:p>
            <a:pPr marL="0" indent="0">
              <a:buNone/>
            </a:pPr>
            <a:r>
              <a:rPr lang="en-GB" dirty="0"/>
              <a:t>	Edit an existing request</a:t>
            </a:r>
          </a:p>
          <a:p>
            <a:pPr marL="0" indent="0">
              <a:buNone/>
            </a:pPr>
            <a:r>
              <a:rPr lang="en-GB" dirty="0"/>
              <a:t>	Algorithm to find potential matches (study buddies)</a:t>
            </a:r>
          </a:p>
          <a:p>
            <a:pPr marL="0" indent="0">
              <a:buNone/>
            </a:pPr>
            <a:r>
              <a:rPr lang="en-GB" dirty="0"/>
              <a:t>	Display matches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2368"/>
            <a:ext cx="9601200" cy="4023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 in pairs or individually</a:t>
            </a:r>
          </a:p>
          <a:p>
            <a:pPr marL="0" indent="0">
              <a:buNone/>
            </a:pPr>
            <a:r>
              <a:rPr lang="en-GB" dirty="0"/>
              <a:t>	Produce a solution to the problem using the suggested 5 step approach</a:t>
            </a:r>
          </a:p>
          <a:p>
            <a:pPr marL="0" indent="0">
              <a:buNone/>
            </a:pPr>
            <a:r>
              <a:rPr lang="en-GB" dirty="0"/>
              <a:t>	Only move on to next step when current one is complete</a:t>
            </a:r>
          </a:p>
          <a:p>
            <a:pPr marL="0" indent="0">
              <a:buNone/>
            </a:pPr>
            <a:r>
              <a:rPr lang="en-GB" dirty="0"/>
              <a:t>	Each step should be self-contained (including testing)</a:t>
            </a:r>
          </a:p>
          <a:p>
            <a:pPr marL="0" indent="0">
              <a:buNone/>
            </a:pPr>
            <a:r>
              <a:rPr lang="en-GB" dirty="0"/>
              <a:t>	Each step has a defined marking scheme</a:t>
            </a:r>
          </a:p>
          <a:p>
            <a:pPr marL="0" indent="0">
              <a:buNone/>
            </a:pPr>
            <a:r>
              <a:rPr lang="en-GB" dirty="0"/>
              <a:t>	Fully document the process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Submission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2368"/>
            <a:ext cx="9601200" cy="4023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Submit to Moodle using the upload link provided</a:t>
            </a:r>
          </a:p>
          <a:p>
            <a:pPr marL="0" indent="0">
              <a:buNone/>
            </a:pPr>
            <a:r>
              <a:rPr lang="en-GB" dirty="0"/>
              <a:t>Follow the instructions in the </a:t>
            </a:r>
            <a:r>
              <a:rPr lang="en-GB" i="1" dirty="0"/>
              <a:t>What to Submit </a:t>
            </a:r>
            <a:r>
              <a:rPr lang="en-GB" dirty="0"/>
              <a:t>section of the coursework document</a:t>
            </a:r>
          </a:p>
          <a:p>
            <a:pPr marL="0" indent="0">
              <a:buNone/>
            </a:pPr>
            <a:r>
              <a:rPr lang="en-GB" dirty="0"/>
              <a:t>Each partner must provide his/her own critical appraisal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Submission deadline </a:t>
            </a:r>
            <a:r>
              <a:rPr lang="en-GB" b="1" dirty="0"/>
              <a:t>23.59hrs on Friday 14</a:t>
            </a:r>
            <a:r>
              <a:rPr lang="en-GB" b="1" baseline="30000" dirty="0"/>
              <a:t>th</a:t>
            </a:r>
            <a:r>
              <a:rPr lang="en-GB" b="1" dirty="0"/>
              <a:t> April 2017</a:t>
            </a:r>
          </a:p>
          <a:p>
            <a:pPr marL="0" indent="0">
              <a:buNone/>
            </a:pPr>
            <a:r>
              <a:rPr lang="en-GB" dirty="0"/>
              <a:t>Late submissions attract 10% penalty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Submissions made after 23.59 on Friday 21</a:t>
            </a:r>
            <a:r>
              <a:rPr lang="en-GB" b="1" baseline="30000" dirty="0">
                <a:solidFill>
                  <a:srgbClr val="FF0000"/>
                </a:solidFill>
              </a:rPr>
              <a:t>st</a:t>
            </a:r>
            <a:r>
              <a:rPr lang="en-GB" b="1" dirty="0">
                <a:solidFill>
                  <a:srgbClr val="FF0000"/>
                </a:solidFill>
              </a:rPr>
              <a:t> April will </a:t>
            </a:r>
            <a:r>
              <a:rPr lang="en-GB" b="1" u="sng" dirty="0">
                <a:solidFill>
                  <a:srgbClr val="FF0000"/>
                </a:solidFill>
              </a:rPr>
              <a:t>NOT</a:t>
            </a:r>
            <a:r>
              <a:rPr lang="en-GB" b="1" dirty="0">
                <a:solidFill>
                  <a:srgbClr val="FF0000"/>
                </a:solidFill>
              </a:rPr>
              <a:t> be marked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N.B. If you have a problem uploading via Moodle you MUST email your lecturer, attaching your submission, BEFORE the deadline from your STUDENT EMAIL account.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by step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813302"/>
            <a:ext cx="9601200" cy="40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You are advised to build your application in 5 steps</a:t>
            </a:r>
          </a:p>
          <a:p>
            <a:r>
              <a:rPr lang="en-GB" dirty="0"/>
              <a:t>Complete each step </a:t>
            </a:r>
            <a:r>
              <a:rPr lang="en-GB" b="1" dirty="0"/>
              <a:t>before</a:t>
            </a:r>
            <a:r>
              <a:rPr lang="en-GB" dirty="0"/>
              <a:t> moving on to the next</a:t>
            </a:r>
          </a:p>
          <a:p>
            <a:r>
              <a:rPr lang="en-GB" dirty="0"/>
              <a:t>Marks are awarded for each step – see marking scheme</a:t>
            </a:r>
          </a:p>
          <a:p>
            <a:r>
              <a:rPr lang="en-GB" dirty="0"/>
              <a:t>For each step –</a:t>
            </a:r>
          </a:p>
          <a:p>
            <a:pPr lvl="1"/>
            <a:r>
              <a:rPr lang="en-GB" dirty="0"/>
              <a:t>Create a separate folder named (</a:t>
            </a:r>
            <a:r>
              <a:rPr lang="en-GB" dirty="0" err="1"/>
              <a:t>StepX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Create the StepX.py file</a:t>
            </a:r>
          </a:p>
          <a:p>
            <a:pPr lvl="1"/>
            <a:r>
              <a:rPr lang="en-GB" dirty="0"/>
              <a:t>Save all your files (for this step) in this folder</a:t>
            </a:r>
          </a:p>
          <a:p>
            <a:pPr lvl="1"/>
            <a:r>
              <a:rPr lang="en-GB" dirty="0"/>
              <a:t>Create a testing plan and sample data  -  keep a copy in folder</a:t>
            </a:r>
          </a:p>
          <a:p>
            <a:pPr lvl="1"/>
            <a:r>
              <a:rPr lang="en-GB" dirty="0"/>
              <a:t>Keep screenshots of outputs of your program as evidence of testing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5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58900"/>
            <a:ext cx="9601200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i="0" dirty="0"/>
              <a:t>Create a class called </a:t>
            </a:r>
            <a:r>
              <a:rPr lang="en-GB" dirty="0"/>
              <a:t>Request</a:t>
            </a:r>
            <a:r>
              <a:rPr lang="en-GB" i="0" dirty="0"/>
              <a:t> with appropriate attributes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r>
              <a:rPr lang="en-GB" dirty="0"/>
              <a:t>request ID,*</a:t>
            </a:r>
          </a:p>
          <a:p>
            <a:pPr marL="0" lvl="1" indent="0">
              <a:buNone/>
            </a:pPr>
            <a:r>
              <a:rPr lang="en-GB" dirty="0"/>
              <a:t> 	password,</a:t>
            </a:r>
          </a:p>
          <a:p>
            <a:pPr marL="0" lvl="1" indent="0">
              <a:buNone/>
            </a:pPr>
            <a:r>
              <a:rPr lang="en-GB" dirty="0"/>
              <a:t> 	name (first and surname),</a:t>
            </a:r>
          </a:p>
          <a:p>
            <a:pPr marL="0" lvl="1" indent="0">
              <a:buNone/>
            </a:pPr>
            <a:r>
              <a:rPr lang="en-GB" dirty="0"/>
              <a:t> 	programme,</a:t>
            </a:r>
          </a:p>
          <a:p>
            <a:pPr marL="0" lvl="1" indent="0">
              <a:buNone/>
            </a:pPr>
            <a:r>
              <a:rPr lang="en-GB" dirty="0"/>
              <a:t> 	year of study, </a:t>
            </a:r>
          </a:p>
          <a:p>
            <a:pPr marL="0" lvl="1" indent="0">
              <a:buNone/>
            </a:pPr>
            <a:r>
              <a:rPr lang="en-GB" dirty="0"/>
              <a:t>	campus location,</a:t>
            </a:r>
          </a:p>
          <a:p>
            <a:pPr marL="0" lvl="1" indent="0">
              <a:buNone/>
            </a:pPr>
            <a:r>
              <a:rPr lang="en-GB" dirty="0"/>
              <a:t> 	module name,</a:t>
            </a:r>
          </a:p>
          <a:p>
            <a:pPr marL="0" lvl="1" indent="0">
              <a:buNone/>
            </a:pPr>
            <a:r>
              <a:rPr lang="en-GB" dirty="0"/>
              <a:t>	list of available days (Monday …Sunday) and timeslots (morning, afternoon, 	evening)</a:t>
            </a:r>
          </a:p>
          <a:p>
            <a:pPr marL="0" lvl="1" indent="0">
              <a:buNone/>
            </a:pPr>
            <a:r>
              <a:rPr lang="en-GB" dirty="0"/>
              <a:t>* Generated by the application, all others are entered by the user.</a:t>
            </a:r>
          </a:p>
          <a:p>
            <a:pPr marL="0" lvl="1" indent="0">
              <a:buNone/>
            </a:pPr>
            <a:endParaRPr lang="en-GB" i="0" dirty="0"/>
          </a:p>
          <a:p>
            <a:pPr marL="0" lvl="1" indent="0">
              <a:buNone/>
            </a:pP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358900"/>
            <a:ext cx="9601200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i="0" dirty="0"/>
              <a:t>This class needs some methods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i="0" dirty="0"/>
              <a:t>	A ‘special’ </a:t>
            </a: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i="0" dirty="0"/>
              <a:t>method used to create new instances of the class</a:t>
            </a:r>
          </a:p>
          <a:p>
            <a:pPr marL="0" lvl="1" indent="0">
              <a:buNone/>
            </a:pPr>
            <a:r>
              <a:rPr lang="en-GB" i="0" dirty="0"/>
              <a:t>		Here is where we list our attributes and set initial values</a:t>
            </a:r>
          </a:p>
          <a:p>
            <a:pPr marL="0" lvl="1" indent="0">
              <a:buNone/>
            </a:pPr>
            <a:r>
              <a:rPr lang="en-GB" i="0" dirty="0"/>
              <a:t>		Request ID is passed to the method by the calling object (main 			program)</a:t>
            </a:r>
          </a:p>
          <a:p>
            <a:pPr marL="0" lvl="1" indent="0">
              <a:buNone/>
            </a:pPr>
            <a:r>
              <a:rPr lang="en-GB" i="0" dirty="0"/>
              <a:t>                             e.g.  </a:t>
            </a:r>
            <a:r>
              <a:rPr lang="en-GB" i="0" dirty="0" err="1"/>
              <a:t>newrequest</a:t>
            </a:r>
            <a:r>
              <a:rPr lang="en-GB" i="0" dirty="0"/>
              <a:t> = </a:t>
            </a:r>
            <a:r>
              <a:rPr lang="en-GB" dirty="0"/>
              <a:t>Request(</a:t>
            </a:r>
            <a:r>
              <a:rPr lang="en-GB" dirty="0" err="1"/>
              <a:t>request_id</a:t>
            </a:r>
            <a:r>
              <a:rPr lang="en-GB" dirty="0"/>
              <a:t>)</a:t>
            </a:r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r>
              <a:rPr lang="en-GB" i="0" dirty="0"/>
              <a:t>A </a:t>
            </a:r>
            <a:r>
              <a:rPr lang="en-GB" dirty="0" err="1"/>
              <a:t>displayAll</a:t>
            </a:r>
            <a:r>
              <a:rPr lang="en-GB" i="0" dirty="0"/>
              <a:t> method</a:t>
            </a:r>
          </a:p>
          <a:p>
            <a:pPr marL="0" lvl="1" indent="0">
              <a:buNone/>
            </a:pPr>
            <a:r>
              <a:rPr lang="en-GB" i="0" dirty="0"/>
              <a:t>		Will display the appropriately formatted attributes of  a single instance 		of the </a:t>
            </a:r>
            <a:r>
              <a:rPr lang="en-GB" dirty="0"/>
              <a:t>Request</a:t>
            </a:r>
            <a:r>
              <a:rPr lang="en-GB" i="0" dirty="0"/>
              <a:t> class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2374900"/>
            <a:ext cx="9601200" cy="349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The main program – the obvious things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From the instructions</a:t>
            </a:r>
          </a:p>
          <a:p>
            <a:pPr marL="0" lvl="1" indent="0">
              <a:buNone/>
            </a:pPr>
            <a:r>
              <a:rPr lang="en-GB" sz="8000" dirty="0"/>
              <a:t>		No menu – running the program immediately creates a new request</a:t>
            </a:r>
          </a:p>
          <a:p>
            <a:pPr marL="0" lvl="1" indent="0">
              <a:buNone/>
            </a:pPr>
            <a:r>
              <a:rPr lang="en-GB" sz="8000" dirty="0"/>
              <a:t>		Generates a random, unique request ID</a:t>
            </a:r>
          </a:p>
          <a:p>
            <a:pPr marL="0" lvl="1" indent="0">
              <a:buNone/>
            </a:pPr>
            <a:r>
              <a:rPr lang="en-GB" sz="8000" dirty="0"/>
              <a:t>			Request ID has a specific format (6 digit number)</a:t>
            </a:r>
          </a:p>
          <a:p>
            <a:pPr marL="0" lvl="1" indent="0">
              <a:buNone/>
            </a:pPr>
            <a:r>
              <a:rPr lang="en-GB" sz="8000" dirty="0"/>
              <a:t>			Must be unique – need to maintain  a list of currently used 				request ID’s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  <a:r>
              <a:rPr lang="en-GB" sz="8000" dirty="0" err="1"/>
              <a:t>displayAll</a:t>
            </a:r>
            <a:r>
              <a:rPr lang="en-GB" sz="8000" dirty="0"/>
              <a:t> is always called immediately after a new request is created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3700"/>
            <a:ext cx="96012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GB" sz="8000" i="0" dirty="0"/>
              <a:t>The main program – the not so obvious things</a:t>
            </a:r>
          </a:p>
          <a:p>
            <a:pPr marL="0" lvl="1" indent="0">
              <a:buNone/>
            </a:pPr>
            <a:r>
              <a:rPr lang="en-GB" sz="8000" i="0" dirty="0"/>
              <a:t>	</a:t>
            </a:r>
          </a:p>
          <a:p>
            <a:pPr marL="0" lvl="1" indent="0">
              <a:buNone/>
            </a:pPr>
            <a:r>
              <a:rPr lang="en-GB" sz="8000" dirty="0"/>
              <a:t>	What happens when the program successfully creates a new request?</a:t>
            </a:r>
          </a:p>
          <a:p>
            <a:pPr marL="0" lvl="1" indent="0">
              <a:buNone/>
            </a:pPr>
            <a:r>
              <a:rPr lang="en-GB" sz="8000" dirty="0"/>
              <a:t>		Does it stop?</a:t>
            </a:r>
          </a:p>
          <a:p>
            <a:pPr marL="0" lvl="1" indent="0">
              <a:buNone/>
            </a:pPr>
            <a:r>
              <a:rPr lang="en-GB" sz="8000" dirty="0"/>
              <a:t>		If not – Why?</a:t>
            </a:r>
          </a:p>
          <a:p>
            <a:pPr marL="0" lvl="1" indent="0">
              <a:buNone/>
            </a:pPr>
            <a:r>
              <a:rPr lang="en-GB" sz="8000" dirty="0"/>
              <a:t>			A list of request ID’s is maintained suggesting multiple 				requests can be made</a:t>
            </a:r>
          </a:p>
          <a:p>
            <a:pPr marL="0" lvl="1" indent="0">
              <a:buNone/>
            </a:pPr>
            <a:r>
              <a:rPr lang="en-GB" sz="8000" dirty="0"/>
              <a:t>			Therefore – loop back to start ready to create next request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Project brief says that more than one timeslot may be attached to the request</a:t>
            </a:r>
          </a:p>
          <a:p>
            <a:pPr marL="0" lvl="1" indent="0">
              <a:buNone/>
            </a:pPr>
            <a:r>
              <a:rPr lang="en-GB" sz="8000" dirty="0"/>
              <a:t>		How do we handle this?</a:t>
            </a:r>
          </a:p>
          <a:p>
            <a:pPr marL="0" lvl="1" indent="0">
              <a:buNone/>
            </a:pPr>
            <a:r>
              <a:rPr lang="en-GB" sz="8000" dirty="0"/>
              <a:t>		Perhaps introduce an ‘add another timeslot’ prompt or simply limit it 		to one timeslot per request?</a:t>
            </a:r>
          </a:p>
          <a:p>
            <a:pPr marL="0" lvl="1" indent="0">
              <a:buNone/>
            </a:pPr>
            <a:r>
              <a:rPr lang="en-GB" sz="8000" dirty="0"/>
              <a:t>			</a:t>
            </a:r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endParaRPr lang="en-GB" sz="8000" dirty="0"/>
          </a:p>
          <a:p>
            <a:pPr marL="0" lvl="1" indent="0">
              <a:buNone/>
            </a:pPr>
            <a:r>
              <a:rPr lang="en-GB" sz="8000" dirty="0"/>
              <a:t>		</a:t>
            </a:r>
          </a:p>
          <a:p>
            <a:pPr marL="0" lvl="1" indent="0">
              <a:buNone/>
            </a:pPr>
            <a:r>
              <a:rPr lang="en-GB" dirty="0"/>
              <a:t>		</a:t>
            </a:r>
          </a:p>
          <a:p>
            <a:pPr marL="0" lvl="1" indent="0">
              <a:buNone/>
            </a:pPr>
            <a:r>
              <a:rPr lang="en-GB" i="0" dirty="0"/>
              <a:t>	</a:t>
            </a:r>
            <a:endParaRPr lang="en-GB" dirty="0"/>
          </a:p>
          <a:p>
            <a:pPr marL="0" lvl="1" indent="0">
              <a:buNone/>
            </a:pPr>
            <a:r>
              <a:rPr lang="en-GB" dirty="0"/>
              <a:t>	</a:t>
            </a:r>
          </a:p>
          <a:p>
            <a:pPr marL="0" lvl="1" indent="0">
              <a:buNone/>
            </a:pPr>
            <a:r>
              <a:rPr lang="en-GB" dirty="0"/>
              <a:t>	</a:t>
            </a:r>
            <a:endParaRPr lang="en-GB" i="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GB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691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-Styles" id="{394B1C52-323E-054B-BBD0-F3C7D8EBB2FC}" vid="{E334F8BD-A419-C64A-9C07-7343742ECC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Lecture-Styles</Template>
  <TotalTime>10547</TotalTime>
  <Words>348</Words>
  <Application>Microsoft Office PowerPoint</Application>
  <PresentationFormat>Widescreen</PresentationFormat>
  <Paragraphs>307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PowerPoint Presentation</vt:lpstr>
      <vt:lpstr>Overview </vt:lpstr>
      <vt:lpstr>Overview </vt:lpstr>
      <vt:lpstr>Submission </vt:lpstr>
      <vt:lpstr>Step by step</vt:lpstr>
      <vt:lpstr>Step 1</vt:lpstr>
      <vt:lpstr>Step 1</vt:lpstr>
      <vt:lpstr>Step 1</vt:lpstr>
      <vt:lpstr>Step 1</vt:lpstr>
      <vt:lpstr>Step 1</vt:lpstr>
      <vt:lpstr>Step 1</vt:lpstr>
      <vt:lpstr>Step 1</vt:lpstr>
      <vt:lpstr>Example Interface (CLI)</vt:lpstr>
      <vt:lpstr>Example Interface (GUI)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McMonnies</dc:creator>
  <cp:lastModifiedBy>James Nightingale</cp:lastModifiedBy>
  <cp:revision>146</cp:revision>
  <cp:lastPrinted>2017-01-17T08:55:59Z</cp:lastPrinted>
  <dcterms:created xsi:type="dcterms:W3CDTF">2016-07-08T16:12:56Z</dcterms:created>
  <dcterms:modified xsi:type="dcterms:W3CDTF">2017-02-20T12:20:55Z</dcterms:modified>
</cp:coreProperties>
</file>