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handoutMasterIdLst>
    <p:handoutMasterId r:id="rId17"/>
  </p:handoutMasterIdLst>
  <p:sldIdLst>
    <p:sldId id="256" r:id="rId2"/>
    <p:sldId id="355" r:id="rId3"/>
    <p:sldId id="385" r:id="rId4"/>
    <p:sldId id="386" r:id="rId5"/>
    <p:sldId id="387" r:id="rId6"/>
    <p:sldId id="388" r:id="rId7"/>
    <p:sldId id="394" r:id="rId8"/>
    <p:sldId id="389" r:id="rId9"/>
    <p:sldId id="390" r:id="rId10"/>
    <p:sldId id="391" r:id="rId11"/>
    <p:sldId id="392" r:id="rId12"/>
    <p:sldId id="393" r:id="rId13"/>
    <p:sldId id="358" r:id="rId14"/>
    <p:sldId id="395" r:id="rId15"/>
  </p:sldIdLst>
  <p:sldSz cx="12192000" cy="6858000"/>
  <p:notesSz cx="9872663" cy="67421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3"/>
  </p:normalViewPr>
  <p:slideViewPr>
    <p:cSldViewPr snapToGrid="0" snapToObjects="1">
      <p:cViewPr varScale="1">
        <p:scale>
          <a:sx n="78" d="100"/>
          <a:sy n="78" d="100"/>
        </p:scale>
        <p:origin x="132"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710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92225" y="0"/>
            <a:ext cx="4278154" cy="337105"/>
          </a:xfrm>
          <a:prstGeom prst="rect">
            <a:avLst/>
          </a:prstGeom>
        </p:spPr>
        <p:txBody>
          <a:bodyPr vert="horz" lIns="91440" tIns="45720" rIns="91440" bIns="45720" rtlCol="0"/>
          <a:lstStyle>
            <a:lvl1pPr algn="r">
              <a:defRPr sz="1200"/>
            </a:lvl1pPr>
          </a:lstStyle>
          <a:p>
            <a:fld id="{80ACC532-782A-4267-8BC6-A000A2C356EE}" type="datetimeFigureOut">
              <a:rPr lang="en-GB" smtClean="0"/>
              <a:t>18/03/2017</a:t>
            </a:fld>
            <a:endParaRPr lang="en-GB"/>
          </a:p>
        </p:txBody>
      </p:sp>
      <p:sp>
        <p:nvSpPr>
          <p:cNvPr id="4" name="Footer Placeholder 3"/>
          <p:cNvSpPr>
            <a:spLocks noGrp="1"/>
          </p:cNvSpPr>
          <p:nvPr>
            <p:ph type="ftr" sz="quarter" idx="2"/>
          </p:nvPr>
        </p:nvSpPr>
        <p:spPr>
          <a:xfrm>
            <a:off x="0" y="6403837"/>
            <a:ext cx="4278154" cy="33710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92225" y="6403837"/>
            <a:ext cx="4278154" cy="337105"/>
          </a:xfrm>
          <a:prstGeom prst="rect">
            <a:avLst/>
          </a:prstGeom>
        </p:spPr>
        <p:txBody>
          <a:bodyPr vert="horz" lIns="91440" tIns="45720" rIns="91440" bIns="45720" rtlCol="0" anchor="b"/>
          <a:lstStyle>
            <a:lvl1pPr algn="r">
              <a:defRPr sz="1200"/>
            </a:lvl1pPr>
          </a:lstStyle>
          <a:p>
            <a:fld id="{E745F0D6-9516-4272-8099-C4F9093CF09D}" type="slidenum">
              <a:rPr lang="en-GB" smtClean="0"/>
              <a:t>‹#›</a:t>
            </a:fld>
            <a:endParaRPr lang="en-GB"/>
          </a:p>
        </p:txBody>
      </p:sp>
    </p:spTree>
    <p:extLst>
      <p:ext uri="{BB962C8B-B14F-4D97-AF65-F5344CB8AC3E}">
        <p14:creationId xmlns:p14="http://schemas.microsoft.com/office/powerpoint/2010/main" val="388929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827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2225" y="0"/>
            <a:ext cx="4278154" cy="338277"/>
          </a:xfrm>
          <a:prstGeom prst="rect">
            <a:avLst/>
          </a:prstGeom>
        </p:spPr>
        <p:txBody>
          <a:bodyPr vert="horz" lIns="91440" tIns="45720" rIns="91440" bIns="45720" rtlCol="0"/>
          <a:lstStyle>
            <a:lvl1pPr algn="r">
              <a:defRPr sz="1200"/>
            </a:lvl1pPr>
          </a:lstStyle>
          <a:p>
            <a:fld id="{A3A0884B-A448-CE43-A1EE-0918776A7EF5}" type="datetimeFigureOut">
              <a:rPr lang="en-US" smtClean="0"/>
              <a:t>3/18/2017</a:t>
            </a:fld>
            <a:endParaRPr lang="en-US"/>
          </a:p>
        </p:txBody>
      </p:sp>
      <p:sp>
        <p:nvSpPr>
          <p:cNvPr id="4" name="Slide Image Placeholder 3"/>
          <p:cNvSpPr>
            <a:spLocks noGrp="1" noRot="1" noChangeAspect="1"/>
          </p:cNvSpPr>
          <p:nvPr>
            <p:ph type="sldImg" idx="2"/>
          </p:nvPr>
        </p:nvSpPr>
        <p:spPr>
          <a:xfrm>
            <a:off x="2914650" y="842963"/>
            <a:ext cx="4043363" cy="22748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267" y="3244643"/>
            <a:ext cx="7898130" cy="265470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03838"/>
            <a:ext cx="4278154" cy="33827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2225" y="6403838"/>
            <a:ext cx="4278154" cy="338276"/>
          </a:xfrm>
          <a:prstGeom prst="rect">
            <a:avLst/>
          </a:prstGeom>
        </p:spPr>
        <p:txBody>
          <a:bodyPr vert="horz" lIns="91440" tIns="45720" rIns="91440" bIns="45720" rtlCol="0" anchor="b"/>
          <a:lstStyle>
            <a:lvl1pPr algn="r">
              <a:defRPr sz="1200"/>
            </a:lvl1pPr>
          </a:lstStyle>
          <a:p>
            <a:fld id="{BE36FBA7-49E2-894F-A626-3021FFAA302B}" type="slidenum">
              <a:rPr lang="en-US" smtClean="0"/>
              <a:t>‹#›</a:t>
            </a:fld>
            <a:endParaRPr lang="en-US"/>
          </a:p>
        </p:txBody>
      </p:sp>
    </p:spTree>
    <p:extLst>
      <p:ext uri="{BB962C8B-B14F-4D97-AF65-F5344CB8AC3E}">
        <p14:creationId xmlns:p14="http://schemas.microsoft.com/office/powerpoint/2010/main" val="951428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15128" y="1404594"/>
            <a:ext cx="8361229" cy="2482086"/>
          </a:xfrm>
        </p:spPr>
        <p:txBody>
          <a:bodyPr anchor="b">
            <a:noAutofit/>
          </a:bodyPr>
          <a:lstStyle>
            <a:lvl1pPr algn="ctr">
              <a:defRPr sz="6000" cap="all" baseline="0">
                <a:solidFill>
                  <a:schemeClr val="tx2"/>
                </a:solidFill>
              </a:defRPr>
            </a:lvl1pPr>
          </a:lstStyle>
          <a:p>
            <a:r>
              <a:rPr lang="en-US" dirty="0"/>
              <a:t>Introduction to programming </a:t>
            </a:r>
            <a:r>
              <a:rPr lang="en-US"/>
              <a:t>in python</a:t>
            </a:r>
            <a:endParaRPr lang="en-US" dirty="0"/>
          </a:p>
        </p:txBody>
      </p:sp>
      <p:sp>
        <p:nvSpPr>
          <p:cNvPr id="3" name="Subtitle 2"/>
          <p:cNvSpPr>
            <a:spLocks noGrp="1"/>
          </p:cNvSpPr>
          <p:nvPr>
            <p:ph type="subTitle" idx="1" hasCustomPrompt="1"/>
          </p:nvPr>
        </p:nvSpPr>
        <p:spPr>
          <a:xfrm>
            <a:off x="2679906" y="3956279"/>
            <a:ext cx="6831673" cy="1086237"/>
          </a:xfrm>
        </p:spPr>
        <p:txBody>
          <a:bodyPr>
            <a:normAutofit/>
          </a:bodyPr>
          <a:lstStyle>
            <a:lvl1pPr marL="0" indent="0" algn="ctr">
              <a:lnSpc>
                <a:spcPct val="112000"/>
              </a:lnSpc>
              <a:spcBef>
                <a:spcPts val="0"/>
              </a:spcBef>
              <a:spcAft>
                <a:spcPts val="0"/>
              </a:spcAft>
              <a:buNone/>
              <a:defRPr sz="23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 A </a:t>
            </a:r>
            <a:r>
              <a:rPr lang="de-DE" dirty="0" err="1"/>
              <a:t>McMonnies</a:t>
            </a:r>
            <a:r>
              <a:rPr lang="de-DE" dirty="0"/>
              <a:t>, School </a:t>
            </a:r>
            <a:r>
              <a:rPr lang="de-DE" dirty="0" err="1"/>
              <a:t>of</a:t>
            </a:r>
            <a:r>
              <a:rPr lang="de-DE" dirty="0"/>
              <a:t> Engineering </a:t>
            </a:r>
            <a:r>
              <a:rPr lang="de-DE" dirty="0" err="1"/>
              <a:t>and</a:t>
            </a:r>
            <a:r>
              <a:rPr lang="de-DE" dirty="0"/>
              <a:t> Computing, University </a:t>
            </a:r>
            <a:r>
              <a:rPr lang="de-DE" dirty="0" err="1"/>
              <a:t>of</a:t>
            </a:r>
            <a:r>
              <a:rPr lang="de-DE" dirty="0"/>
              <a:t> </a:t>
            </a:r>
            <a:r>
              <a:rPr lang="de-DE" dirty="0" err="1"/>
              <a:t>the</a:t>
            </a:r>
            <a:r>
              <a:rPr lang="de-DE" dirty="0"/>
              <a:t> West </a:t>
            </a:r>
            <a:r>
              <a:rPr lang="de-DE" dirty="0" err="1"/>
              <a:t>of</a:t>
            </a:r>
            <a:r>
              <a:rPr lang="de-DE" dirty="0"/>
              <a:t> Scotland</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E0733FD-21AF-AD43-9407-63A66E89A559}" type="datetimeFigureOut">
              <a:rPr lang="en-US" smtClean="0"/>
              <a:t>3/18/2017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B726575-BAF7-7841-8B0F-1B11222F7353}" type="slidenum">
              <a:rPr lang="en-US" smtClean="0"/>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7" name="Picture 6"/>
          <p:cNvPicPr>
            <a:picLocks noChangeAspect="1"/>
          </p:cNvPicPr>
          <p:nvPr/>
        </p:nvPicPr>
        <p:blipFill>
          <a:blip r:embed="rId2"/>
          <a:stretch>
            <a:fillRect/>
          </a:stretch>
        </p:blipFill>
        <p:spPr>
          <a:xfrm>
            <a:off x="480437" y="5324377"/>
            <a:ext cx="1037277" cy="710824"/>
          </a:xfrm>
          <a:prstGeom prst="rect">
            <a:avLst/>
          </a:prstGeom>
        </p:spPr>
      </p:pic>
      <p:pic>
        <p:nvPicPr>
          <p:cNvPr id="13" name="Picture 12"/>
          <p:cNvPicPr>
            <a:picLocks noChangeAspect="1"/>
          </p:cNvPicPr>
          <p:nvPr/>
        </p:nvPicPr>
        <p:blipFill>
          <a:blip r:embed="rId3"/>
          <a:stretch>
            <a:fillRect/>
          </a:stretch>
        </p:blipFill>
        <p:spPr>
          <a:xfrm>
            <a:off x="10630708" y="453271"/>
            <a:ext cx="1163425" cy="1163425"/>
          </a:xfrm>
          <a:prstGeom prst="rect">
            <a:avLst/>
          </a:prstGeom>
        </p:spPr>
      </p:pic>
    </p:spTree>
    <p:extLst>
      <p:ext uri="{BB962C8B-B14F-4D97-AF65-F5344CB8AC3E}">
        <p14:creationId xmlns:p14="http://schemas.microsoft.com/office/powerpoint/2010/main" val="285025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733FD-21AF-AD43-9407-63A66E89A559}" type="datetimeFigureOut">
              <a:rPr lang="en-US" smtClean="0"/>
              <a:t>3/18/2017</a:t>
            </a:fld>
            <a:endParaRPr lang="en-US"/>
          </a:p>
        </p:txBody>
      </p:sp>
      <p:sp>
        <p:nvSpPr>
          <p:cNvPr id="5" name="Footer Placeholder 4"/>
          <p:cNvSpPr>
            <a:spLocks noGrp="1"/>
          </p:cNvSpPr>
          <p:nvPr>
            <p:ph type="ftr" sz="quarter" idx="11"/>
          </p:nvPr>
        </p:nvSpPr>
        <p:spPr>
          <a:xfrm>
            <a:off x="2874710" y="6453386"/>
            <a:ext cx="6280830" cy="404614"/>
          </a:xfrm>
        </p:spPr>
        <p:txBody>
          <a:bodyPr/>
          <a:lstStyle>
            <a:lvl1pPr algn="r">
              <a:defRPr/>
            </a:lvl1pPr>
          </a:lstStyle>
          <a:p>
            <a:endParaRPr lang="en-US"/>
          </a:p>
        </p:txBody>
      </p:sp>
      <p:sp>
        <p:nvSpPr>
          <p:cNvPr id="6" name="Slide Number Placeholder 5"/>
          <p:cNvSpPr>
            <a:spLocks noGrp="1"/>
          </p:cNvSpPr>
          <p:nvPr>
            <p:ph type="sldNum" sz="quarter" idx="12"/>
          </p:nvPr>
        </p:nvSpPr>
        <p:spPr/>
        <p:txBody>
          <a:bodyPr/>
          <a:lstStyle/>
          <a:p>
            <a:fld id="{4B726575-BAF7-7841-8B0F-1B11222F7353}" type="slidenum">
              <a:rPr lang="en-US" smtClean="0"/>
              <a:t>‹#›</a:t>
            </a:fld>
            <a:endParaRPr lang="en-US"/>
          </a:p>
        </p:txBody>
      </p:sp>
    </p:spTree>
    <p:extLst>
      <p:ext uri="{BB962C8B-B14F-4D97-AF65-F5344CB8AC3E}">
        <p14:creationId xmlns:p14="http://schemas.microsoft.com/office/powerpoint/2010/main" val="2090490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733FD-21AF-AD43-9407-63A66E89A559}" type="datetimeFigureOut">
              <a:rPr lang="en-US" smtClean="0"/>
              <a:t>3/18/2017</a:t>
            </a:fld>
            <a:endParaRPr lang="en-US"/>
          </a:p>
        </p:txBody>
      </p:sp>
      <p:sp>
        <p:nvSpPr>
          <p:cNvPr id="5" name="Footer Placeholder 4"/>
          <p:cNvSpPr>
            <a:spLocks noGrp="1"/>
          </p:cNvSpPr>
          <p:nvPr>
            <p:ph type="ftr" sz="quarter" idx="11"/>
          </p:nvPr>
        </p:nvSpPr>
        <p:spPr/>
        <p:txBody>
          <a:bodyPr/>
          <a:lstStyle>
            <a:lvl1pPr algn="r">
              <a:defRPr/>
            </a:lvl1pPr>
          </a:lstStyle>
          <a:p>
            <a:endParaRPr lang="en-US"/>
          </a:p>
        </p:txBody>
      </p:sp>
      <p:sp>
        <p:nvSpPr>
          <p:cNvPr id="6" name="Slide Number Placeholder 5"/>
          <p:cNvSpPr>
            <a:spLocks noGrp="1"/>
          </p:cNvSpPr>
          <p:nvPr>
            <p:ph type="sldNum" sz="quarter" idx="12"/>
          </p:nvPr>
        </p:nvSpPr>
        <p:spPr/>
        <p:txBody>
          <a:bodyPr/>
          <a:lstStyle/>
          <a:p>
            <a:fld id="{4B726575-BAF7-7841-8B0F-1B11222F7353}" type="slidenum">
              <a:rPr lang="en-US" smtClean="0"/>
              <a:t>‹#›</a:t>
            </a:fld>
            <a:endParaRPr lang="en-US"/>
          </a:p>
        </p:txBody>
      </p:sp>
    </p:spTree>
    <p:extLst>
      <p:ext uri="{BB962C8B-B14F-4D97-AF65-F5344CB8AC3E}">
        <p14:creationId xmlns:p14="http://schemas.microsoft.com/office/powerpoint/2010/main" val="2033486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733FD-21AF-AD43-9407-63A66E89A559}" type="datetimeFigureOut">
              <a:rPr lang="en-US" smtClean="0"/>
              <a:t>3/18/2017</a:t>
            </a:fld>
            <a:endParaRPr lang="en-US"/>
          </a:p>
        </p:txBody>
      </p:sp>
      <p:sp>
        <p:nvSpPr>
          <p:cNvPr id="5" name="Footer Placeholder 4"/>
          <p:cNvSpPr>
            <a:spLocks noGrp="1"/>
          </p:cNvSpPr>
          <p:nvPr>
            <p:ph type="ftr" sz="quarter" idx="11"/>
          </p:nvPr>
        </p:nvSpPr>
        <p:spPr/>
        <p:txBody>
          <a:bodyPr/>
          <a:lstStyle>
            <a:lvl1pPr algn="r">
              <a:defRPr/>
            </a:lvl1pPr>
          </a:lstStyle>
          <a:p>
            <a:endParaRPr lang="en-US"/>
          </a:p>
        </p:txBody>
      </p:sp>
      <p:sp>
        <p:nvSpPr>
          <p:cNvPr id="6" name="Slide Number Placeholder 5"/>
          <p:cNvSpPr>
            <a:spLocks noGrp="1"/>
          </p:cNvSpPr>
          <p:nvPr>
            <p:ph type="sldNum" sz="quarter" idx="12"/>
          </p:nvPr>
        </p:nvSpPr>
        <p:spPr/>
        <p:txBody>
          <a:bodyPr/>
          <a:lstStyle/>
          <a:p>
            <a:fld id="{4B726575-BAF7-7841-8B0F-1B11222F7353}" type="slidenum">
              <a:rPr lang="en-US" smtClean="0"/>
              <a:t>‹#›</a:t>
            </a:fld>
            <a:endParaRPr lang="en-US"/>
          </a:p>
        </p:txBody>
      </p:sp>
    </p:spTree>
    <p:extLst>
      <p:ext uri="{BB962C8B-B14F-4D97-AF65-F5344CB8AC3E}">
        <p14:creationId xmlns:p14="http://schemas.microsoft.com/office/powerpoint/2010/main" val="1530944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E0733FD-21AF-AD43-9407-63A66E89A559}" type="datetimeFigureOut">
              <a:rPr lang="en-US" smtClean="0"/>
              <a:t>3/18/2017</a:t>
            </a:fld>
            <a:endParaRPr lang="en-US"/>
          </a:p>
        </p:txBody>
      </p:sp>
      <p:sp>
        <p:nvSpPr>
          <p:cNvPr id="5" name="Footer Placeholder 4"/>
          <p:cNvSpPr>
            <a:spLocks noGrp="1"/>
          </p:cNvSpPr>
          <p:nvPr>
            <p:ph type="ftr" sz="quarter" idx="11"/>
          </p:nvPr>
        </p:nvSpPr>
        <p:spPr>
          <a:xfrm>
            <a:off x="2536561" y="6453386"/>
            <a:ext cx="7071128"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B726575-BAF7-7841-8B0F-1B11222F7353}"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pic>
        <p:nvPicPr>
          <p:cNvPr id="8" name="Picture 7"/>
          <p:cNvPicPr>
            <a:picLocks noChangeAspect="1"/>
          </p:cNvPicPr>
          <p:nvPr/>
        </p:nvPicPr>
        <p:blipFill>
          <a:blip r:embed="rId2"/>
          <a:stretch>
            <a:fillRect/>
          </a:stretch>
        </p:blipFill>
        <p:spPr>
          <a:xfrm>
            <a:off x="10628829" y="754928"/>
            <a:ext cx="1088010" cy="1088010"/>
          </a:xfrm>
          <a:prstGeom prst="rect">
            <a:avLst/>
          </a:prstGeom>
        </p:spPr>
      </p:pic>
      <p:pic>
        <p:nvPicPr>
          <p:cNvPr id="9" name="Picture 8"/>
          <p:cNvPicPr>
            <a:picLocks noChangeAspect="1"/>
          </p:cNvPicPr>
          <p:nvPr/>
        </p:nvPicPr>
        <p:blipFill>
          <a:blip r:embed="rId3"/>
          <a:stretch>
            <a:fillRect/>
          </a:stretch>
        </p:blipFill>
        <p:spPr>
          <a:xfrm>
            <a:off x="2536561" y="6402865"/>
            <a:ext cx="2101427" cy="505656"/>
          </a:xfrm>
          <a:prstGeom prst="rect">
            <a:avLst/>
          </a:prstGeom>
        </p:spPr>
      </p:pic>
    </p:spTree>
    <p:extLst>
      <p:ext uri="{BB962C8B-B14F-4D97-AF65-F5344CB8AC3E}">
        <p14:creationId xmlns:p14="http://schemas.microsoft.com/office/powerpoint/2010/main" val="15873763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0733FD-21AF-AD43-9407-63A66E89A559}" type="datetimeFigureOut">
              <a:rPr lang="en-US" smtClean="0"/>
              <a:t>3/18/2017</a:t>
            </a:fld>
            <a:endParaRPr lang="en-US"/>
          </a:p>
        </p:txBody>
      </p:sp>
      <p:sp>
        <p:nvSpPr>
          <p:cNvPr id="6" name="Footer Placeholder 5"/>
          <p:cNvSpPr>
            <a:spLocks noGrp="1"/>
          </p:cNvSpPr>
          <p:nvPr>
            <p:ph type="ftr" sz="quarter" idx="11"/>
          </p:nvPr>
        </p:nvSpPr>
        <p:spPr/>
        <p:txBody>
          <a:bodyPr/>
          <a:lstStyle>
            <a:lvl1pPr algn="r">
              <a:defRPr/>
            </a:lvl1pPr>
          </a:lstStyle>
          <a:p>
            <a:endParaRPr lang="en-US"/>
          </a:p>
        </p:txBody>
      </p:sp>
      <p:sp>
        <p:nvSpPr>
          <p:cNvPr id="7" name="Slide Number Placeholder 6"/>
          <p:cNvSpPr>
            <a:spLocks noGrp="1"/>
          </p:cNvSpPr>
          <p:nvPr>
            <p:ph type="sldNum" sz="quarter" idx="12"/>
          </p:nvPr>
        </p:nvSpPr>
        <p:spPr/>
        <p:txBody>
          <a:bodyPr/>
          <a:lstStyle/>
          <a:p>
            <a:fld id="{4B726575-BAF7-7841-8B0F-1B11222F7353}" type="slidenum">
              <a:rPr lang="en-US" smtClean="0"/>
              <a:t>‹#›</a:t>
            </a:fld>
            <a:endParaRPr lang="en-US"/>
          </a:p>
        </p:txBody>
      </p:sp>
    </p:spTree>
    <p:extLst>
      <p:ext uri="{BB962C8B-B14F-4D97-AF65-F5344CB8AC3E}">
        <p14:creationId xmlns:p14="http://schemas.microsoft.com/office/powerpoint/2010/main" val="84525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0733FD-21AF-AD43-9407-63A66E89A559}" type="datetimeFigureOut">
              <a:rPr lang="en-US" smtClean="0"/>
              <a:t>3/18/2017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726575-BAF7-7841-8B0F-1B11222F7353}" type="slidenum">
              <a:rPr lang="en-US" smtClean="0"/>
              <a:t>‹#›</a:t>
            </a:fld>
            <a:endParaRPr lang="en-US"/>
          </a:p>
        </p:txBody>
      </p:sp>
    </p:spTree>
    <p:extLst>
      <p:ext uri="{BB962C8B-B14F-4D97-AF65-F5344CB8AC3E}">
        <p14:creationId xmlns:p14="http://schemas.microsoft.com/office/powerpoint/2010/main" val="571047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0733FD-21AF-AD43-9407-63A66E89A559}" type="datetimeFigureOut">
              <a:rPr lang="en-US" smtClean="0"/>
              <a:t>3/18/2017</a:t>
            </a:fld>
            <a:endParaRPr lang="en-US"/>
          </a:p>
        </p:txBody>
      </p:sp>
      <p:sp>
        <p:nvSpPr>
          <p:cNvPr id="4" name="Footer Placeholder 3"/>
          <p:cNvSpPr>
            <a:spLocks noGrp="1"/>
          </p:cNvSpPr>
          <p:nvPr>
            <p:ph type="ftr" sz="quarter" idx="11"/>
          </p:nvPr>
        </p:nvSpPr>
        <p:spPr/>
        <p:txBody>
          <a:bodyPr/>
          <a:lstStyle>
            <a:lvl1pPr algn="r">
              <a:defRPr/>
            </a:lvl1pPr>
          </a:lstStyle>
          <a:p>
            <a:endParaRPr lang="en-US"/>
          </a:p>
        </p:txBody>
      </p:sp>
      <p:sp>
        <p:nvSpPr>
          <p:cNvPr id="5" name="Slide Number Placeholder 4"/>
          <p:cNvSpPr>
            <a:spLocks noGrp="1"/>
          </p:cNvSpPr>
          <p:nvPr>
            <p:ph type="sldNum" sz="quarter" idx="12"/>
          </p:nvPr>
        </p:nvSpPr>
        <p:spPr/>
        <p:txBody>
          <a:bodyPr/>
          <a:lstStyle/>
          <a:p>
            <a:fld id="{4B726575-BAF7-7841-8B0F-1B11222F7353}" type="slidenum">
              <a:rPr lang="en-US" smtClean="0"/>
              <a:t>‹#›</a:t>
            </a:fld>
            <a:endParaRPr lang="en-US"/>
          </a:p>
        </p:txBody>
      </p:sp>
    </p:spTree>
    <p:extLst>
      <p:ext uri="{BB962C8B-B14F-4D97-AF65-F5344CB8AC3E}">
        <p14:creationId xmlns:p14="http://schemas.microsoft.com/office/powerpoint/2010/main" val="497821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733FD-21AF-AD43-9407-63A66E89A559}" type="datetimeFigureOut">
              <a:rPr lang="en-US" smtClean="0"/>
              <a:t>3/18/2017</a:t>
            </a:fld>
            <a:endParaRPr lang="en-US"/>
          </a:p>
        </p:txBody>
      </p:sp>
      <p:sp>
        <p:nvSpPr>
          <p:cNvPr id="3" name="Footer Placeholder 2"/>
          <p:cNvSpPr>
            <a:spLocks noGrp="1"/>
          </p:cNvSpPr>
          <p:nvPr>
            <p:ph type="ftr" sz="quarter" idx="11"/>
          </p:nvPr>
        </p:nvSpPr>
        <p:spPr/>
        <p:txBody>
          <a:bodyPr/>
          <a:lstStyle>
            <a:lvl1pPr algn="r">
              <a:defRPr/>
            </a:lvl1pPr>
          </a:lstStyle>
          <a:p>
            <a:endParaRPr lang="en-US"/>
          </a:p>
        </p:txBody>
      </p:sp>
      <p:sp>
        <p:nvSpPr>
          <p:cNvPr id="4" name="Slide Number Placeholder 3"/>
          <p:cNvSpPr>
            <a:spLocks noGrp="1"/>
          </p:cNvSpPr>
          <p:nvPr>
            <p:ph type="sldNum" sz="quarter" idx="12"/>
          </p:nvPr>
        </p:nvSpPr>
        <p:spPr/>
        <p:txBody>
          <a:bodyPr/>
          <a:lstStyle/>
          <a:p>
            <a:fld id="{4B726575-BAF7-7841-8B0F-1B11222F7353}" type="slidenum">
              <a:rPr lang="en-US" smtClean="0"/>
              <a:t>‹#›</a:t>
            </a:fld>
            <a:endParaRPr lang="en-US"/>
          </a:p>
        </p:txBody>
      </p:sp>
    </p:spTree>
    <p:extLst>
      <p:ext uri="{BB962C8B-B14F-4D97-AF65-F5344CB8AC3E}">
        <p14:creationId xmlns:p14="http://schemas.microsoft.com/office/powerpoint/2010/main" val="293594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0733FD-21AF-AD43-9407-63A66E89A559}" type="datetimeFigureOut">
              <a:rPr lang="en-US" smtClean="0"/>
              <a:t>3/18/2017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B726575-BAF7-7841-8B0F-1B11222F735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494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0733FD-21AF-AD43-9407-63A66E89A559}" type="datetimeFigureOut">
              <a:rPr lang="en-US" smtClean="0"/>
              <a:t>3/18/2017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B726575-BAF7-7841-8B0F-1B11222F735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493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865852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E0733FD-21AF-AD43-9407-63A66E89A559}" type="datetimeFigureOut">
              <a:rPr lang="en-US" smtClean="0"/>
              <a:t>3/18/2017</a:t>
            </a:fld>
            <a:endParaRPr lang="en-US"/>
          </a:p>
        </p:txBody>
      </p:sp>
      <p:pic>
        <p:nvPicPr>
          <p:cNvPr id="7" name="Picture 6"/>
          <p:cNvPicPr>
            <a:picLocks noChangeAspect="1"/>
          </p:cNvPicPr>
          <p:nvPr/>
        </p:nvPicPr>
        <p:blipFill>
          <a:blip r:embed="rId13"/>
          <a:stretch>
            <a:fillRect/>
          </a:stretch>
        </p:blipFill>
        <p:spPr>
          <a:xfrm>
            <a:off x="2791085" y="6402865"/>
            <a:ext cx="2101427" cy="505656"/>
          </a:xfrm>
          <a:prstGeom prst="rect">
            <a:avLst/>
          </a:prstGeom>
        </p:spPr>
      </p:pic>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B726575-BAF7-7841-8B0F-1B11222F7353}"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p:nvPicPr>
        <p:blipFill>
          <a:blip r:embed="rId14"/>
          <a:stretch>
            <a:fillRect/>
          </a:stretch>
        </p:blipFill>
        <p:spPr>
          <a:xfrm>
            <a:off x="9920133" y="685800"/>
            <a:ext cx="1277708" cy="1277708"/>
          </a:xfrm>
          <a:prstGeom prst="rect">
            <a:avLst/>
          </a:prstGeom>
        </p:spPr>
      </p:pic>
    </p:spTree>
    <p:extLst>
      <p:ext uri="{BB962C8B-B14F-4D97-AF65-F5344CB8AC3E}">
        <p14:creationId xmlns:p14="http://schemas.microsoft.com/office/powerpoint/2010/main" val="715802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a:t>Coursework 2016/17 </a:t>
            </a:r>
          </a:p>
          <a:p>
            <a:r>
              <a:rPr lang="en-US" dirty="0"/>
              <a:t>Testing &amp; What to Hand In</a:t>
            </a:r>
          </a:p>
          <a:p>
            <a:endParaRPr lang="en-US" dirty="0"/>
          </a:p>
        </p:txBody>
      </p:sp>
    </p:spTree>
    <p:extLst>
      <p:ext uri="{BB962C8B-B14F-4D97-AF65-F5344CB8AC3E}">
        <p14:creationId xmlns:p14="http://schemas.microsoft.com/office/powerpoint/2010/main" val="960162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Step 3 – functional requirements</a:t>
            </a:r>
            <a:endParaRPr lang="en-US" dirty="0"/>
          </a:p>
        </p:txBody>
      </p:sp>
      <p:sp>
        <p:nvSpPr>
          <p:cNvPr id="5" name="Content Placeholder 2"/>
          <p:cNvSpPr txBox="1">
            <a:spLocks/>
          </p:cNvSpPr>
          <p:nvPr/>
        </p:nvSpPr>
        <p:spPr>
          <a:xfrm>
            <a:off x="1371600" y="1532239"/>
            <a:ext cx="8810368" cy="4589162"/>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lvl="1">
              <a:buFont typeface="Wingdings" panose="05000000000000000000" pitchFamily="2" charset="2"/>
              <a:buChar char="q"/>
            </a:pPr>
            <a:r>
              <a:rPr lang="en-GB" sz="8000" i="0" dirty="0"/>
              <a:t>Provide a means of persistently storing the list of currently used request ID numbers in a file called Requests.txt.</a:t>
            </a:r>
          </a:p>
          <a:p>
            <a:pPr lvl="1">
              <a:buFont typeface="Wingdings" panose="05000000000000000000" pitchFamily="2" charset="2"/>
              <a:buChar char="q"/>
            </a:pPr>
            <a:r>
              <a:rPr lang="en-GB" sz="8000" i="0" dirty="0"/>
              <a:t>Use this file to verify if each newly generated ID is unique</a:t>
            </a:r>
          </a:p>
          <a:p>
            <a:pPr lvl="1">
              <a:buFont typeface="Wingdings" panose="05000000000000000000" pitchFamily="2" charset="2"/>
              <a:buChar char="q"/>
            </a:pPr>
            <a:r>
              <a:rPr lang="en-GB" sz="8000" i="0" dirty="0"/>
              <a:t>Keep this file up to date by adding new request id’s </a:t>
            </a:r>
          </a:p>
          <a:p>
            <a:pPr marL="0" lvl="6" indent="0">
              <a:buNone/>
            </a:pPr>
            <a:endParaRPr lang="en-GB" sz="7400" i="0" dirty="0"/>
          </a:p>
          <a:p>
            <a:pPr lvl="1">
              <a:buFont typeface="Wingdings" panose="05000000000000000000" pitchFamily="2" charset="2"/>
              <a:buChar char="q"/>
            </a:pPr>
            <a:r>
              <a:rPr lang="en-GB" sz="8000" i="0" dirty="0"/>
              <a:t>Persistently store each request created by the user in a separate file</a:t>
            </a:r>
          </a:p>
          <a:p>
            <a:pPr lvl="1">
              <a:buFont typeface="Wingdings" panose="05000000000000000000" pitchFamily="2" charset="2"/>
              <a:buChar char="q"/>
            </a:pPr>
            <a:r>
              <a:rPr lang="en-GB" sz="8000" i="0" dirty="0"/>
              <a:t>Provide </a:t>
            </a:r>
            <a:r>
              <a:rPr lang="en-GB" sz="8000" i="0" dirty="0" err="1"/>
              <a:t>Makefile</a:t>
            </a:r>
            <a:r>
              <a:rPr lang="en-GB" sz="8000" i="0" dirty="0"/>
              <a:t> and </a:t>
            </a:r>
            <a:r>
              <a:rPr lang="en-GB" sz="8000" i="0" dirty="0" err="1"/>
              <a:t>Readfile</a:t>
            </a:r>
            <a:r>
              <a:rPr lang="en-GB" sz="8000" i="0" dirty="0"/>
              <a:t> functions to facilitate this </a:t>
            </a:r>
          </a:p>
          <a:p>
            <a:pPr lvl="1">
              <a:buFont typeface="Wingdings" panose="05000000000000000000" pitchFamily="2" charset="2"/>
              <a:buChar char="q"/>
            </a:pPr>
            <a:r>
              <a:rPr lang="en-GB" sz="8000" i="0" dirty="0"/>
              <a:t>Each file should be named </a:t>
            </a:r>
            <a:r>
              <a:rPr lang="en-GB" sz="8000" i="0" dirty="0" err="1"/>
              <a:t>xxxxxx.pck</a:t>
            </a:r>
            <a:r>
              <a:rPr lang="en-GB" sz="8000" i="0" dirty="0"/>
              <a:t>, where </a:t>
            </a:r>
            <a:r>
              <a:rPr lang="en-GB" sz="8000" i="0" dirty="0" err="1"/>
              <a:t>xxxxxx</a:t>
            </a:r>
            <a:r>
              <a:rPr lang="en-GB" sz="8000" i="0" dirty="0"/>
              <a:t> is the unique request ID</a:t>
            </a:r>
          </a:p>
          <a:p>
            <a:pPr lvl="1">
              <a:buFont typeface="Wingdings" panose="05000000000000000000" pitchFamily="2" charset="2"/>
              <a:buChar char="q"/>
            </a:pPr>
            <a:endParaRPr lang="en-GB" sz="8000" i="0" dirty="0"/>
          </a:p>
          <a:p>
            <a:pPr lvl="1">
              <a:buFont typeface="Wingdings" panose="05000000000000000000" pitchFamily="2" charset="2"/>
              <a:buChar char="q"/>
            </a:pPr>
            <a:r>
              <a:rPr lang="en-GB" sz="8000" i="0" dirty="0"/>
              <a:t>Demonstrate that the all files are correctly stored to disk and that the index file (Requests.txt) is correctly updated when new requests are created</a:t>
            </a:r>
          </a:p>
          <a:p>
            <a:pPr lvl="1">
              <a:buFont typeface="Wingdings" panose="05000000000000000000" pitchFamily="2" charset="2"/>
              <a:buChar char="q"/>
            </a:pPr>
            <a:endParaRPr lang="en-GB" sz="8000" i="0" dirty="0"/>
          </a:p>
          <a:p>
            <a:pPr lvl="1">
              <a:buFont typeface="Wingdings" panose="05000000000000000000" pitchFamily="2" charset="2"/>
              <a:buChar char="q"/>
            </a:pPr>
            <a:r>
              <a:rPr lang="en-GB" sz="8000" i="0" dirty="0"/>
              <a:t>Whenever a new request is created and written to file, verify the file operation by reading the file and displaying the data using one of the display methods of the Request class</a:t>
            </a:r>
          </a:p>
          <a:p>
            <a:pPr lvl="1">
              <a:buFont typeface="Wingdings" panose="05000000000000000000" pitchFamily="2" charset="2"/>
              <a:buChar char="q"/>
            </a:pPr>
            <a:endParaRPr lang="en-GB" sz="8000" i="0" dirty="0"/>
          </a:p>
          <a:p>
            <a:pPr lvl="1">
              <a:buFont typeface="Wingdings" panose="05000000000000000000" pitchFamily="2" charset="2"/>
              <a:buChar char="q"/>
            </a:pPr>
            <a:endParaRPr lang="en-GB" sz="8000" i="0" dirty="0"/>
          </a:p>
          <a:p>
            <a:pPr lvl="1">
              <a:buFont typeface="Wingdings" panose="05000000000000000000" pitchFamily="2" charset="2"/>
              <a:buChar char="q"/>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1401152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Step 4 – functional requirements</a:t>
            </a:r>
            <a:endParaRPr lang="en-US" dirty="0"/>
          </a:p>
        </p:txBody>
      </p:sp>
      <p:sp>
        <p:nvSpPr>
          <p:cNvPr id="5" name="Content Placeholder 2"/>
          <p:cNvSpPr txBox="1">
            <a:spLocks/>
          </p:cNvSpPr>
          <p:nvPr/>
        </p:nvSpPr>
        <p:spPr>
          <a:xfrm>
            <a:off x="1371600" y="1532239"/>
            <a:ext cx="8810368" cy="4589162"/>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lvl="1">
              <a:buFont typeface="Wingdings" panose="05000000000000000000" pitchFamily="2" charset="2"/>
              <a:buChar char="q"/>
            </a:pPr>
            <a:r>
              <a:rPr lang="en-GB" sz="8000" i="0" dirty="0"/>
              <a:t>Create a matching algorithm</a:t>
            </a:r>
          </a:p>
          <a:p>
            <a:pPr lvl="1">
              <a:buFont typeface="Wingdings" panose="05000000000000000000" pitchFamily="2" charset="2"/>
              <a:buChar char="q"/>
            </a:pPr>
            <a:r>
              <a:rPr lang="en-GB" sz="8000" i="0" dirty="0"/>
              <a:t>Whenever a new request is entered into the system compare to all previously stored request files, count the number of matches and display matches.</a:t>
            </a:r>
          </a:p>
          <a:p>
            <a:pPr lvl="1">
              <a:buFont typeface="Wingdings" panose="05000000000000000000" pitchFamily="2" charset="2"/>
              <a:buChar char="q"/>
            </a:pPr>
            <a:endParaRPr lang="en-GB" sz="8000" i="0" dirty="0"/>
          </a:p>
          <a:p>
            <a:pPr lvl="2">
              <a:buFont typeface="Wingdings" panose="05000000000000000000" pitchFamily="2" charset="2"/>
              <a:buChar char="q"/>
            </a:pPr>
            <a:endParaRPr lang="en-GB" sz="7800" i="0" dirty="0"/>
          </a:p>
          <a:p>
            <a:pPr lvl="1">
              <a:buFont typeface="Wingdings" panose="05000000000000000000" pitchFamily="2" charset="2"/>
              <a:buChar char="q"/>
            </a:pPr>
            <a:endParaRPr lang="en-GB" sz="8000" i="0" dirty="0"/>
          </a:p>
          <a:p>
            <a:pPr lvl="1">
              <a:buFont typeface="Wingdings" panose="05000000000000000000" pitchFamily="2" charset="2"/>
              <a:buChar char="q"/>
            </a:pPr>
            <a:endParaRPr lang="en-GB" sz="8000" i="0" dirty="0"/>
          </a:p>
          <a:p>
            <a:pPr lvl="1">
              <a:buFont typeface="Wingdings" panose="05000000000000000000" pitchFamily="2" charset="2"/>
              <a:buChar char="q"/>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4040009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Step 5 – functional requirements</a:t>
            </a:r>
            <a:endParaRPr lang="en-US" dirty="0"/>
          </a:p>
        </p:txBody>
      </p:sp>
      <p:sp>
        <p:nvSpPr>
          <p:cNvPr id="5" name="Content Placeholder 2"/>
          <p:cNvSpPr txBox="1">
            <a:spLocks/>
          </p:cNvSpPr>
          <p:nvPr/>
        </p:nvSpPr>
        <p:spPr>
          <a:xfrm>
            <a:off x="1371600" y="1532239"/>
            <a:ext cx="8810368" cy="4589162"/>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lvl="1">
              <a:buFont typeface="Wingdings" panose="05000000000000000000" pitchFamily="2" charset="2"/>
              <a:buChar char="q"/>
            </a:pPr>
            <a:r>
              <a:rPr lang="en-GB" sz="8000" i="0" dirty="0"/>
              <a:t>Provide a means of persistently storing the list of currently used request ID numbers in a file called Requests.txt.</a:t>
            </a:r>
          </a:p>
          <a:p>
            <a:pPr lvl="1">
              <a:buFont typeface="Wingdings" panose="05000000000000000000" pitchFamily="2" charset="2"/>
              <a:buChar char="q"/>
            </a:pPr>
            <a:r>
              <a:rPr lang="en-GB" sz="8000" i="0" dirty="0"/>
              <a:t>Use this file to verify if each newly generated ID is unique</a:t>
            </a:r>
          </a:p>
          <a:p>
            <a:pPr lvl="1">
              <a:buFont typeface="Wingdings" panose="05000000000000000000" pitchFamily="2" charset="2"/>
              <a:buChar char="q"/>
            </a:pPr>
            <a:r>
              <a:rPr lang="en-GB" sz="8000" i="0" dirty="0"/>
              <a:t>Keep this file up to date by adding new request id’s </a:t>
            </a:r>
          </a:p>
          <a:p>
            <a:pPr marL="0" lvl="6" indent="0">
              <a:buNone/>
            </a:pPr>
            <a:endParaRPr lang="en-GB" sz="7400" i="0" dirty="0"/>
          </a:p>
          <a:p>
            <a:pPr lvl="1">
              <a:buFont typeface="Wingdings" panose="05000000000000000000" pitchFamily="2" charset="2"/>
              <a:buChar char="q"/>
            </a:pPr>
            <a:r>
              <a:rPr lang="en-GB" sz="8000" i="0" dirty="0"/>
              <a:t>Persistently store each request created by the user in a separate file</a:t>
            </a:r>
          </a:p>
          <a:p>
            <a:pPr lvl="1">
              <a:buFont typeface="Wingdings" panose="05000000000000000000" pitchFamily="2" charset="2"/>
              <a:buChar char="q"/>
            </a:pPr>
            <a:r>
              <a:rPr lang="en-GB" sz="8000" i="0" dirty="0"/>
              <a:t>Provide </a:t>
            </a:r>
            <a:r>
              <a:rPr lang="en-GB" sz="8000" i="0" dirty="0" err="1"/>
              <a:t>Makefile</a:t>
            </a:r>
            <a:r>
              <a:rPr lang="en-GB" sz="8000" i="0" dirty="0"/>
              <a:t> and </a:t>
            </a:r>
            <a:r>
              <a:rPr lang="en-GB" sz="8000" i="0" dirty="0" err="1"/>
              <a:t>Readfile</a:t>
            </a:r>
            <a:r>
              <a:rPr lang="en-GB" sz="8000" i="0" dirty="0"/>
              <a:t> functions to facilitate this </a:t>
            </a:r>
          </a:p>
          <a:p>
            <a:pPr lvl="1">
              <a:buFont typeface="Wingdings" panose="05000000000000000000" pitchFamily="2" charset="2"/>
              <a:buChar char="q"/>
            </a:pPr>
            <a:r>
              <a:rPr lang="en-GB" sz="8000" i="0" dirty="0"/>
              <a:t>Each file should be named </a:t>
            </a:r>
            <a:r>
              <a:rPr lang="en-GB" sz="8000" i="0" dirty="0" err="1"/>
              <a:t>xxxxxx.pck</a:t>
            </a:r>
            <a:r>
              <a:rPr lang="en-GB" sz="8000" i="0" dirty="0"/>
              <a:t>, where </a:t>
            </a:r>
            <a:r>
              <a:rPr lang="en-GB" sz="8000" i="0" dirty="0" err="1"/>
              <a:t>xxxxxx</a:t>
            </a:r>
            <a:r>
              <a:rPr lang="en-GB" sz="8000" i="0" dirty="0"/>
              <a:t> is the unique request ID</a:t>
            </a:r>
          </a:p>
          <a:p>
            <a:pPr lvl="1">
              <a:buFont typeface="Wingdings" panose="05000000000000000000" pitchFamily="2" charset="2"/>
              <a:buChar char="q"/>
            </a:pPr>
            <a:endParaRPr lang="en-GB" sz="8000" i="0" dirty="0"/>
          </a:p>
          <a:p>
            <a:pPr lvl="1">
              <a:buFont typeface="Wingdings" panose="05000000000000000000" pitchFamily="2" charset="2"/>
              <a:buChar char="q"/>
            </a:pPr>
            <a:r>
              <a:rPr lang="en-GB" sz="8000" i="0" dirty="0"/>
              <a:t>Demonstrate that the all files are correctly stored to disk and that the index file (Requests.txt) is correctly updated when new requests are created</a:t>
            </a:r>
          </a:p>
          <a:p>
            <a:pPr lvl="1">
              <a:buFont typeface="Wingdings" panose="05000000000000000000" pitchFamily="2" charset="2"/>
              <a:buChar char="q"/>
            </a:pPr>
            <a:endParaRPr lang="en-GB" sz="8000" i="0" dirty="0"/>
          </a:p>
          <a:p>
            <a:pPr lvl="1">
              <a:buFont typeface="Wingdings" panose="05000000000000000000" pitchFamily="2" charset="2"/>
              <a:buChar char="q"/>
            </a:pPr>
            <a:r>
              <a:rPr lang="en-GB" sz="8000" i="0" dirty="0"/>
              <a:t>Whenever a new request is created and written to file, verify the file operation by reading the file and displaying the data using one of the display methods of the Request class</a:t>
            </a:r>
          </a:p>
          <a:p>
            <a:pPr lvl="1">
              <a:buFont typeface="Wingdings" panose="05000000000000000000" pitchFamily="2" charset="2"/>
              <a:buChar char="q"/>
            </a:pPr>
            <a:endParaRPr lang="en-GB" sz="8000" i="0" dirty="0"/>
          </a:p>
          <a:p>
            <a:pPr lvl="1">
              <a:buFont typeface="Wingdings" panose="05000000000000000000" pitchFamily="2" charset="2"/>
              <a:buChar char="q"/>
            </a:pPr>
            <a:endParaRPr lang="en-GB" sz="8000" i="0" dirty="0"/>
          </a:p>
          <a:p>
            <a:pPr lvl="1">
              <a:buFont typeface="Wingdings" panose="05000000000000000000" pitchFamily="2" charset="2"/>
              <a:buChar char="q"/>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3908318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Picking up extra marks</a:t>
            </a:r>
            <a:endParaRPr lang="en-US" dirty="0"/>
          </a:p>
        </p:txBody>
      </p:sp>
      <p:sp>
        <p:nvSpPr>
          <p:cNvPr id="5" name="Content Placeholder 2"/>
          <p:cNvSpPr txBox="1">
            <a:spLocks/>
          </p:cNvSpPr>
          <p:nvPr/>
        </p:nvSpPr>
        <p:spPr>
          <a:xfrm>
            <a:off x="1136822" y="1470454"/>
            <a:ext cx="9539416" cy="4650946"/>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lvl="1" indent="0">
              <a:buNone/>
            </a:pPr>
            <a:r>
              <a:rPr lang="en-GB" sz="8000" i="0" dirty="0"/>
              <a:t>The marks shown against each step are for functionality (i.e. it does what it should)</a:t>
            </a:r>
          </a:p>
          <a:p>
            <a:pPr marL="0" lvl="1" indent="0">
              <a:buNone/>
            </a:pPr>
            <a:endParaRPr lang="en-GB" sz="8000" i="0" dirty="0"/>
          </a:p>
          <a:p>
            <a:pPr marL="0" lvl="1" indent="0">
              <a:buNone/>
            </a:pPr>
            <a:r>
              <a:rPr lang="en-GB" sz="8000" i="0" dirty="0"/>
              <a:t>Extra marks can be acquired through good practice:</a:t>
            </a:r>
          </a:p>
          <a:p>
            <a:pPr marL="0" lvl="1" indent="0">
              <a:buNone/>
            </a:pPr>
            <a:endParaRPr lang="en-GB" sz="8000" i="0" dirty="0"/>
          </a:p>
          <a:p>
            <a:pPr marL="0" lvl="1" indent="0">
              <a:buNone/>
            </a:pPr>
            <a:r>
              <a:rPr lang="en-GB" sz="8000" i="0" dirty="0"/>
              <a:t>Comprehensive, well documented, testing</a:t>
            </a:r>
          </a:p>
          <a:p>
            <a:pPr marL="0" lvl="1" indent="0">
              <a:buNone/>
            </a:pPr>
            <a:r>
              <a:rPr lang="en-GB" sz="8000" i="0" dirty="0"/>
              <a:t>Appropriate use of comments in your code</a:t>
            </a:r>
          </a:p>
          <a:p>
            <a:pPr marL="0" lvl="1" indent="0">
              <a:buNone/>
            </a:pPr>
            <a:r>
              <a:rPr lang="en-GB" sz="8000" i="0" dirty="0"/>
              <a:t>Extension of basic matching algorithm</a:t>
            </a:r>
          </a:p>
          <a:p>
            <a:pPr marL="0" lvl="1" indent="0">
              <a:buNone/>
            </a:pPr>
            <a:r>
              <a:rPr lang="en-GB" sz="8000" i="0" dirty="0"/>
              <a:t>Use of GUI (</a:t>
            </a:r>
            <a:r>
              <a:rPr lang="en-GB" sz="8000" i="0" dirty="0" err="1"/>
              <a:t>EasyGUI</a:t>
            </a:r>
            <a:r>
              <a:rPr lang="en-GB" sz="8000" i="0" dirty="0"/>
              <a:t> or </a:t>
            </a:r>
            <a:r>
              <a:rPr lang="en-GB" sz="8000" i="0" dirty="0" err="1"/>
              <a:t>Tkinter</a:t>
            </a:r>
            <a:r>
              <a:rPr lang="en-GB" sz="8000" i="0" dirty="0"/>
              <a:t>)</a:t>
            </a:r>
          </a:p>
          <a:p>
            <a:pPr marL="0" lvl="1" indent="0">
              <a:buNone/>
            </a:pPr>
            <a:r>
              <a:rPr lang="en-GB" sz="8000" i="0" dirty="0"/>
              <a:t>Well written/constructed code</a:t>
            </a:r>
          </a:p>
          <a:p>
            <a:pPr marL="0" lvl="1" indent="0">
              <a:buNone/>
            </a:pPr>
            <a:endParaRPr lang="en-GB" sz="8000" i="0" dirty="0"/>
          </a:p>
          <a:p>
            <a:pPr marL="0" lvl="1" indent="0">
              <a:buNone/>
            </a:pPr>
            <a:r>
              <a:rPr lang="en-GB" sz="8000" i="0" dirty="0"/>
              <a:t>e.g. The brief asks only that you provide a class with 3 methods. You then must choose if you use more methods of the class, functions of the main program (as in the example used in lectures) or sequential writing of all code in the main. </a:t>
            </a:r>
          </a:p>
          <a:p>
            <a:pPr marL="0" lvl="1" indent="0">
              <a:buNone/>
            </a:pPr>
            <a:r>
              <a:rPr lang="en-GB" sz="8000" i="0" dirty="0"/>
              <a:t>Making use of OOP techniques </a:t>
            </a:r>
            <a:r>
              <a:rPr lang="en-GB" sz="8000" b="1" i="0" dirty="0"/>
              <a:t>or</a:t>
            </a:r>
            <a:r>
              <a:rPr lang="en-GB" sz="8000" i="0" dirty="0"/>
              <a:t> well structed code with reusable functions will attract more marks than a very long main program.</a:t>
            </a:r>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r>
              <a:rPr lang="en-GB" sz="8000" i="0" dirty="0"/>
              <a:t>	</a:t>
            </a:r>
          </a:p>
          <a:p>
            <a:pPr marL="0" lvl="1" indent="0">
              <a:buNone/>
            </a:pPr>
            <a:r>
              <a:rPr lang="en-GB" sz="8000" i="0" dirty="0"/>
              <a:t>	</a:t>
            </a: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1177471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Critical appraisal</a:t>
            </a:r>
            <a:endParaRPr lang="en-US" dirty="0"/>
          </a:p>
        </p:txBody>
      </p:sp>
      <p:sp>
        <p:nvSpPr>
          <p:cNvPr id="5" name="Content Placeholder 2"/>
          <p:cNvSpPr txBox="1">
            <a:spLocks/>
          </p:cNvSpPr>
          <p:nvPr/>
        </p:nvSpPr>
        <p:spPr>
          <a:xfrm>
            <a:off x="1371600" y="1470454"/>
            <a:ext cx="9539416" cy="4650946"/>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lvl="1" indent="0">
              <a:buNone/>
            </a:pPr>
            <a:r>
              <a:rPr lang="en-GB" sz="8000" i="0" dirty="0"/>
              <a:t>Each student must provide his or her own critical appraisal</a:t>
            </a:r>
          </a:p>
          <a:p>
            <a:pPr marL="0" lvl="1" indent="0">
              <a:buNone/>
            </a:pPr>
            <a:endParaRPr lang="en-GB" sz="8000" i="0" dirty="0"/>
          </a:p>
          <a:p>
            <a:pPr marL="0" lvl="1" indent="0">
              <a:buNone/>
            </a:pPr>
            <a:r>
              <a:rPr lang="en-GB" sz="8000" i="0" dirty="0"/>
              <a:t>Up to 10 marks for this component</a:t>
            </a:r>
          </a:p>
          <a:p>
            <a:pPr marL="0" lvl="1" indent="0">
              <a:buNone/>
            </a:pPr>
            <a:endParaRPr lang="en-GB" sz="8000" i="0" dirty="0"/>
          </a:p>
          <a:p>
            <a:pPr marL="0" lvl="1" indent="0">
              <a:buNone/>
            </a:pPr>
            <a:r>
              <a:rPr lang="en-GB" sz="8000" i="0" dirty="0"/>
              <a:t>Explain the success or otherwise of the project, </a:t>
            </a:r>
          </a:p>
          <a:p>
            <a:pPr marL="0" lvl="1" indent="0">
              <a:buNone/>
            </a:pPr>
            <a:endParaRPr lang="en-GB" sz="8000" i="0" dirty="0"/>
          </a:p>
          <a:p>
            <a:pPr marL="0" lvl="1" indent="0">
              <a:buNone/>
            </a:pPr>
            <a:r>
              <a:rPr lang="en-GB" sz="8000" i="0" dirty="0"/>
              <a:t>Did the program you built meets the project specification?</a:t>
            </a:r>
          </a:p>
          <a:p>
            <a:pPr marL="0" lvl="1" indent="0">
              <a:buNone/>
            </a:pPr>
            <a:r>
              <a:rPr lang="en-GB" sz="8000" i="0" dirty="0"/>
              <a:t> Parts of the project that were adequately completed</a:t>
            </a:r>
          </a:p>
          <a:p>
            <a:pPr marL="0" lvl="1" indent="0">
              <a:buNone/>
            </a:pPr>
            <a:r>
              <a:rPr lang="en-GB" sz="8000" i="0" dirty="0"/>
              <a:t> Parts of the project that were not done well</a:t>
            </a:r>
          </a:p>
          <a:p>
            <a:pPr marL="0" lvl="1" indent="0">
              <a:buNone/>
            </a:pPr>
            <a:r>
              <a:rPr lang="en-GB" sz="8000" i="0" dirty="0"/>
              <a:t> Which parts of the code you wrote/contributed towards</a:t>
            </a:r>
          </a:p>
          <a:p>
            <a:pPr marL="0" lvl="1" indent="0">
              <a:buNone/>
            </a:pPr>
            <a:endParaRPr lang="en-GB" sz="8000" i="0" dirty="0"/>
          </a:p>
          <a:p>
            <a:pPr marL="0" lvl="1" indent="0">
              <a:buNone/>
            </a:pPr>
            <a:r>
              <a:rPr lang="en-GB" sz="8000" i="0" dirty="0"/>
              <a:t>How each member of the team performed in the project (Banner IDs </a:t>
            </a:r>
            <a:r>
              <a:rPr lang="en-GB" sz="8000" b="1" i="0" dirty="0">
                <a:solidFill>
                  <a:srgbClr val="FF0000"/>
                </a:solidFill>
              </a:rPr>
              <a:t>only</a:t>
            </a:r>
            <a:r>
              <a:rPr lang="en-GB" sz="8000" i="0" dirty="0"/>
              <a:t> , no names</a:t>
            </a:r>
          </a:p>
          <a:p>
            <a:pPr marL="0" lvl="1" indent="0">
              <a:buNone/>
            </a:pPr>
            <a:r>
              <a:rPr lang="en-GB" sz="8000" i="0" dirty="0"/>
              <a:t>please)</a:t>
            </a:r>
            <a:endParaRPr lang="en-GB" sz="8000" i="0" dirty="0"/>
          </a:p>
          <a:p>
            <a:pPr marL="0" lvl="1" indent="0">
              <a:buNone/>
            </a:pPr>
            <a:endParaRPr lang="en-GB" sz="8000" i="0" dirty="0"/>
          </a:p>
          <a:p>
            <a:pPr marL="0" lvl="1" indent="0">
              <a:buNone/>
            </a:pPr>
            <a:r>
              <a:rPr lang="en-GB" sz="8000" i="0" dirty="0"/>
              <a:t>	</a:t>
            </a:r>
          </a:p>
          <a:p>
            <a:pPr marL="0" lvl="1" indent="0">
              <a:buNone/>
            </a:pPr>
            <a:r>
              <a:rPr lang="en-GB" sz="8000" i="0" dirty="0"/>
              <a:t>	</a:t>
            </a: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2612618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Hand in</a:t>
            </a:r>
            <a:endParaRPr lang="en-US" dirty="0"/>
          </a:p>
        </p:txBody>
      </p:sp>
      <p:sp>
        <p:nvSpPr>
          <p:cNvPr id="5" name="Content Placeholder 2"/>
          <p:cNvSpPr txBox="1">
            <a:spLocks/>
          </p:cNvSpPr>
          <p:nvPr/>
        </p:nvSpPr>
        <p:spPr>
          <a:xfrm>
            <a:off x="1371600" y="1663700"/>
            <a:ext cx="9601200" cy="4457700"/>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lvl="1" indent="0">
              <a:buNone/>
            </a:pPr>
            <a:r>
              <a:rPr lang="en-GB" sz="11200" i="0" dirty="0">
                <a:solidFill>
                  <a:srgbClr val="FF0000"/>
                </a:solidFill>
              </a:rPr>
              <a:t>Deadline Friday 14</a:t>
            </a:r>
            <a:r>
              <a:rPr lang="en-GB" sz="11200" i="0" baseline="30000" dirty="0">
                <a:solidFill>
                  <a:srgbClr val="FF0000"/>
                </a:solidFill>
              </a:rPr>
              <a:t>th</a:t>
            </a:r>
            <a:r>
              <a:rPr lang="en-GB" sz="11200" i="0" dirty="0">
                <a:solidFill>
                  <a:srgbClr val="FF0000"/>
                </a:solidFill>
              </a:rPr>
              <a:t> April  @ 2355</a:t>
            </a:r>
          </a:p>
          <a:p>
            <a:pPr marL="0" lvl="1" indent="0">
              <a:buNone/>
            </a:pPr>
            <a:endParaRPr lang="en-GB" sz="8000" i="0" dirty="0"/>
          </a:p>
          <a:p>
            <a:pPr marL="0" lvl="1" indent="0">
              <a:buNone/>
            </a:pPr>
            <a:endParaRPr lang="en-GB" sz="8000" i="0" dirty="0"/>
          </a:p>
          <a:p>
            <a:pPr lvl="1">
              <a:buFont typeface="Wingdings" panose="05000000000000000000" pitchFamily="2" charset="2"/>
              <a:buChar char="q"/>
            </a:pPr>
            <a:r>
              <a:rPr lang="en-GB" sz="8000" i="0" dirty="0"/>
              <a:t>After midnight you loose 10%, if submitted after midnight on 21st will not be marked</a:t>
            </a:r>
          </a:p>
          <a:p>
            <a:pPr lvl="1">
              <a:buFont typeface="Wingdings" panose="05000000000000000000" pitchFamily="2" charset="2"/>
              <a:buChar char="q"/>
            </a:pPr>
            <a:endParaRPr lang="en-GB" sz="8000" i="0" dirty="0"/>
          </a:p>
          <a:p>
            <a:pPr lvl="1">
              <a:buFont typeface="Wingdings" panose="05000000000000000000" pitchFamily="2" charset="2"/>
              <a:buChar char="q"/>
            </a:pPr>
            <a:r>
              <a:rPr lang="en-GB" sz="8000" i="0" dirty="0"/>
              <a:t>Always try to hand in at least a couple of hours early (a couple of days is better!)</a:t>
            </a:r>
          </a:p>
          <a:p>
            <a:pPr lvl="1">
              <a:buFont typeface="Wingdings" panose="05000000000000000000" pitchFamily="2" charset="2"/>
              <a:buChar char="q"/>
            </a:pPr>
            <a:endParaRPr lang="en-GB" sz="8000" i="0" dirty="0"/>
          </a:p>
          <a:p>
            <a:pPr lvl="1">
              <a:buFont typeface="Wingdings" panose="05000000000000000000" pitchFamily="2" charset="2"/>
              <a:buChar char="q"/>
            </a:pPr>
            <a:r>
              <a:rPr lang="en-GB" sz="8000" i="0" dirty="0"/>
              <a:t>You can always submit a revised version up to the deadline</a:t>
            </a:r>
          </a:p>
          <a:p>
            <a:pPr lvl="1">
              <a:buFont typeface="Wingdings" panose="05000000000000000000" pitchFamily="2" charset="2"/>
              <a:buChar char="q"/>
            </a:pPr>
            <a:endParaRPr lang="en-GB" sz="8000" i="0" dirty="0"/>
          </a:p>
          <a:p>
            <a:pPr lvl="1">
              <a:buFont typeface="Wingdings" panose="05000000000000000000" pitchFamily="2" charset="2"/>
              <a:buChar char="q"/>
            </a:pPr>
            <a:r>
              <a:rPr lang="en-GB" sz="8000" i="0" dirty="0"/>
              <a:t>If you have ANY problems with upload – email to your lecturer </a:t>
            </a:r>
            <a:r>
              <a:rPr lang="en-GB" sz="8000" b="1" i="0" dirty="0">
                <a:solidFill>
                  <a:srgbClr val="FF0000"/>
                </a:solidFill>
              </a:rPr>
              <a:t>before</a:t>
            </a:r>
            <a:r>
              <a:rPr lang="en-GB" sz="8000" i="0" dirty="0"/>
              <a:t> the deadline</a:t>
            </a:r>
          </a:p>
          <a:p>
            <a:pPr lvl="1">
              <a:buFont typeface="Wingdings" panose="05000000000000000000" pitchFamily="2" charset="2"/>
              <a:buChar char="q"/>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359846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What to hand in</a:t>
            </a:r>
            <a:endParaRPr lang="en-US" dirty="0"/>
          </a:p>
        </p:txBody>
      </p:sp>
      <p:sp>
        <p:nvSpPr>
          <p:cNvPr id="5" name="Content Placeholder 2"/>
          <p:cNvSpPr txBox="1">
            <a:spLocks/>
          </p:cNvSpPr>
          <p:nvPr/>
        </p:nvSpPr>
        <p:spPr>
          <a:xfrm>
            <a:off x="1371600" y="1663700"/>
            <a:ext cx="9601200" cy="4457700"/>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lvl="1" indent="0">
              <a:buNone/>
            </a:pPr>
            <a:r>
              <a:rPr lang="en-GB" sz="11200" i="0" dirty="0">
                <a:solidFill>
                  <a:srgbClr val="FF0000"/>
                </a:solidFill>
              </a:rPr>
              <a:t>For EACH step of coursework</a:t>
            </a:r>
          </a:p>
          <a:p>
            <a:pPr marL="0" lvl="1" indent="0">
              <a:buNone/>
            </a:pPr>
            <a:endParaRPr lang="en-GB" sz="8000" i="0" dirty="0"/>
          </a:p>
          <a:p>
            <a:pPr marL="0" lvl="1" indent="0">
              <a:buNone/>
            </a:pPr>
            <a:endParaRPr lang="en-GB" sz="8000" i="0" dirty="0"/>
          </a:p>
          <a:p>
            <a:pPr marL="0" lvl="1" indent="0">
              <a:buNone/>
            </a:pPr>
            <a:r>
              <a:rPr lang="en-GB" sz="8000" i="0" dirty="0"/>
              <a:t>A folder containing (appropriately named e.g. step1):</a:t>
            </a:r>
          </a:p>
          <a:p>
            <a:pPr lvl="1">
              <a:buFont typeface="Wingdings" panose="05000000000000000000" pitchFamily="2" charset="2"/>
              <a:buChar char="q"/>
            </a:pPr>
            <a:endParaRPr lang="en-GB" sz="8000" i="0" dirty="0"/>
          </a:p>
          <a:p>
            <a:pPr lvl="1">
              <a:buFont typeface="Wingdings" panose="05000000000000000000" pitchFamily="2" charset="2"/>
              <a:buChar char="q"/>
            </a:pPr>
            <a:r>
              <a:rPr lang="en-GB" sz="8000" i="0" dirty="0"/>
              <a:t>A python program (appropriately named e.g. step1.py)</a:t>
            </a:r>
          </a:p>
          <a:p>
            <a:pPr lvl="1">
              <a:buFont typeface="Wingdings" panose="05000000000000000000" pitchFamily="2" charset="2"/>
              <a:buChar char="q"/>
            </a:pPr>
            <a:endParaRPr lang="en-GB" sz="8000" i="0" dirty="0"/>
          </a:p>
          <a:p>
            <a:pPr lvl="1">
              <a:buFont typeface="Wingdings" panose="05000000000000000000" pitchFamily="2" charset="2"/>
              <a:buChar char="q"/>
            </a:pPr>
            <a:r>
              <a:rPr lang="en-GB" sz="8000" i="0" dirty="0"/>
              <a:t>A testing plan, with test data and results of testing</a:t>
            </a:r>
          </a:p>
          <a:p>
            <a:pPr lvl="1">
              <a:buFont typeface="Wingdings" panose="05000000000000000000" pitchFamily="2" charset="2"/>
              <a:buChar char="q"/>
            </a:pPr>
            <a:endParaRPr lang="en-GB" sz="8000" i="0" dirty="0"/>
          </a:p>
          <a:p>
            <a:pPr lvl="1">
              <a:buFont typeface="Wingdings" panose="05000000000000000000" pitchFamily="2" charset="2"/>
              <a:buChar char="q"/>
            </a:pPr>
            <a:r>
              <a:rPr lang="en-GB" sz="8000" b="1" dirty="0"/>
              <a:t>At least 3</a:t>
            </a:r>
            <a:r>
              <a:rPr lang="en-GB" sz="8000" i="0" dirty="0"/>
              <a:t> example request files (required for steps 3, 4 &amp; 5 only)</a:t>
            </a:r>
          </a:p>
          <a:p>
            <a:pPr lvl="1">
              <a:buFont typeface="Wingdings" panose="05000000000000000000" pitchFamily="2" charset="2"/>
              <a:buChar char="q"/>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1489177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What to hand in</a:t>
            </a:r>
            <a:endParaRPr lang="en-US" dirty="0"/>
          </a:p>
        </p:txBody>
      </p:sp>
      <p:sp>
        <p:nvSpPr>
          <p:cNvPr id="5" name="Content Placeholder 2"/>
          <p:cNvSpPr txBox="1">
            <a:spLocks/>
          </p:cNvSpPr>
          <p:nvPr/>
        </p:nvSpPr>
        <p:spPr>
          <a:xfrm>
            <a:off x="1371600" y="1663700"/>
            <a:ext cx="9601200" cy="4457700"/>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lvl="1" indent="0">
              <a:buNone/>
            </a:pPr>
            <a:r>
              <a:rPr lang="en-GB" sz="11200" i="0" dirty="0">
                <a:solidFill>
                  <a:srgbClr val="FF0000"/>
                </a:solidFill>
              </a:rPr>
              <a:t>For EACH program or document you hand in</a:t>
            </a:r>
          </a:p>
          <a:p>
            <a:pPr marL="0" lvl="1" indent="0">
              <a:buNone/>
            </a:pPr>
            <a:endParaRPr lang="en-GB" sz="8000" i="0" dirty="0"/>
          </a:p>
          <a:p>
            <a:pPr marL="0" lvl="1" indent="0">
              <a:buNone/>
            </a:pPr>
            <a:endParaRPr lang="en-GB" sz="8000" i="0" dirty="0"/>
          </a:p>
          <a:p>
            <a:pPr marL="0" lvl="1" indent="0">
              <a:buNone/>
            </a:pPr>
            <a:r>
              <a:rPr lang="en-GB" sz="8000" i="0" dirty="0"/>
              <a:t>MUST contain the banner ID of both partners (</a:t>
            </a:r>
            <a:r>
              <a:rPr lang="en-GB" sz="8000" b="1" dirty="0">
                <a:solidFill>
                  <a:srgbClr val="FF0000"/>
                </a:solidFill>
              </a:rPr>
              <a:t>NO NAMES</a:t>
            </a:r>
            <a:r>
              <a:rPr lang="en-GB" sz="8000" i="0" dirty="0"/>
              <a:t>)</a:t>
            </a:r>
          </a:p>
          <a:p>
            <a:pPr lvl="1">
              <a:buFont typeface="Wingdings" panose="05000000000000000000" pitchFamily="2" charset="2"/>
              <a:buChar char="q"/>
            </a:pPr>
            <a:endParaRPr lang="en-GB" sz="8000" i="0" dirty="0"/>
          </a:p>
          <a:p>
            <a:pPr marL="0" lvl="1" indent="0">
              <a:buNone/>
            </a:pPr>
            <a:r>
              <a:rPr lang="en-GB" sz="8000" i="0" dirty="0"/>
              <a:t>Every program should have sufficient comments to allow the marker to understand the purpose of classes, methods and functions.</a:t>
            </a:r>
          </a:p>
          <a:p>
            <a:pPr marL="0" lvl="1" indent="0">
              <a:buNone/>
            </a:pPr>
            <a:endParaRPr lang="en-GB" sz="8000" i="0" dirty="0"/>
          </a:p>
          <a:p>
            <a:pPr marL="0" lvl="1" indent="0">
              <a:buNone/>
            </a:pPr>
            <a:r>
              <a:rPr lang="en-GB" sz="8000" i="0" dirty="0"/>
              <a:t>If you have obtained any code from a source other than the course notes you should reference the source (in your comments and in your accompanying report)</a:t>
            </a:r>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2891848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Inline comments</a:t>
            </a:r>
            <a:endParaRPr lang="en-US" dirty="0"/>
          </a:p>
        </p:txBody>
      </p:sp>
      <p:sp>
        <p:nvSpPr>
          <p:cNvPr id="5" name="Content Placeholder 2"/>
          <p:cNvSpPr txBox="1">
            <a:spLocks/>
          </p:cNvSpPr>
          <p:nvPr/>
        </p:nvSpPr>
        <p:spPr>
          <a:xfrm>
            <a:off x="1371600" y="1297459"/>
            <a:ext cx="9601200" cy="4823941"/>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lvl="1" indent="0">
              <a:buNone/>
            </a:pPr>
            <a:r>
              <a:rPr lang="en-GB" sz="7200" i="0" dirty="0">
                <a:latin typeface="Lucida Console" panose="020B0609040504020204" pitchFamily="49" charset="0"/>
              </a:rPr>
              <a:t>"""</a:t>
            </a:r>
          </a:p>
          <a:p>
            <a:pPr marL="0" lvl="1" indent="0">
              <a:buNone/>
            </a:pPr>
            <a:r>
              <a:rPr lang="en-GB" sz="7200" i="0" dirty="0">
                <a:latin typeface="Lucida Console" panose="020B0609040504020204" pitchFamily="49" charset="0"/>
              </a:rPr>
              <a:t>Example solution for COMP07027 Coursework 2017</a:t>
            </a:r>
          </a:p>
          <a:p>
            <a:pPr marL="0" lvl="1" indent="0">
              <a:buNone/>
            </a:pPr>
            <a:r>
              <a:rPr lang="en-GB" sz="7200" i="0" dirty="0">
                <a:latin typeface="Lucida Console" panose="020B0609040504020204" pitchFamily="49" charset="0"/>
              </a:rPr>
              <a:t>Written by B000000 and B000001</a:t>
            </a:r>
          </a:p>
          <a:p>
            <a:pPr marL="0" lvl="1" indent="0">
              <a:buNone/>
            </a:pPr>
            <a:r>
              <a:rPr lang="en-GB" sz="7200" i="0" dirty="0">
                <a:latin typeface="Lucida Console" panose="020B0609040504020204" pitchFamily="49" charset="0"/>
              </a:rPr>
              <a:t>February 2017</a:t>
            </a:r>
          </a:p>
          <a:p>
            <a:pPr marL="0" lvl="1" indent="0">
              <a:buNone/>
            </a:pPr>
            <a:r>
              <a:rPr lang="en-GB" sz="7200" i="0" dirty="0">
                <a:latin typeface="Lucida Console" panose="020B0609040504020204" pitchFamily="49" charset="0"/>
              </a:rPr>
              <a:t>"""</a:t>
            </a:r>
          </a:p>
          <a:p>
            <a:pPr marL="0" lvl="1" indent="0">
              <a:buNone/>
            </a:pPr>
            <a:endParaRPr lang="en-GB" sz="7200" i="0" dirty="0">
              <a:latin typeface="Lucida Console" panose="020B0609040504020204" pitchFamily="49" charset="0"/>
            </a:endParaRPr>
          </a:p>
          <a:p>
            <a:pPr marL="0" lvl="1" indent="0">
              <a:buNone/>
            </a:pPr>
            <a:r>
              <a:rPr lang="en-GB" sz="7200" i="0" dirty="0">
                <a:latin typeface="Lucida Console" panose="020B0609040504020204" pitchFamily="49" charset="0"/>
              </a:rPr>
              <a:t>import sys</a:t>
            </a:r>
          </a:p>
          <a:p>
            <a:pPr marL="0" lvl="1" indent="0">
              <a:buNone/>
            </a:pPr>
            <a:r>
              <a:rPr lang="en-GB" sz="7200" i="0" dirty="0">
                <a:latin typeface="Lucida Console" panose="020B0609040504020204" pitchFamily="49" charset="0"/>
              </a:rPr>
              <a:t>from </a:t>
            </a:r>
            <a:r>
              <a:rPr lang="en-GB" sz="7200" i="0" dirty="0" err="1">
                <a:latin typeface="Lucida Console" panose="020B0609040504020204" pitchFamily="49" charset="0"/>
              </a:rPr>
              <a:t>easygui</a:t>
            </a:r>
            <a:r>
              <a:rPr lang="en-GB" sz="7200" i="0" dirty="0">
                <a:latin typeface="Lucida Console" panose="020B0609040504020204" pitchFamily="49" charset="0"/>
              </a:rPr>
              <a:t> import *</a:t>
            </a:r>
          </a:p>
          <a:p>
            <a:pPr marL="0" lvl="1" indent="0">
              <a:buNone/>
            </a:pPr>
            <a:r>
              <a:rPr lang="en-GB" sz="7200" i="0" dirty="0">
                <a:latin typeface="Lucida Console" panose="020B0609040504020204" pitchFamily="49" charset="0"/>
              </a:rPr>
              <a:t>from random import </a:t>
            </a:r>
            <a:r>
              <a:rPr lang="en-GB" sz="7200" i="0" dirty="0" err="1">
                <a:latin typeface="Lucida Console" panose="020B0609040504020204" pitchFamily="49" charset="0"/>
              </a:rPr>
              <a:t>randint</a:t>
            </a:r>
            <a:endParaRPr lang="en-GB" sz="7200" i="0" dirty="0">
              <a:latin typeface="Lucida Console" panose="020B0609040504020204" pitchFamily="49" charset="0"/>
            </a:endParaRPr>
          </a:p>
          <a:p>
            <a:pPr marL="0" lvl="1" indent="0">
              <a:buNone/>
            </a:pPr>
            <a:r>
              <a:rPr lang="en-GB" sz="7200" i="0" dirty="0">
                <a:latin typeface="Lucida Console" panose="020B0609040504020204" pitchFamily="49" charset="0"/>
              </a:rPr>
              <a:t>import pickle</a:t>
            </a:r>
          </a:p>
          <a:p>
            <a:pPr marL="0" lvl="1" indent="0">
              <a:buNone/>
            </a:pPr>
            <a:r>
              <a:rPr lang="en-GB" sz="7200" i="0" dirty="0">
                <a:latin typeface="Lucida Console" panose="020B0609040504020204" pitchFamily="49" charset="0"/>
              </a:rPr>
              <a:t>import </a:t>
            </a:r>
            <a:r>
              <a:rPr lang="en-GB" sz="7200" i="0" dirty="0" err="1">
                <a:latin typeface="Lucida Console" panose="020B0609040504020204" pitchFamily="49" charset="0"/>
              </a:rPr>
              <a:t>os</a:t>
            </a:r>
            <a:endParaRPr lang="en-GB" sz="7200" i="0" dirty="0">
              <a:latin typeface="Lucida Console" panose="020B0609040504020204" pitchFamily="49" charset="0"/>
            </a:endParaRPr>
          </a:p>
          <a:p>
            <a:pPr marL="0" lvl="1" indent="0">
              <a:buNone/>
            </a:pPr>
            <a:endParaRPr lang="en-GB" sz="7200" i="0" dirty="0">
              <a:latin typeface="Lucida Console" panose="020B0609040504020204" pitchFamily="49" charset="0"/>
            </a:endParaRPr>
          </a:p>
          <a:p>
            <a:pPr marL="0" lvl="1" indent="0">
              <a:buNone/>
            </a:pPr>
            <a:r>
              <a:rPr lang="en-GB" sz="7200" i="0" dirty="0">
                <a:latin typeface="Lucida Console" panose="020B0609040504020204" pitchFamily="49" charset="0"/>
              </a:rPr>
              <a:t># The title, text message and options passed to all </a:t>
            </a:r>
            <a:r>
              <a:rPr lang="en-GB" sz="7200" i="0" dirty="0" err="1">
                <a:latin typeface="Lucida Console" panose="020B0609040504020204" pitchFamily="49" charset="0"/>
              </a:rPr>
              <a:t>EasyGUI</a:t>
            </a:r>
            <a:r>
              <a:rPr lang="en-GB" sz="7200" i="0" dirty="0">
                <a:latin typeface="Lucida Console" panose="020B0609040504020204" pitchFamily="49" charset="0"/>
              </a:rPr>
              <a:t> windows</a:t>
            </a:r>
          </a:p>
          <a:p>
            <a:pPr marL="0" lvl="1" indent="0">
              <a:buNone/>
            </a:pPr>
            <a:r>
              <a:rPr lang="en-GB" sz="7200" i="0" dirty="0">
                <a:latin typeface="Lucida Console" panose="020B0609040504020204" pitchFamily="49" charset="0"/>
              </a:rPr>
              <a:t># N.B Text is always argument #0, title argument #2, options argument#3 and preselect argument 4</a:t>
            </a:r>
          </a:p>
          <a:p>
            <a:pPr marL="0" lvl="1" indent="0">
              <a:buNone/>
            </a:pPr>
            <a:endParaRPr lang="en-GB" sz="7200" i="0" dirty="0">
              <a:latin typeface="Lucida Console" panose="020B0609040504020204" pitchFamily="49" charset="0"/>
            </a:endParaRPr>
          </a:p>
          <a:p>
            <a:pPr marL="0" lvl="1" indent="0">
              <a:buNone/>
            </a:pPr>
            <a:r>
              <a:rPr lang="en-GB" sz="7200" i="0" dirty="0">
                <a:latin typeface="Lucida Console" panose="020B0609040504020204" pitchFamily="49" charset="0"/>
              </a:rPr>
              <a:t>title = "UWS STUDY BUDDY APPLICATION"</a:t>
            </a:r>
            <a:endParaRPr lang="en-GB" sz="7200" i="0" dirty="0">
              <a:latin typeface="Lucida Console" panose="020B0609040504020204" pitchFamily="49" charset="0"/>
            </a:endParaRPr>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308701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Testing</a:t>
            </a:r>
            <a:endParaRPr lang="en-US" dirty="0"/>
          </a:p>
        </p:txBody>
      </p:sp>
      <p:sp>
        <p:nvSpPr>
          <p:cNvPr id="5" name="Content Placeholder 2"/>
          <p:cNvSpPr txBox="1">
            <a:spLocks/>
          </p:cNvSpPr>
          <p:nvPr/>
        </p:nvSpPr>
        <p:spPr>
          <a:xfrm>
            <a:off x="1371600" y="1940011"/>
            <a:ext cx="9601200" cy="4181389"/>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lvl="1" indent="0">
              <a:buNone/>
            </a:pPr>
            <a:r>
              <a:rPr lang="en-GB" sz="8000" i="0" dirty="0"/>
              <a:t>Each step should be individually tested and verified before moving on to the next</a:t>
            </a:r>
          </a:p>
          <a:p>
            <a:pPr marL="0" lvl="1" indent="0">
              <a:buNone/>
            </a:pPr>
            <a:endParaRPr lang="en-GB" sz="8000" i="0" dirty="0"/>
          </a:p>
          <a:p>
            <a:pPr marL="0" lvl="1" indent="0">
              <a:buNone/>
            </a:pPr>
            <a:r>
              <a:rPr lang="en-GB" sz="8000" i="0" dirty="0"/>
              <a:t>Ensure that your code meets the minimum functional requirements (black box testing) a, b, c in results in x, y, z out</a:t>
            </a:r>
          </a:p>
          <a:p>
            <a:pPr marL="0" lvl="1" indent="0">
              <a:buNone/>
            </a:pPr>
            <a:endParaRPr lang="en-GB" sz="8000" i="0" dirty="0"/>
          </a:p>
          <a:p>
            <a:pPr marL="0" lvl="1" indent="0">
              <a:buNone/>
            </a:pPr>
            <a:r>
              <a:rPr lang="en-GB" sz="8000" i="0" dirty="0"/>
              <a:t>Use the list of minimum requirements for each step (in following slides) to create a testing plan and test data.</a:t>
            </a:r>
          </a:p>
          <a:p>
            <a:pPr marL="0" lvl="1" indent="0">
              <a:buNone/>
            </a:pPr>
            <a:endParaRPr lang="en-GB" sz="8000" i="0" dirty="0"/>
          </a:p>
          <a:p>
            <a:pPr marL="0" lvl="1" indent="0">
              <a:buNone/>
            </a:pPr>
            <a:r>
              <a:rPr lang="en-GB" sz="8000" i="0" dirty="0"/>
              <a:t>Each of you will have created individual ways of entering and validating user input – using a GUI makes this easier than with a CLI. Your testing plan and test data will need to ensure that your menus and input routines work as expected.</a:t>
            </a:r>
          </a:p>
          <a:p>
            <a:pPr marL="0" lvl="1" indent="0">
              <a:buNone/>
            </a:pPr>
            <a:endParaRPr lang="en-GB" sz="8000" i="0" dirty="0"/>
          </a:p>
          <a:p>
            <a:pPr marL="0" lvl="1" indent="0">
              <a:buNone/>
            </a:pPr>
            <a:r>
              <a:rPr lang="en-GB" sz="8000" i="0" dirty="0"/>
              <a:t>E.g. if you offer four choices (1,2,3 and 4) your test plan needs to show that your code handles every possibility (e.g. higher or lower numbers, strings special characters </a:t>
            </a:r>
            <a:r>
              <a:rPr lang="en-GB" sz="8000" i="0" dirty="0" err="1"/>
              <a:t>etc</a:t>
            </a:r>
            <a:r>
              <a:rPr lang="en-GB" sz="8000" i="0" dirty="0"/>
              <a:t>)</a:t>
            </a:r>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1370386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Testing </a:t>
            </a:r>
            <a:endParaRPr lang="en-US" dirty="0"/>
          </a:p>
        </p:txBody>
      </p:sp>
      <p:sp>
        <p:nvSpPr>
          <p:cNvPr id="5" name="Content Placeholder 2"/>
          <p:cNvSpPr txBox="1">
            <a:spLocks/>
          </p:cNvSpPr>
          <p:nvPr/>
        </p:nvSpPr>
        <p:spPr>
          <a:xfrm>
            <a:off x="1458098" y="1989438"/>
            <a:ext cx="9601200" cy="4181389"/>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lvl="1" indent="0">
              <a:buNone/>
            </a:pPr>
            <a:r>
              <a:rPr lang="en-GB" sz="8000" i="0" dirty="0"/>
              <a:t>Your testing plan will evolve with each step you complete</a:t>
            </a:r>
          </a:p>
          <a:p>
            <a:pPr marL="0" lvl="1" indent="0">
              <a:buNone/>
            </a:pPr>
            <a:endParaRPr lang="en-GB" sz="8000" i="0" dirty="0"/>
          </a:p>
          <a:p>
            <a:pPr marL="0" lvl="1" indent="0">
              <a:buNone/>
            </a:pPr>
            <a:r>
              <a:rPr lang="en-GB" sz="8000" i="0" dirty="0"/>
              <a:t>Use the same document and append a new section for each new step save the version for each step into the appropriate folder. The final version (with all of the steps you managed) will form part of your final report.</a:t>
            </a:r>
          </a:p>
          <a:p>
            <a:pPr marL="0" lvl="1" indent="0">
              <a:buNone/>
            </a:pPr>
            <a:endParaRPr lang="en-GB" sz="8000" i="0" dirty="0"/>
          </a:p>
          <a:p>
            <a:pPr marL="0" lvl="1" indent="0">
              <a:buNone/>
            </a:pPr>
            <a:r>
              <a:rPr lang="en-GB" sz="8000" i="0" dirty="0"/>
              <a:t>Each section should provide sufficient evidence that you have carefully considered and implemented all testing  and verification required for each step.</a:t>
            </a:r>
          </a:p>
          <a:p>
            <a:pPr marL="0" lvl="1" indent="0">
              <a:buNone/>
            </a:pPr>
            <a:endParaRPr lang="en-GB" sz="8000" i="0" dirty="0"/>
          </a:p>
          <a:p>
            <a:pPr marL="0" lvl="1" indent="0">
              <a:buNone/>
            </a:pPr>
            <a:r>
              <a:rPr lang="en-GB" sz="8000" i="0" dirty="0"/>
              <a:t>Ideally each section should include the testing plan/rationale, sample data (input and expected output) evidence of successful completion (e.g. screen shots from steps 1 and 2 together with example files created at steps  3, 4 and 5)</a:t>
            </a:r>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9678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Step 1 – functional requirements</a:t>
            </a:r>
            <a:endParaRPr lang="en-US" dirty="0"/>
          </a:p>
        </p:txBody>
      </p:sp>
      <p:sp>
        <p:nvSpPr>
          <p:cNvPr id="5" name="Content Placeholder 2"/>
          <p:cNvSpPr txBox="1">
            <a:spLocks/>
          </p:cNvSpPr>
          <p:nvPr/>
        </p:nvSpPr>
        <p:spPr>
          <a:xfrm>
            <a:off x="1371600" y="1532239"/>
            <a:ext cx="9601200" cy="4589162"/>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lvl="1">
              <a:buFont typeface="Wingdings" panose="05000000000000000000" pitchFamily="2" charset="2"/>
              <a:buChar char="q"/>
            </a:pPr>
            <a:r>
              <a:rPr lang="en-GB" sz="8000" i="0" dirty="0"/>
              <a:t>Create a six digit random number</a:t>
            </a:r>
          </a:p>
          <a:p>
            <a:pPr lvl="1">
              <a:buFont typeface="Wingdings" panose="05000000000000000000" pitchFamily="2" charset="2"/>
              <a:buChar char="q"/>
            </a:pPr>
            <a:endParaRPr lang="en-GB" sz="8000" i="0" dirty="0"/>
          </a:p>
          <a:p>
            <a:pPr lvl="1">
              <a:buFont typeface="Wingdings" panose="05000000000000000000" pitchFamily="2" charset="2"/>
              <a:buChar char="q"/>
            </a:pPr>
            <a:r>
              <a:rPr lang="en-GB" sz="8000" i="0" dirty="0"/>
              <a:t>Maintain a list of currently used random numbers</a:t>
            </a:r>
          </a:p>
          <a:p>
            <a:pPr lvl="1">
              <a:buFont typeface="Wingdings" panose="05000000000000000000" pitchFamily="2" charset="2"/>
              <a:buChar char="q"/>
            </a:pPr>
            <a:endParaRPr lang="en-GB" sz="8000" i="0" dirty="0"/>
          </a:p>
          <a:p>
            <a:pPr lvl="1">
              <a:buFont typeface="Wingdings" panose="05000000000000000000" pitchFamily="2" charset="2"/>
              <a:buChar char="q"/>
            </a:pPr>
            <a:r>
              <a:rPr lang="en-GB" sz="8000" i="0" dirty="0"/>
              <a:t>Ensure number is unique</a:t>
            </a:r>
          </a:p>
          <a:p>
            <a:pPr lvl="1">
              <a:buFont typeface="Wingdings" panose="05000000000000000000" pitchFamily="2" charset="2"/>
              <a:buChar char="q"/>
            </a:pPr>
            <a:endParaRPr lang="en-GB" sz="8000" i="0" dirty="0"/>
          </a:p>
          <a:p>
            <a:pPr lvl="1">
              <a:buFont typeface="Wingdings" panose="05000000000000000000" pitchFamily="2" charset="2"/>
              <a:buChar char="q"/>
            </a:pPr>
            <a:r>
              <a:rPr lang="en-GB" sz="8000" i="0" dirty="0"/>
              <a:t>Have a “Request” class with all of the attributes listed in project brief</a:t>
            </a:r>
          </a:p>
          <a:p>
            <a:pPr lvl="1">
              <a:buFont typeface="Wingdings" panose="05000000000000000000" pitchFamily="2" charset="2"/>
              <a:buChar char="q"/>
            </a:pPr>
            <a:endParaRPr lang="en-GB" sz="8000" i="0" dirty="0"/>
          </a:p>
          <a:p>
            <a:pPr lvl="1">
              <a:buFont typeface="Wingdings" panose="05000000000000000000" pitchFamily="2" charset="2"/>
              <a:buChar char="q"/>
            </a:pPr>
            <a:r>
              <a:rPr lang="en-GB" sz="8000" i="0" dirty="0"/>
              <a:t>Request class must have appropriate __</a:t>
            </a:r>
            <a:r>
              <a:rPr lang="en-GB" sz="8000" i="0" dirty="0" err="1"/>
              <a:t>init</a:t>
            </a:r>
            <a:r>
              <a:rPr lang="en-GB" sz="8000" i="0" dirty="0"/>
              <a:t>__ and </a:t>
            </a:r>
            <a:r>
              <a:rPr lang="en-GB" sz="8000" i="0" dirty="0" err="1"/>
              <a:t>display_all</a:t>
            </a:r>
            <a:r>
              <a:rPr lang="en-GB" sz="8000" i="0" dirty="0"/>
              <a:t> methods</a:t>
            </a:r>
          </a:p>
          <a:p>
            <a:pPr lvl="1">
              <a:buFont typeface="Wingdings" panose="05000000000000000000" pitchFamily="2" charset="2"/>
              <a:buChar char="q"/>
            </a:pPr>
            <a:endParaRPr lang="en-GB" sz="8000" i="0" dirty="0"/>
          </a:p>
          <a:p>
            <a:pPr lvl="1">
              <a:buFont typeface="Wingdings" panose="05000000000000000000" pitchFamily="2" charset="2"/>
              <a:buChar char="q"/>
            </a:pPr>
            <a:r>
              <a:rPr lang="en-GB" sz="8000" i="0" dirty="0"/>
              <a:t>Must create an instance of the Request class, with a unique random ID, allow the user to populate all attributes of the class and, when input is complete, call the </a:t>
            </a:r>
            <a:r>
              <a:rPr lang="en-GB" sz="8000" i="0" dirty="0" err="1"/>
              <a:t>display_all</a:t>
            </a:r>
            <a:r>
              <a:rPr lang="en-GB" sz="8000" i="0" dirty="0"/>
              <a:t> method to display details of the instance attributes.</a:t>
            </a:r>
          </a:p>
          <a:p>
            <a:pPr lvl="1">
              <a:buFont typeface="Wingdings" panose="05000000000000000000" pitchFamily="2" charset="2"/>
              <a:buChar char="q"/>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1769606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Step 2 – functional requirements</a:t>
            </a:r>
            <a:endParaRPr lang="en-US" dirty="0"/>
          </a:p>
        </p:txBody>
      </p:sp>
      <p:sp>
        <p:nvSpPr>
          <p:cNvPr id="5" name="Content Placeholder 2"/>
          <p:cNvSpPr txBox="1">
            <a:spLocks/>
          </p:cNvSpPr>
          <p:nvPr/>
        </p:nvSpPr>
        <p:spPr>
          <a:xfrm>
            <a:off x="1371600" y="1532239"/>
            <a:ext cx="8810368" cy="4589162"/>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lvl="1">
              <a:buFont typeface="Wingdings" panose="05000000000000000000" pitchFamily="2" charset="2"/>
              <a:buChar char="q"/>
            </a:pPr>
            <a:r>
              <a:rPr lang="en-GB" sz="8000" i="0" dirty="0"/>
              <a:t>Create a </a:t>
            </a:r>
            <a:r>
              <a:rPr lang="en-GB" sz="8000" i="0" dirty="0" err="1"/>
              <a:t>display_restricted</a:t>
            </a:r>
            <a:r>
              <a:rPr lang="en-GB" sz="8000" i="0" dirty="0"/>
              <a:t> method to print a subset of the attributes of an instance of the request class.</a:t>
            </a:r>
          </a:p>
          <a:p>
            <a:pPr lvl="1">
              <a:buFont typeface="Wingdings" panose="05000000000000000000" pitchFamily="2" charset="2"/>
              <a:buChar char="q"/>
            </a:pPr>
            <a:endParaRPr lang="en-GB" sz="8000" i="0" dirty="0"/>
          </a:p>
          <a:p>
            <a:pPr lvl="1">
              <a:buFont typeface="Wingdings" panose="05000000000000000000" pitchFamily="2" charset="2"/>
              <a:buChar char="q"/>
            </a:pPr>
            <a:r>
              <a:rPr lang="en-GB" sz="8000" i="0" dirty="0"/>
              <a:t>Provide a simple menu allowing the user to enter a new request or quit</a:t>
            </a:r>
          </a:p>
          <a:p>
            <a:pPr lvl="1">
              <a:buFont typeface="Wingdings" panose="05000000000000000000" pitchFamily="2" charset="2"/>
              <a:buChar char="q"/>
            </a:pPr>
            <a:endParaRPr lang="en-GB" sz="8000" i="0" dirty="0"/>
          </a:p>
          <a:p>
            <a:pPr lvl="1">
              <a:buFont typeface="Wingdings" panose="05000000000000000000" pitchFamily="2" charset="2"/>
              <a:buChar char="q"/>
            </a:pPr>
            <a:r>
              <a:rPr lang="en-GB" sz="8000" i="0" dirty="0"/>
              <a:t>Use the </a:t>
            </a:r>
            <a:r>
              <a:rPr lang="en-GB" sz="8000" i="0" dirty="0" err="1"/>
              <a:t>display_restricted</a:t>
            </a:r>
            <a:r>
              <a:rPr lang="en-GB" sz="8000" i="0" dirty="0"/>
              <a:t> method to demonstrate this step has been completed</a:t>
            </a:r>
          </a:p>
          <a:p>
            <a:pPr lvl="1">
              <a:buFont typeface="Wingdings" panose="05000000000000000000" pitchFamily="2" charset="2"/>
              <a:buChar char="q"/>
            </a:pPr>
            <a:endParaRPr lang="en-GB" sz="8000" i="0" dirty="0"/>
          </a:p>
          <a:p>
            <a:pPr lvl="1">
              <a:buFont typeface="Wingdings" panose="05000000000000000000" pitchFamily="2" charset="2"/>
              <a:buChar char="q"/>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3319974508"/>
      </p:ext>
    </p:extLst>
  </p:cSld>
  <p:clrMapOvr>
    <a:masterClrMapping/>
  </p:clrMapOvr>
</p:sld>
</file>

<file path=ppt/theme/theme1.xml><?xml version="1.0" encoding="utf-8"?>
<a:theme xmlns:a="http://schemas.openxmlformats.org/drawingml/2006/main" name="Cro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cture-Styles" id="{394B1C52-323E-054B-BBD0-F3C7D8EBB2FC}" vid="{E334F8BD-A419-C64A-9C07-7343742ECC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Lecture-Styles</Template>
  <TotalTime>31683</TotalTime>
  <Words>1276</Words>
  <Application>Microsoft Office PowerPoint</Application>
  <PresentationFormat>Widescreen</PresentationFormat>
  <Paragraphs>470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Franklin Gothic Book</vt:lpstr>
      <vt:lpstr>Lucida Console</vt:lpstr>
      <vt:lpstr>Wingdings</vt:lpstr>
      <vt:lpstr>Crop</vt:lpstr>
      <vt:lpstr>PowerPoint Presentation</vt:lpstr>
      <vt:lpstr>Hand in</vt:lpstr>
      <vt:lpstr>What to hand in</vt:lpstr>
      <vt:lpstr>What to hand in</vt:lpstr>
      <vt:lpstr>Inline comments</vt:lpstr>
      <vt:lpstr>Testing</vt:lpstr>
      <vt:lpstr>Testing </vt:lpstr>
      <vt:lpstr>Step 1 – functional requirements</vt:lpstr>
      <vt:lpstr>Step 2 – functional requirements</vt:lpstr>
      <vt:lpstr>Step 3 – functional requirements</vt:lpstr>
      <vt:lpstr>Step 4 – functional requirements</vt:lpstr>
      <vt:lpstr>Step 5 – functional requirements</vt:lpstr>
      <vt:lpstr>Picking up extra marks</vt:lpstr>
      <vt:lpstr>Critical appraisal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Alistair McMonnies</dc:creator>
  <cp:lastModifiedBy>James Nightingale</cp:lastModifiedBy>
  <cp:revision>201</cp:revision>
  <cp:lastPrinted>2017-01-17T08:55:59Z</cp:lastPrinted>
  <dcterms:created xsi:type="dcterms:W3CDTF">2016-07-08T16:12:56Z</dcterms:created>
  <dcterms:modified xsi:type="dcterms:W3CDTF">2017-03-19T15:50:34Z</dcterms:modified>
</cp:coreProperties>
</file>