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PT Sans Narrow"/>
      <p:regular r:id="rId62"/>
      <p:bold r:id="rId63"/>
    </p:embeddedFont>
    <p:embeddedFont>
      <p:font typeface="Open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458851-B83F-4D0F-91DB-DA27D06CE1CF}">
  <a:tblStyle styleId="{F1458851-B83F-4D0F-91DB-DA27D06CE1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TSansNarrow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OpenSans-regular.fntdata"/><Relationship Id="rId63" Type="http://schemas.openxmlformats.org/officeDocument/2006/relationships/font" Target="fonts/PTSansNarrow-bold.fntdata"/><Relationship Id="rId22" Type="http://schemas.openxmlformats.org/officeDocument/2006/relationships/slide" Target="slides/slide16.xml"/><Relationship Id="rId66" Type="http://schemas.openxmlformats.org/officeDocument/2006/relationships/font" Target="fonts/OpenSans-italic.fntdata"/><Relationship Id="rId21" Type="http://schemas.openxmlformats.org/officeDocument/2006/relationships/slide" Target="slides/slide15.xml"/><Relationship Id="rId65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OpenSans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e838a79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e838a79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e838a79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e838a79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e838a79c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e838a79c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838a79c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e838a79c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e838a79c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e838a79c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e838a79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e838a79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e838a79c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e838a79c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e838a79c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e838a79c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e838a79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e838a79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e838a79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e838a79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e838a79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e838a79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e8f81095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e8f81095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Content but important, so must address at class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e838a79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e838a79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bbd9031ee_0_7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bbd9031ee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bbd9031ee_0_7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bbd9031ee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bbd9031ee_0_7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bbd9031ee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e838a79cd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e838a79c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bbd9031ee_0_6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bbd9031ee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bbd9031ee_0_6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bbd9031e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e8f81095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e8f81095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0d68c98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0d68c98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e838a79c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e838a79c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0d68c9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0d68c9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e838a79c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e838a79c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3bc7f2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3bc7f2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3bc7f27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3bc7f27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e838a79c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e838a79c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e838a79c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e838a79c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e838a79c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e838a79c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e838a79c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4e838a79c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3bc7f27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3bc7f27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3bc7f27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3bc7f27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3bc7f271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3bc7f271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3bc7f271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3bc7f271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3bc7f271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3bc7f271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bc7f271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bc7f271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3bc7f271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3bc7f271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3bc7f2713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e3bc7f271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3bc7f271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e3bc7f271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3bc7f2713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e3bc7f2713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3bc7f2713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3bc7f271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e3bc7f2713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e3bc7f2713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e3bc7f2713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e3bc7f271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e3bc7f271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e3bc7f271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e3bc7f271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e3bc7f271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3bc7f2713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e3bc7f2713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bbd9031ee_0_6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bbd9031ee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e8f810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e8f810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838a79c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e838a79c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e8f81095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e8f81095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w2_NNS" TargetMode="External"/><Relationship Id="rId5" Type="http://schemas.openxmlformats.org/officeDocument/2006/relationships/hyperlink" Target="http://tiny.cc/cse110_slac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150" y="1152425"/>
            <a:ext cx="4790075" cy="3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and (logical AND)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(logical 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(Logical NOT)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-1832" l="0" r="60931" t="0"/>
          <a:stretch/>
        </p:blipFill>
        <p:spPr>
          <a:xfrm>
            <a:off x="1097100" y="1572025"/>
            <a:ext cx="23497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00" y="1524300"/>
            <a:ext cx="61245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50" y="1247575"/>
            <a:ext cx="73723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or Relational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 (equal)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!= (not equal)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 (greater than)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 (less than)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&gt;= (greater than or equal)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&lt;= (less than or equal)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or Relational Operator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4825" l="0" r="45157" t="0"/>
          <a:stretch/>
        </p:blipFill>
        <p:spPr>
          <a:xfrm>
            <a:off x="2175450" y="1247575"/>
            <a:ext cx="2559625" cy="350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or Relational Operator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575" y="1209675"/>
            <a:ext cx="466723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in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2198350"/>
            <a:ext cx="67246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266325"/>
            <a:ext cx="85206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not</a:t>
            </a:r>
            <a:endParaRPr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1868425"/>
            <a:ext cx="57816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 in Compound Expression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+​x​, -​x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*, /, %, //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+,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&lt;, &lt;=, &gt;, &gt;=, &lt;&gt; (Not Equal), !=, 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Associativity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Applicable when operators are in same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left to 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2000"/>
              <a:t>print (2+5*4%2-1)                                      ⇒ 1                             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>
                <a:solidFill>
                  <a:srgbClr val="9900FF"/>
                </a:solidFill>
              </a:rPr>
              <a:t>exponential</a:t>
            </a:r>
            <a:r>
              <a:rPr lang="en"/>
              <a:t>, right to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print(x**y**z)       						⇒		((2**2)**3 = 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				(2</a:t>
            </a:r>
            <a:r>
              <a:rPr baseline="30000" lang="en"/>
              <a:t>2</a:t>
            </a:r>
            <a:r>
              <a:rPr lang="en"/>
              <a:t>)</a:t>
            </a:r>
            <a:r>
              <a:rPr baseline="30000" lang="en"/>
              <a:t>3</a:t>
            </a:r>
            <a:r>
              <a:rPr lang="en"/>
              <a:t> = 64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print(True or False and True)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print((True or False) and True)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print(9 - 5 // 2 * 13 + 2 **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print(1.5 * 10 // 2 + 8)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print(-3 ** 2 * 2.0)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print(-3 ** ( 2 * 2.0))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(x – ((x+y%2) *3)//2) 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 in Python (aka Casting)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int(): </a:t>
            </a:r>
            <a:r>
              <a:rPr lang="en"/>
              <a:t>constructs an integer number from an integer literal, a float literal or a string literal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float()</a:t>
            </a:r>
            <a:r>
              <a:rPr lang="en"/>
              <a:t>:  constructs a float number from an integer literal, a float literal or a string literal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lang="en"/>
              <a:t>: constructs a string from a wide variety of data types, including strings, integer literals and float literals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 in Python (aka Casting) continued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834350" y="1789475"/>
            <a:ext cx="4639800" cy="83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int(1)		# 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 now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int(2.8)		# 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 now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 = int(“3.1”)	# z is now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834350" y="2742350"/>
            <a:ext cx="4639800" cy="83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float(1)		# x is now 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float(2.8)	# y is now 2.8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 = float(“3.1”)	# z is now 3.1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834350" y="3796650"/>
            <a:ext cx="46398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str(5.5)		# x is now “5.5”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415425" y="1206200"/>
            <a:ext cx="4866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plicit Type Conversion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 in Python (aka Casting) continued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Type Conversion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/>
        </p:nvSpPr>
        <p:spPr>
          <a:xfrm>
            <a:off x="1315975" y="1845075"/>
            <a:ext cx="2862600" cy="2124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x + 2.5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&lt;class ‘int’&gt;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&lt;class ‘float’&gt;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 in Python (aka Casting) continued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Type Conversion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075" y="2006788"/>
            <a:ext cx="36766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Input: input() function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simplest way to take input from the user is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‘prompt’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input() pauses program execution to allow the user to type in a line of input from the keyboard. Once the user presses the Enter Key, all the characters typed are read and and returned as a </a:t>
            </a:r>
            <a:r>
              <a:rPr b="1" lang="en"/>
              <a:t>string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814000" y="3174625"/>
            <a:ext cx="2489400" cy="1477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s = input()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like Python!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print(s)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like Python!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4070025" y="3249250"/>
            <a:ext cx="4273500" cy="1477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name = input(‘Enter your name: 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Enter your name: Alice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&gt;&gt;&gt;print(name)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input() function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r>
              <a:rPr lang="en"/>
              <a:t> always returns a string. If you want a numeric type data, you have to convert the string to appropriate type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float()</a:t>
            </a:r>
            <a:r>
              <a:rPr lang="en"/>
              <a:t> functions.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807275" y="2408100"/>
            <a:ext cx="6057600" cy="19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n = input(‘Enter a number = ‘)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Enter a number = 50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&gt;&gt;&gt; print(n + 50)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"&lt;stdin&gt;", line 1, in &lt;module&gt;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TypeError: can only concatenate str (not "int") to str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50" y="1832863"/>
            <a:ext cx="81534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http://tiny.cc/cse110w2_NNS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50" y="1557338"/>
            <a:ext cx="80486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00" y="1915575"/>
            <a:ext cx="9041449" cy="1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114550"/>
            <a:ext cx="8115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13" y="2967400"/>
            <a:ext cx="82010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  <p:sp>
        <p:nvSpPr>
          <p:cNvPr id="309" name="Google Shape;30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5"/>
          <p:cNvSpPr txBox="1"/>
          <p:nvPr/>
        </p:nvSpPr>
        <p:spPr>
          <a:xfrm>
            <a:off x="393150" y="1273000"/>
            <a:ext cx="467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Boolean Expression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compare two values or statements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</a:t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&gt;=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 % 2) ==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 &gt;= 60) or (a &lt; 80)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 &gt;= b) and (a &gt;= c)</a:t>
            </a:r>
            <a:endParaRPr/>
          </a:p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</a:t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leading whitespace (spaces and tabs) at the beginning of a particular line of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particular section or bundle of code is called “block”.</a:t>
            </a:r>
            <a:endParaRPr/>
          </a:p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</a:t>
            </a:r>
            <a:endParaRPr/>
          </a:p>
        </p:txBody>
      </p:sp>
      <p:sp>
        <p:nvSpPr>
          <p:cNvPr id="330" name="Google Shape;33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925" y="1314375"/>
            <a:ext cx="42100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37" name="Google Shape;33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49"/>
          <p:cNvPicPr preferRelativeResize="0"/>
          <p:nvPr/>
        </p:nvPicPr>
        <p:blipFill rotWithShape="1">
          <a:blip r:embed="rId3">
            <a:alphaModFix/>
          </a:blip>
          <a:srcRect b="2085" l="0" r="27740" t="0"/>
          <a:stretch/>
        </p:blipFill>
        <p:spPr>
          <a:xfrm>
            <a:off x="2118200" y="1486125"/>
            <a:ext cx="5031175" cy="2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44" name="Google Shape;34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25" y="1447975"/>
            <a:ext cx="69627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</a:t>
            </a:r>
            <a:endParaRPr/>
          </a:p>
        </p:txBody>
      </p:sp>
      <p:sp>
        <p:nvSpPr>
          <p:cNvPr id="351" name="Google Shape;35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25" y="1543400"/>
            <a:ext cx="3475725" cy="27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so far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Naming Convention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Declaring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</a:t>
            </a:r>
            <a:r>
              <a:rPr b="1" lang="en"/>
              <a:t>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 - else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 - elif - else</a:t>
            </a:r>
            <a:endParaRPr b="1"/>
          </a:p>
        </p:txBody>
      </p:sp>
      <p:sp>
        <p:nvSpPr>
          <p:cNvPr id="359" name="Google Shape;35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365" name="Google Shape;365;p53"/>
          <p:cNvSpPr txBox="1"/>
          <p:nvPr>
            <p:ph idx="1" type="body"/>
          </p:nvPr>
        </p:nvSpPr>
        <p:spPr>
          <a:xfrm>
            <a:off x="311700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of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statement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3513600" y="2263950"/>
            <a:ext cx="2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Google Shape;368;p53"/>
          <p:cNvCxnSpPr/>
          <p:nvPr/>
        </p:nvCxnSpPr>
        <p:spPr>
          <a:xfrm rot="10800000">
            <a:off x="2792250" y="2459650"/>
            <a:ext cx="7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53"/>
          <p:cNvSpPr txBox="1"/>
          <p:nvPr/>
        </p:nvSpPr>
        <p:spPr>
          <a:xfrm>
            <a:off x="1457550" y="2151850"/>
            <a:ext cx="14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a Python reserved word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53"/>
          <p:cNvSpPr txBox="1"/>
          <p:nvPr/>
        </p:nvSpPr>
        <p:spPr>
          <a:xfrm>
            <a:off x="6200125" y="1872125"/>
            <a:ext cx="19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 (colon)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must be given after condition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1" name="Google Shape;371;p53"/>
          <p:cNvCxnSpPr/>
          <p:nvPr/>
        </p:nvCxnSpPr>
        <p:spPr>
          <a:xfrm flipH="1" rot="10800000">
            <a:off x="4707675" y="1716150"/>
            <a:ext cx="1152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53"/>
          <p:cNvSpPr txBox="1"/>
          <p:nvPr/>
        </p:nvSpPr>
        <p:spPr>
          <a:xfrm>
            <a:off x="4327800" y="884850"/>
            <a:ext cx="27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must be 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boolean expression. It must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evaluate to either true or false.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53"/>
          <p:cNvCxnSpPr>
            <a:endCxn id="370" idx="1"/>
          </p:cNvCxnSpPr>
          <p:nvPr/>
        </p:nvCxnSpPr>
        <p:spPr>
          <a:xfrm flipH="1" rot="10800000">
            <a:off x="5223325" y="2179925"/>
            <a:ext cx="9768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53"/>
          <p:cNvSpPr txBox="1"/>
          <p:nvPr/>
        </p:nvSpPr>
        <p:spPr>
          <a:xfrm>
            <a:off x="4097150" y="3207425"/>
            <a:ext cx="46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true, the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executed.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it is false, the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skipped.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may be multiple lines of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5" name="Google Shape;375;p53"/>
          <p:cNvCxnSpPr>
            <a:stCxn id="367" idx="2"/>
          </p:cNvCxnSpPr>
          <p:nvPr/>
        </p:nvCxnSpPr>
        <p:spPr>
          <a:xfrm>
            <a:off x="4572000" y="2879550"/>
            <a:ext cx="3663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53"/>
          <p:cNvCxnSpPr/>
          <p:nvPr/>
        </p:nvCxnSpPr>
        <p:spPr>
          <a:xfrm flipH="1">
            <a:off x="3167725" y="2740475"/>
            <a:ext cx="61740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53"/>
          <p:cNvSpPr txBox="1"/>
          <p:nvPr/>
        </p:nvSpPr>
        <p:spPr>
          <a:xfrm>
            <a:off x="1553400" y="3256050"/>
            <a:ext cx="242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key (		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must be inserted before the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(aka indentation).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of an if statement</a:t>
            </a:r>
            <a:endParaRPr/>
          </a:p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" name="Google Shape;3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750" y="869438"/>
            <a:ext cx="3132325" cy="409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50" y="2372650"/>
            <a:ext cx="4088626" cy="10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</a:t>
            </a:r>
            <a:endParaRPr/>
          </a:p>
        </p:txBody>
      </p:sp>
      <p:sp>
        <p:nvSpPr>
          <p:cNvPr id="392" name="Google Shape;392;p55"/>
          <p:cNvSpPr txBox="1"/>
          <p:nvPr>
            <p:ph idx="1" type="body"/>
          </p:nvPr>
        </p:nvSpPr>
        <p:spPr>
          <a:xfrm>
            <a:off x="311700" y="1266325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/>
              <a:t> clause can be added to an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statement to create it an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"/>
              <a:t>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/>
              <a:t> is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,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r>
              <a:rPr lang="en"/>
              <a:t> is executed.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/>
              <a:t> is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,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r>
              <a:rPr lang="en"/>
              <a:t> is executed.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r>
              <a:rPr lang="en"/>
              <a:t> or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r>
              <a:rPr lang="en"/>
              <a:t> will be executed, but never both.</a:t>
            </a:r>
            <a:endParaRPr/>
          </a:p>
        </p:txBody>
      </p:sp>
      <p:sp>
        <p:nvSpPr>
          <p:cNvPr id="393" name="Google Shape;39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5"/>
          <p:cNvSpPr txBox="1"/>
          <p:nvPr/>
        </p:nvSpPr>
        <p:spPr>
          <a:xfrm>
            <a:off x="3310350" y="2095875"/>
            <a:ext cx="252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</a:t>
            </a:r>
            <a:endParaRPr/>
          </a:p>
        </p:txBody>
      </p:sp>
      <p:sp>
        <p:nvSpPr>
          <p:cNvPr id="400" name="Google Shape;400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of an if-else statement</a:t>
            </a:r>
            <a:endParaRPr/>
          </a:p>
        </p:txBody>
      </p:sp>
      <p:sp>
        <p:nvSpPr>
          <p:cNvPr id="401" name="Google Shape;40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83" y="979088"/>
            <a:ext cx="3796292" cy="38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6"/>
          <p:cNvSpPr txBox="1"/>
          <p:nvPr/>
        </p:nvSpPr>
        <p:spPr>
          <a:xfrm>
            <a:off x="1628850" y="2571750"/>
            <a:ext cx="252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statement: An Example</a:t>
            </a:r>
            <a:endParaRPr/>
          </a:p>
        </p:txBody>
      </p:sp>
      <p:sp>
        <p:nvSpPr>
          <p:cNvPr id="409" name="Google Shape;40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57"/>
          <p:cNvSpPr txBox="1"/>
          <p:nvPr/>
        </p:nvSpPr>
        <p:spPr>
          <a:xfrm>
            <a:off x="2367450" y="1266325"/>
            <a:ext cx="4409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marks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Enter your marks =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marks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(marks)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marks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40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You have passed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!”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You have failed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!”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Statements</a:t>
            </a:r>
            <a:endParaRPr/>
          </a:p>
        </p:txBody>
      </p:sp>
      <p:sp>
        <p:nvSpPr>
          <p:cNvPr id="416" name="Google Shape;416;p58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/>
              <a:t> of an if-else block itself could be another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block or another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if-else </a:t>
            </a:r>
            <a:r>
              <a:rPr lang="en"/>
              <a:t>block.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or an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"/>
              <a:t> statement inside another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"/>
              <a:t> block is called nesting</a:t>
            </a:r>
            <a:endParaRPr/>
          </a:p>
        </p:txBody>
      </p:sp>
      <p:sp>
        <p:nvSpPr>
          <p:cNvPr id="417" name="Google Shape;41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Google Shape;41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498" y="445025"/>
            <a:ext cx="3539952" cy="43348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8"/>
          <p:cNvSpPr txBox="1"/>
          <p:nvPr/>
        </p:nvSpPr>
        <p:spPr>
          <a:xfrm>
            <a:off x="1510125" y="3401550"/>
            <a:ext cx="252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statement2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Statements: Example</a:t>
            </a:r>
            <a:endParaRPr/>
          </a:p>
        </p:txBody>
      </p:sp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6" name="Google Shape;4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980" y="1152425"/>
            <a:ext cx="5364045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32" name="Google Shape;432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that will take two numbers as input, and then print the larger number.</a:t>
            </a:r>
            <a:endParaRPr/>
          </a:p>
        </p:txBody>
      </p:sp>
      <p:sp>
        <p:nvSpPr>
          <p:cNvPr id="433" name="Google Shape;43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if-elif-else or chained or ladder statement</a:t>
            </a:r>
            <a:endParaRPr/>
          </a:p>
        </p:txBody>
      </p:sp>
      <p:sp>
        <p:nvSpPr>
          <p:cNvPr id="439" name="Google Shape;43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430" y="1152425"/>
            <a:ext cx="3293133" cy="38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Operator Precedence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if-elif-else or chained or ladder statement</a:t>
            </a:r>
            <a:endParaRPr/>
          </a:p>
        </p:txBody>
      </p:sp>
      <p:sp>
        <p:nvSpPr>
          <p:cNvPr id="446" name="Google Shape;44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7" name="Google Shape;4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450" y="1433975"/>
            <a:ext cx="3863200" cy="274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450" y="3809396"/>
            <a:ext cx="3863199" cy="95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54" name="Google Shape;454;p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that will take three numbers as input, and then print the largest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that will take three numbers as input, and then print the second largest number.</a:t>
            </a:r>
            <a:endParaRPr/>
          </a:p>
        </p:txBody>
      </p:sp>
      <p:sp>
        <p:nvSpPr>
          <p:cNvPr id="455" name="Google Shape;455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that will take a student’s mark (integer between 0 and 100) as input and print the letter grade according to the following table: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3" name="Google Shape;463;p64"/>
          <p:cNvGraphicFramePr/>
          <p:nvPr/>
        </p:nvGraphicFramePr>
        <p:xfrm>
          <a:off x="860175" y="209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{F1458851-B83F-4D0F-91DB-DA27D06CE1CF}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90-100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80-89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70-79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60-69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50-59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40-49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that will take an year as input and print whether that year is a leap year or not.</a:t>
            </a:r>
            <a:endParaRPr/>
          </a:p>
        </p:txBody>
      </p:sp>
      <p:sp>
        <p:nvSpPr>
          <p:cNvPr id="470" name="Google Shape;47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Leap year problem: solution using if-elif-else</a:t>
            </a:r>
            <a:endParaRPr/>
          </a:p>
        </p:txBody>
      </p:sp>
      <p:sp>
        <p:nvSpPr>
          <p:cNvPr id="476" name="Google Shape;4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66"/>
          <p:cNvSpPr txBox="1"/>
          <p:nvPr/>
        </p:nvSpPr>
        <p:spPr>
          <a:xfrm>
            <a:off x="2521200" y="1266325"/>
            <a:ext cx="410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year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400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0: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Leap year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year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100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0: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 a leap year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year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0: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Leap year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 a leap year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Leap year problem: solution using if-else</a:t>
            </a:r>
            <a:endParaRPr/>
          </a:p>
        </p:txBody>
      </p:sp>
      <p:sp>
        <p:nvSpPr>
          <p:cNvPr id="483" name="Google Shape;483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67"/>
          <p:cNvSpPr txBox="1"/>
          <p:nvPr/>
        </p:nvSpPr>
        <p:spPr>
          <a:xfrm>
            <a:off x="931950" y="1525050"/>
            <a:ext cx="728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(year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400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0) or ((year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4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0) and (year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0)):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Leap year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 a leap year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Unary Plus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Unary Minus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		(=)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		 	(+)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 		(-)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 		(*)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 			(/)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Floor Division		(//)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Modulus			(%)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		(**)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 Division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print(10.5//2.5)                           ⇒ 4.0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print(-5//2)                                  ⇒ 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print(10.5//2)                              ⇒ 4.0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print(30//4)                                 ⇒ 7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450" y="1152425"/>
            <a:ext cx="1988600" cy="5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050" y="1683625"/>
            <a:ext cx="4155400" cy="5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92425" y="23716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print(-5%2)             </a:t>
            </a:r>
            <a:endParaRPr sz="1600"/>
          </a:p>
        </p:txBody>
      </p:sp>
      <p:sp>
        <p:nvSpPr>
          <p:cNvPr id="120" name="Google Shape;120;p20"/>
          <p:cNvSpPr txBox="1"/>
          <p:nvPr/>
        </p:nvSpPr>
        <p:spPr>
          <a:xfrm>
            <a:off x="592425" y="2889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print(-5.5%2)</a:t>
            </a:r>
            <a:endParaRPr sz="1600"/>
          </a:p>
        </p:txBody>
      </p:sp>
      <p:sp>
        <p:nvSpPr>
          <p:cNvPr id="121" name="Google Shape;121;p20"/>
          <p:cNvSpPr txBox="1"/>
          <p:nvPr/>
        </p:nvSpPr>
        <p:spPr>
          <a:xfrm>
            <a:off x="592425" y="3407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print(5%-2)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204650" y="1256475"/>
            <a:ext cx="626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print(2**4)           ⇒ 16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print(-3**2)          ⇒ -9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print((-3)**2)        ⇒ 9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print(4**-2)          ⇒ 1/16</a:t>
            </a:r>
            <a:endParaRPr sz="2100"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