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PT Sans Narrow"/>
      <p:regular r:id="rId54"/>
      <p:bold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C559B5-1715-4BF7-8854-EA4CEBE1C49A}">
  <a:tblStyle styleId="{D3C559B5-1715-4BF7-8854-EA4CEBE1C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PTSansNarrow-bold.fntdata"/><Relationship Id="rId10" Type="http://schemas.openxmlformats.org/officeDocument/2006/relationships/slide" Target="slides/slide4.xml"/><Relationship Id="rId54" Type="http://schemas.openxmlformats.org/officeDocument/2006/relationships/font" Target="fonts/PTSansNarrow-regular.fntdata"/><Relationship Id="rId13" Type="http://schemas.openxmlformats.org/officeDocument/2006/relationships/slide" Target="slides/slide7.xml"/><Relationship Id="rId57" Type="http://schemas.openxmlformats.org/officeDocument/2006/relationships/font" Target="fonts/OpenSans-bold.fntdata"/><Relationship Id="rId12" Type="http://schemas.openxmlformats.org/officeDocument/2006/relationships/slide" Target="slides/slide6.xml"/><Relationship Id="rId56" Type="http://schemas.openxmlformats.org/officeDocument/2006/relationships/font" Target="fonts/OpenSans-regular.fntdata"/><Relationship Id="rId15" Type="http://schemas.openxmlformats.org/officeDocument/2006/relationships/slide" Target="slides/slide9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58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13bc6e48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13bc6e48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13bc6e48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13bc6e4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13bc6e48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13bc6e48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13bc6e48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13bc6e48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13bc6e48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13bc6e48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13bc6e48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13bc6e48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3bc6e48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3bc6e48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13bc6e485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13bc6e485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13bc6e485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13bc6e485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13bc6e48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13bc6e48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13bc6e48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13bc6e48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13bc6e48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13bc6e48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13bc6e48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13bc6e4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13bc6e48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13bc6e48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13bc6e48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13bc6e48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13bc6e48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13bc6e48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13bc6e48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13bc6e48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13bc6e48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13bc6e48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13bc6e48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13bc6e48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13bc6e48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13bc6e48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d45922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d45922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13bc6e48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13bc6e48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13bc6e48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13bc6e48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13bc6e48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13bc6e48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13bc6e48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13bc6e48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13bc6e48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513bc6e48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13bc6e48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13bc6e48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13bc6e48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513bc6e48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13bc6e48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13bc6e48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2944c7fc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2944c7fc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944c7fc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2944c7fc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e838a79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e838a79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944c7fc1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2944c7fc1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944c7fc1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2944c7fc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2944c7fc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2944c7fc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2944c7fc1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2944c7fc1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2944c7fc1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2944c7fc1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944c7fc1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2944c7fc1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2944c7fc1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2944c7fc1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2944c7fc1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2944c7fc1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e838a79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e838a79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13bc6e4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13bc6e4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13bc6e4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13bc6e4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13bc6e4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13bc6e4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13bc6e4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13bc6e4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ahian.salsabil@bracu.ac.b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.cc/cse110_resources_NNS" TargetMode="External"/><Relationship Id="rId4" Type="http://schemas.openxmlformats.org/officeDocument/2006/relationships/hyperlink" Target="http://tiny.cc/cse110_slack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CSE110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I</a:t>
            </a:r>
            <a:endParaRPr sz="240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five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ten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thousand times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710225" y="3467750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57693"/>
                </a:solidFill>
                <a:latin typeface="Open Sans"/>
                <a:ea typeface="Open Sans"/>
                <a:cs typeface="Open Sans"/>
                <a:sym typeface="Open Sans"/>
              </a:rPr>
              <a:t>Not possible to do it manually. Need to use iterations!</a:t>
            </a:r>
            <a:endParaRPr sz="1800">
              <a:solidFill>
                <a:srgbClr val="25769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looping constructs: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691850"/>
            <a:ext cx="3895831" cy="3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condition </a:t>
            </a:r>
            <a:r>
              <a:rPr lang="en"/>
              <a:t>is true, the 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 </a:t>
            </a:r>
            <a:r>
              <a:rPr lang="en"/>
              <a:t>is executed.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the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/>
              <a:t> is evaluated again, and if it is still true, the 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 </a:t>
            </a:r>
            <a:r>
              <a:rPr lang="en"/>
              <a:t>is executed again.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 </a:t>
            </a:r>
            <a:r>
              <a:rPr lang="en"/>
              <a:t>is executed repeatedly until the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/>
              <a:t> becomes false.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348750" y="1547300"/>
            <a:ext cx="24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endParaRPr b="1">
              <a:solidFill>
                <a:srgbClr val="7F6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of a while loop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349" y="1152425"/>
            <a:ext cx="2798674" cy="38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300" y="1264288"/>
            <a:ext cx="2905225" cy="365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while loop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Initialization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Condition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800"/>
              <a:buChar char="●"/>
            </a:pPr>
            <a:r>
              <a:rPr lang="en">
                <a:solidFill>
                  <a:srgbClr val="7F6000"/>
                </a:solidFill>
              </a:rPr>
              <a:t>Statement</a:t>
            </a:r>
            <a:endParaRPr>
              <a:solidFill>
                <a:srgbClr val="7F6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Update count variable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3061950" y="2828925"/>
            <a:ext cx="3020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 = 1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count &lt;= 5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print(“Hello world!”)</a:t>
            </a:r>
            <a:endParaRPr b="1">
              <a:solidFill>
                <a:srgbClr val="7F6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count += 1</a:t>
            </a:r>
            <a:endParaRPr b="1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looping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23845" l="1748" r="0" t="7866"/>
          <a:stretch/>
        </p:blipFill>
        <p:spPr>
          <a:xfrm>
            <a:off x="936225" y="1573388"/>
            <a:ext cx="7271551" cy="1996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first n integers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2940750" y="1266325"/>
            <a:ext cx="326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even numbers up to n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2940750" y="1266325"/>
            <a:ext cx="3262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sum of first n integers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2940750" y="1266325"/>
            <a:ext cx="3262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sum = 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sum += count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print(sum)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print the sum of all the odd integers from 0 to N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99225" y="1266325"/>
            <a:ext cx="914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= 0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odd_sum = 0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i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&lt;= 100: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i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% 2 != 0: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odd_sum += num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num += 1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i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("Sum of odd integers from 0 to 100:", odd_sum)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Brief Profile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Nahian Salsabil (NNS)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Lecturer, CSE, BRACU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BSc: CSE, BUET,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Email:</a:t>
            </a:r>
            <a:r>
              <a:rPr lang="en"/>
              <a:t> </a:t>
            </a:r>
            <a:r>
              <a:rPr b="1" lang="en"/>
              <a:t>Email: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nahian.salsabil@bracu.ac.bd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Room No</a:t>
            </a:r>
            <a:r>
              <a:rPr lang="en"/>
              <a:t>.</a:t>
            </a:r>
            <a:r>
              <a:rPr lang="en"/>
              <a:t> UB80601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Consultation Hour</a:t>
            </a:r>
            <a:r>
              <a:rPr lang="en"/>
              <a:t>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Sunday: 11:00am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Monday: 9:30am - 10:50am, 12:30pm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Wednesday: 9:30am - 10:50am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3" y="417800"/>
            <a:ext cx="73056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Loops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520675" y="1266325"/>
            <a:ext cx="83115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the program will never terminate and it will print “Hi” for an infinite number of times (until the memory runs out). It is called “ </a:t>
            </a:r>
            <a:r>
              <a:rPr b="1" lang="en"/>
              <a:t>Infinite loops </a:t>
            </a:r>
            <a:r>
              <a:rPr lang="en"/>
              <a:t>”.</a:t>
            </a:r>
            <a:endParaRPr/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113" y="2178825"/>
            <a:ext cx="2773775" cy="27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520675" y="1266325"/>
            <a:ext cx="83115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Never forget to update the loop controller !</a:t>
            </a:r>
            <a:endParaRPr/>
          </a:p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520675" y="1266325"/>
            <a:ext cx="83115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Breaking the loop means getting out of the loop.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loop breaks when the condition becomes false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23845" l="33186" r="0" t="7866"/>
          <a:stretch/>
        </p:blipFill>
        <p:spPr>
          <a:xfrm>
            <a:off x="2204050" y="2234400"/>
            <a:ext cx="4944750" cy="1996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2" name="Google Shape;232;p35"/>
          <p:cNvSpPr txBox="1"/>
          <p:nvPr/>
        </p:nvSpPr>
        <p:spPr>
          <a:xfrm>
            <a:off x="790375" y="4377675"/>
            <a:ext cx="777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This loop will break when count &lt;=5 becomes false, ie count&gt;5</a:t>
            </a:r>
            <a:endParaRPr sz="17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statement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520675" y="1266325"/>
            <a:ext cx="83115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way of getting out of the loop (ie breaking the loop)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terminate the current iteration or even the whole loop without checking the “loop terminating condition”.</a:t>
            </a:r>
            <a:endParaRPr/>
          </a:p>
        </p:txBody>
      </p:sp>
      <p:sp>
        <p:nvSpPr>
          <p:cNvPr id="239" name="Google Shape;2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 ?</a:t>
            </a:r>
            <a:endParaRPr/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282863"/>
            <a:ext cx="8167659" cy="257777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 ?</a:t>
            </a:r>
            <a:endParaRPr/>
          </a:p>
        </p:txBody>
      </p:sp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282863"/>
            <a:ext cx="8167659" cy="257777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4" name="Google Shape;2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4139407"/>
            <a:ext cx="4895850" cy="600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 ?</a:t>
            </a:r>
            <a:endParaRPr/>
          </a:p>
        </p:txBody>
      </p:sp>
      <p:sp>
        <p:nvSpPr>
          <p:cNvPr id="260" name="Google Shape;26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317475"/>
            <a:ext cx="8167659" cy="264386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 ?</a:t>
            </a:r>
            <a:endParaRPr/>
          </a:p>
        </p:txBody>
      </p:sp>
      <p:sp>
        <p:nvSpPr>
          <p:cNvPr id="267" name="Google Shape;2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317475"/>
            <a:ext cx="8167659" cy="264386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4139407"/>
            <a:ext cx="4895850" cy="600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75" name="Google Shape;27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1"/>
          <p:cNvSpPr txBox="1"/>
          <p:nvPr>
            <p:ph idx="1" type="body"/>
          </p:nvPr>
        </p:nvSpPr>
        <p:spPr>
          <a:xfrm>
            <a:off x="311700" y="1266325"/>
            <a:ext cx="85206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Write a program to find the first element between 100 and 200 which is divisible by 13 but not by 3.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8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http://tiny.cc/cse110_resources_NNS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Slack: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http://tiny.cc/cse110_slack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82" name="Google Shape;28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11700" y="1266325"/>
            <a:ext cx="89664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7"/>
              <a:t>Write a program to find the first element between 100 and 200 which is divisible by 13 but not by 3.</a:t>
            </a:r>
            <a:endParaRPr b="1" sz="28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num = 100</a:t>
            </a:r>
            <a:endParaRPr sz="168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82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num &lt;= 200:</a:t>
            </a:r>
            <a:endParaRPr sz="168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82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num % 13 == 0 </a:t>
            </a:r>
            <a:r>
              <a:rPr b="1" lang="en" sz="1682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num % 3 != 0:</a:t>
            </a:r>
            <a:endParaRPr sz="168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82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("First element between 100 and 200 divisible by 13 but not by 3:", num)</a:t>
            </a:r>
            <a:endParaRPr sz="168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82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b="1" sz="1682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    num += 1</a:t>
            </a:r>
            <a:endParaRPr sz="1682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statement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Unlike “break”, “continue” does not terminate the current loop; instead, it skips the rest of the codes of the current iteration and moves on to the next iteration.</a:t>
            </a:r>
            <a:endParaRPr/>
          </a:p>
        </p:txBody>
      </p:sp>
      <p:sp>
        <p:nvSpPr>
          <p:cNvPr id="290" name="Google Shape;29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statement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1266325"/>
            <a:ext cx="85206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" sz="17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750">
              <a:solidFill>
                <a:srgbClr val="09815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count &lt;= </a:t>
            </a:r>
            <a:r>
              <a:rPr lang="en" sz="17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"====="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count = count + </a:t>
            </a:r>
            <a:r>
              <a:rPr lang="en" sz="17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750">
              <a:solidFill>
                <a:srgbClr val="09815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count == </a:t>
            </a:r>
            <a:r>
              <a:rPr lang="en" sz="17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750">
              <a:solidFill>
                <a:srgbClr val="AF00DB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"====="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4"/>
          <p:cNvSpPr txBox="1"/>
          <p:nvPr/>
        </p:nvSpPr>
        <p:spPr>
          <a:xfrm>
            <a:off x="4640525" y="2380925"/>
            <a:ext cx="33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What is the output?</a:t>
            </a:r>
            <a:endParaRPr sz="22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statement</a:t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311700" y="1266325"/>
            <a:ext cx="85206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" sz="17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750">
              <a:solidFill>
                <a:srgbClr val="09815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count &lt;= </a:t>
            </a:r>
            <a:r>
              <a:rPr lang="en" sz="17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"====="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count = count + </a:t>
            </a:r>
            <a:r>
              <a:rPr lang="en" sz="17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750">
              <a:solidFill>
                <a:srgbClr val="09815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count == </a:t>
            </a:r>
            <a:r>
              <a:rPr lang="en" sz="17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750">
              <a:solidFill>
                <a:srgbClr val="AF00DB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"====="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6" name="Google Shape;3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600" y="569499"/>
            <a:ext cx="1025700" cy="43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5"/>
          <p:cNvSpPr/>
          <p:nvPr/>
        </p:nvSpPr>
        <p:spPr>
          <a:xfrm>
            <a:off x="3793800" y="1938600"/>
            <a:ext cx="1870500" cy="11121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Output</a:t>
            </a:r>
            <a:endParaRPr b="1" sz="2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statement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311700" y="1266325"/>
            <a:ext cx="85206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count = 1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FF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count &lt;= 5: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"====="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50">
                <a:solidFill>
                  <a:srgbClr val="FF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50">
                <a:solidFill>
                  <a:srgbClr val="FF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count == 3: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850">
                <a:solidFill>
                  <a:srgbClr val="FF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b="1" sz="1850">
              <a:solidFill>
                <a:srgbClr val="FF00FF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"====="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count = count + 1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6"/>
          <p:cNvSpPr txBox="1"/>
          <p:nvPr/>
        </p:nvSpPr>
        <p:spPr>
          <a:xfrm>
            <a:off x="4640525" y="2380925"/>
            <a:ext cx="33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What is the output?</a:t>
            </a:r>
            <a:endParaRPr sz="22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statement</a:t>
            </a:r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311700" y="1266325"/>
            <a:ext cx="85206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count = 1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while count &lt;= 5: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print("=====")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print("Hi")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if count == 3: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continue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print("Bye")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print("=====")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count = count + 1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7"/>
          <p:cNvSpPr txBox="1"/>
          <p:nvPr/>
        </p:nvSpPr>
        <p:spPr>
          <a:xfrm>
            <a:off x="3793950" y="1266325"/>
            <a:ext cx="4678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During the 3rd iteration, the update of the loop controller, “counter” has been skipped by</a:t>
            </a:r>
            <a:endParaRPr sz="22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continue. So after the 3rd iteration, it prints “Hi” for an infinite time.</a:t>
            </a:r>
            <a:endParaRPr sz="22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47"/>
          <p:cNvSpPr txBox="1"/>
          <p:nvPr/>
        </p:nvSpPr>
        <p:spPr>
          <a:xfrm>
            <a:off x="3932825" y="3669950"/>
            <a:ext cx="47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Can you solve that infinite loop problem?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311700" y="1152425"/>
            <a:ext cx="88323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Write a python program that iterates from 0 to 100 and prints all the numbers except for those that are divisible by 5.</a:t>
            </a:r>
            <a:endParaRPr b="1" sz="2200">
              <a:solidFill>
                <a:srgbClr val="000000"/>
              </a:solidFill>
            </a:endParaRPr>
          </a:p>
        </p:txBody>
      </p:sp>
      <p:sp>
        <p:nvSpPr>
          <p:cNvPr id="331" name="Google Shape;33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311700" y="1538100"/>
            <a:ext cx="8520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= 0</a:t>
            </a:r>
            <a:endParaRPr b="1"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num &lt;= 100:</a:t>
            </a:r>
            <a:endParaRPr b="1"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num % 5 == 0:</a:t>
            </a:r>
            <a:endParaRPr b="1"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num += 1</a:t>
            </a:r>
            <a:endParaRPr b="1"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continue</a:t>
            </a:r>
            <a:endParaRPr b="1"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print(num)</a:t>
            </a:r>
            <a:endParaRPr b="1"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num += 1</a:t>
            </a:r>
            <a:endParaRPr b="1"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49"/>
          <p:cNvSpPr txBox="1"/>
          <p:nvPr/>
        </p:nvSpPr>
        <p:spPr>
          <a:xfrm>
            <a:off x="392100" y="1041925"/>
            <a:ext cx="90213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Write a python program that iterates from 0 to 100 and prints all the numbers except for those that are divisible by 5.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revisited</a:t>
            </a:r>
            <a:endParaRPr/>
          </a:p>
        </p:txBody>
      </p:sp>
      <p:sp>
        <p:nvSpPr>
          <p:cNvPr id="345" name="Google Shape;345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= [1, 2, 3, 4]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= [1, 2.0, [3, 4]]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= [1.0, -2, “Hello!”, [“World”, 2]]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352" name="Google Shape;352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/>
              <a:t>loop can iterate through a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iterating variable or loop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iterator </a:t>
            </a:r>
            <a:r>
              <a:rPr lang="en"/>
              <a:t>goes through all the elements of the list sequentially from left to right.</a:t>
            </a:r>
            <a:endParaRPr/>
          </a:p>
        </p:txBody>
      </p:sp>
      <p:sp>
        <p:nvSpPr>
          <p:cNvPr id="353" name="Google Shape;35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51"/>
          <p:cNvSpPr txBox="1"/>
          <p:nvPr/>
        </p:nvSpPr>
        <p:spPr>
          <a:xfrm>
            <a:off x="3065250" y="1266325"/>
            <a:ext cx="30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iterator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C113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endParaRPr b="1">
              <a:solidFill>
                <a:srgbClr val="7F6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5" name="Google Shape;355;p51"/>
          <p:cNvCxnSpPr/>
          <p:nvPr/>
        </p:nvCxnSpPr>
        <p:spPr>
          <a:xfrm flipH="1">
            <a:off x="2807950" y="1463925"/>
            <a:ext cx="337500" cy="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51"/>
          <p:cNvSpPr txBox="1"/>
          <p:nvPr/>
        </p:nvSpPr>
        <p:spPr>
          <a:xfrm>
            <a:off x="1358575" y="1318825"/>
            <a:ext cx="16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is a Python keyword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7" name="Google Shape;357;p51"/>
          <p:cNvCxnSpPr/>
          <p:nvPr/>
        </p:nvCxnSpPr>
        <p:spPr>
          <a:xfrm flipH="1" rot="10800000">
            <a:off x="4457700" y="949450"/>
            <a:ext cx="732000" cy="4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51"/>
          <p:cNvSpPr txBox="1"/>
          <p:nvPr/>
        </p:nvSpPr>
        <p:spPr>
          <a:xfrm>
            <a:off x="5255600" y="474775"/>
            <a:ext cx="357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During every iteration,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iterator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will contain the next element in the </a:t>
            </a:r>
            <a:r>
              <a:rPr b="1"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list.</a:t>
            </a:r>
            <a:endParaRPr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iterator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is a Python variable.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9" name="Google Shape;359;p51"/>
          <p:cNvCxnSpPr/>
          <p:nvPr/>
        </p:nvCxnSpPr>
        <p:spPr>
          <a:xfrm>
            <a:off x="4639050" y="1734275"/>
            <a:ext cx="36930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51"/>
          <p:cNvSpPr txBox="1"/>
          <p:nvPr/>
        </p:nvSpPr>
        <p:spPr>
          <a:xfrm>
            <a:off x="5011650" y="1734275"/>
            <a:ext cx="33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will execute once for every element in the </a:t>
            </a:r>
            <a:r>
              <a:rPr b="1"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 so far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Type, Type Conversion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Branching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366" name="Google Shape;36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52"/>
          <p:cNvSpPr txBox="1"/>
          <p:nvPr/>
        </p:nvSpPr>
        <p:spPr>
          <a:xfrm>
            <a:off x="311700" y="1378425"/>
            <a:ext cx="4853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marvel_heroes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["Black Panther", "Captain America", "Iron Man", "Ant-Man"]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hero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marvel_heroes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(hero)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(“Good bye!”)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52"/>
          <p:cNvSpPr txBox="1"/>
          <p:nvPr/>
        </p:nvSpPr>
        <p:spPr>
          <a:xfrm>
            <a:off x="6000750" y="1338625"/>
            <a:ext cx="2209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Black Panther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Captain America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Iron Man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Ant-Man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Good bye!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374" name="Google Shape;37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53"/>
          <p:cNvSpPr txBox="1"/>
          <p:nvPr/>
        </p:nvSpPr>
        <p:spPr>
          <a:xfrm>
            <a:off x="1050250" y="1371825"/>
            <a:ext cx="4853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iron_man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“Tony Stark”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char_iter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iron_man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(char_iter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(“Good bye!”)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53"/>
          <p:cNvSpPr txBox="1"/>
          <p:nvPr/>
        </p:nvSpPr>
        <p:spPr>
          <a:xfrm>
            <a:off x="5987575" y="1152425"/>
            <a:ext cx="2209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Good bye!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list of integers, print the sum of all the numbers in that list.</a:t>
            </a:r>
            <a:endParaRPr/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54"/>
          <p:cNvSpPr txBox="1"/>
          <p:nvPr/>
        </p:nvSpPr>
        <p:spPr>
          <a:xfrm>
            <a:off x="2755350" y="1963375"/>
            <a:ext cx="363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num_list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[1, 2, 3, 4, 5]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num_list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sum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 sum is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sum)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range() function</a:t>
            </a:r>
            <a:endParaRPr/>
          </a:p>
        </p:txBody>
      </p:sp>
      <p:sp>
        <p:nvSpPr>
          <p:cNvPr id="390" name="Google Shape;390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lang="en"/>
              <a:t> function returns a sequence of numbers, in a given range.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use of it is to iterate sequences on a sequence of numbers using Python loops.</a:t>
            </a:r>
            <a:endParaRPr/>
          </a:p>
        </p:txBody>
      </p:sp>
      <p:sp>
        <p:nvSpPr>
          <p:cNvPr id="391" name="Google Shape;39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55"/>
          <p:cNvSpPr txBox="1"/>
          <p:nvPr/>
        </p:nvSpPr>
        <p:spPr>
          <a:xfrm>
            <a:off x="1008925" y="2433275"/>
            <a:ext cx="5981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range(start, stop, step)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393" name="Google Shape;393;p55"/>
          <p:cNvGraphicFramePr/>
          <p:nvPr/>
        </p:nvGraphicFramePr>
        <p:xfrm>
          <a:off x="952500" y="30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{D3C559B5-1715-4BF7-8854-EA4CEBE1C49A}</a:tableStyleId>
              </a:tblPr>
              <a:tblGrid>
                <a:gridCol w="777375"/>
                <a:gridCol w="6461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(Optional) An integer number specifying at which position to start. Default is 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stop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Required. An integer number specifying at which position to stop (not included).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step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(Optional) An integer number specifying the incrementation. Default is 1.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range() function</a:t>
            </a:r>
            <a:endParaRPr/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6"/>
          <p:cNvSpPr txBox="1"/>
          <p:nvPr/>
        </p:nvSpPr>
        <p:spPr>
          <a:xfrm>
            <a:off x="1070750" y="1648675"/>
            <a:ext cx="245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= range(1, 5, 1)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Sequence: 1, 2, 3, 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56"/>
          <p:cNvSpPr txBox="1"/>
          <p:nvPr/>
        </p:nvSpPr>
        <p:spPr>
          <a:xfrm>
            <a:off x="1406700" y="1081450"/>
            <a:ext cx="633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range(start(Optional), stop, step(Optional))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p56"/>
          <p:cNvSpPr txBox="1"/>
          <p:nvPr/>
        </p:nvSpPr>
        <p:spPr>
          <a:xfrm>
            <a:off x="5178975" y="1648675"/>
            <a:ext cx="245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= range(1, 9, 2)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Sequence: 1, 3, 5, 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56"/>
          <p:cNvSpPr txBox="1"/>
          <p:nvPr/>
        </p:nvSpPr>
        <p:spPr>
          <a:xfrm>
            <a:off x="1070750" y="3086950"/>
            <a:ext cx="245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= range(5)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Sequence: 0, 1, 2, 3, 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56"/>
          <p:cNvSpPr txBox="1"/>
          <p:nvPr/>
        </p:nvSpPr>
        <p:spPr>
          <a:xfrm>
            <a:off x="5178975" y="3086950"/>
            <a:ext cx="245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= range(3, 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Sequence: 3, 4, 5, 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6" name="Google Shape;406;p56"/>
          <p:cNvCxnSpPr/>
          <p:nvPr/>
        </p:nvCxnSpPr>
        <p:spPr>
          <a:xfrm flipH="1" rot="10800000">
            <a:off x="6422775" y="3007075"/>
            <a:ext cx="20430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56"/>
          <p:cNvSpPr txBox="1"/>
          <p:nvPr/>
        </p:nvSpPr>
        <p:spPr>
          <a:xfrm>
            <a:off x="6574450" y="2769575"/>
            <a:ext cx="6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start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8" name="Google Shape;408;p56"/>
          <p:cNvCxnSpPr/>
          <p:nvPr/>
        </p:nvCxnSpPr>
        <p:spPr>
          <a:xfrm flipH="1" rot="10800000">
            <a:off x="6745900" y="3092600"/>
            <a:ext cx="501300" cy="1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56"/>
          <p:cNvSpPr txBox="1"/>
          <p:nvPr/>
        </p:nvSpPr>
        <p:spPr>
          <a:xfrm>
            <a:off x="7181050" y="2863975"/>
            <a:ext cx="10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stop/end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0" name="Google Shape;410;p56"/>
          <p:cNvCxnSpPr/>
          <p:nvPr/>
        </p:nvCxnSpPr>
        <p:spPr>
          <a:xfrm flipH="1" rot="10800000">
            <a:off x="2314575" y="3072775"/>
            <a:ext cx="2373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56"/>
          <p:cNvSpPr txBox="1"/>
          <p:nvPr/>
        </p:nvSpPr>
        <p:spPr>
          <a:xfrm>
            <a:off x="2462150" y="2863975"/>
            <a:ext cx="16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Only stop or end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2" name="Google Shape;412;p56"/>
          <p:cNvCxnSpPr/>
          <p:nvPr/>
        </p:nvCxnSpPr>
        <p:spPr>
          <a:xfrm flipH="1" rot="10800000">
            <a:off x="2321175" y="1674825"/>
            <a:ext cx="1518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56"/>
          <p:cNvSpPr txBox="1"/>
          <p:nvPr/>
        </p:nvSpPr>
        <p:spPr>
          <a:xfrm>
            <a:off x="2314575" y="1386825"/>
            <a:ext cx="6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start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4" name="Google Shape;414;p56"/>
          <p:cNvCxnSpPr/>
          <p:nvPr/>
        </p:nvCxnSpPr>
        <p:spPr>
          <a:xfrm>
            <a:off x="2637700" y="1925525"/>
            <a:ext cx="224100" cy="1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56"/>
          <p:cNvSpPr txBox="1"/>
          <p:nvPr/>
        </p:nvSpPr>
        <p:spPr>
          <a:xfrm>
            <a:off x="2787350" y="1864225"/>
            <a:ext cx="10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stop/end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6" name="Google Shape;416;p56"/>
          <p:cNvCxnSpPr/>
          <p:nvPr/>
        </p:nvCxnSpPr>
        <p:spPr>
          <a:xfrm flipH="1" rot="10800000">
            <a:off x="2967400" y="1707825"/>
            <a:ext cx="178200" cy="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56"/>
          <p:cNvSpPr txBox="1"/>
          <p:nvPr/>
        </p:nvSpPr>
        <p:spPr>
          <a:xfrm>
            <a:off x="3073025" y="1464025"/>
            <a:ext cx="6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step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range() function in for loop</a:t>
            </a:r>
            <a:endParaRPr/>
          </a:p>
        </p:txBody>
      </p:sp>
      <p:sp>
        <p:nvSpPr>
          <p:cNvPr id="423" name="Google Shape;42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4" name="Google Shape;42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599" cy="342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Python!” 100 times.</a:t>
            </a:r>
            <a:endParaRPr/>
          </a:p>
        </p:txBody>
      </p:sp>
      <p:sp>
        <p:nvSpPr>
          <p:cNvPr id="431" name="Google Shape;4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58"/>
          <p:cNvSpPr txBox="1"/>
          <p:nvPr/>
        </p:nvSpPr>
        <p:spPr>
          <a:xfrm>
            <a:off x="1127325" y="2286625"/>
            <a:ext cx="32625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“I love Python!”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58"/>
          <p:cNvSpPr txBox="1"/>
          <p:nvPr/>
        </p:nvSpPr>
        <p:spPr>
          <a:xfrm>
            <a:off x="4747825" y="2263950"/>
            <a:ext cx="3448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 range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(100)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“I love Python!”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311700" y="1256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the first n integers.</a:t>
            </a:r>
            <a:endParaRPr/>
          </a:p>
        </p:txBody>
      </p:sp>
      <p:sp>
        <p:nvSpPr>
          <p:cNvPr id="440" name="Google Shape;44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59"/>
          <p:cNvSpPr txBox="1"/>
          <p:nvPr/>
        </p:nvSpPr>
        <p:spPr>
          <a:xfrm>
            <a:off x="4747950" y="1677775"/>
            <a:ext cx="4273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Enter an integer=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 range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(1, n+1)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59"/>
          <p:cNvSpPr txBox="1"/>
          <p:nvPr/>
        </p:nvSpPr>
        <p:spPr>
          <a:xfrm>
            <a:off x="403200" y="2169075"/>
            <a:ext cx="41688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Enter an integer=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59"/>
          <p:cNvSpPr txBox="1"/>
          <p:nvPr/>
        </p:nvSpPr>
        <p:spPr>
          <a:xfrm>
            <a:off x="4747950" y="3022125"/>
            <a:ext cx="4273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Enter an integer=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 range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Iteration (Loops)</a:t>
            </a:r>
            <a:endParaRPr sz="4500"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five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five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ten times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five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ten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thousand times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