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3ABB96-F82A-4F3A-8CC5-78F2DB9CDD63}">
  <a:tblStyle styleId="{723ABB96-F82A-4F3A-8CC5-78F2DB9CD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6ddeec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a6ddeec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a6ddeec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a6ddeec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6ddeec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a6ddeec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a6ddeec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a6ddeec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a6ddeec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a6ddeec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a6ddeec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a6ddeec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a6ddeec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a6ddeec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a6ddeecf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a6ddeecf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a6ddeec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a6ddeec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a6ddeec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a6ddeec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a6ddeecf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a6ddeecf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a6ddeecf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a6ddeecf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a6ddeecf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a6ddeecf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6ddeecf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6ddeecf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a6ddeecf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a6ddeecf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a6ddeecf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a6ddeecf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a6ddeecf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a6ddeecf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a6ddeecf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a6ddeecf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a6ddeecf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a6ddeecf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a6ddeecf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a6ddeecf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a6ddeecf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a6ddeecf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a6ddeecf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a6ddeecf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a6ddeecf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0a6ddeecf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a6ddeecf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0a6ddeecf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a6ddeecf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a6ddeecf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a6ddeecf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0a6ddeecf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a6ddee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a6ddee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a6ddeec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a6ddeec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a6ddeec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a6ddeec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a6ddeec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a6ddeec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a6ddeec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a6ddeec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Alternative Quotes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12" y="1266325"/>
            <a:ext cx="7927376" cy="1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escape characters or backslash (\) 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38" y="1266323"/>
            <a:ext cx="7844924" cy="2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String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represented with only two single( '' ) or two double( "" ) quotes with no characters in between are called </a:t>
            </a:r>
            <a:r>
              <a:rPr i="1" lang="en"/>
              <a:t>Empty String</a:t>
            </a:r>
            <a:r>
              <a:rPr lang="en"/>
              <a:t>.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00" y="2295063"/>
            <a:ext cx="7417202" cy="12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Characters in a String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want to access the individual characters of a String?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we saw that it can be accomplished using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using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loop requires us to traverse the entire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we want to access only the specific portions of the String?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048450" y="2886375"/>
            <a:ext cx="2182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‘CSE110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163275" y="2347575"/>
            <a:ext cx="2248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indicates the position of a character in a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Indexing can be done in two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indexing: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the characters from the left side of a string.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Positive indexing always starts from 0 ( left-most character of the string ) and ends at the last character of the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indexing: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the characters from the right side of a string.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Negative indexing always starts from -1 ( rightmost character of the string ) and ends at the first character of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Indices are always integers.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63" y="2571748"/>
            <a:ext cx="6783275" cy="14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3753750" y="1378425"/>
            <a:ext cx="1636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Loving CSE110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 flipH="1" rot="10800000">
            <a:off x="3910375" y="1233175"/>
            <a:ext cx="13200" cy="2769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7"/>
          <p:cNvSpPr txBox="1"/>
          <p:nvPr/>
        </p:nvSpPr>
        <p:spPr>
          <a:xfrm>
            <a:off x="3798175" y="92980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solidFill>
                <a:srgbClr val="274E1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 flipH="1" rot="10800000">
            <a:off x="5202850" y="1279400"/>
            <a:ext cx="26400" cy="2175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7"/>
          <p:cNvSpPr txBox="1"/>
          <p:nvPr/>
        </p:nvSpPr>
        <p:spPr>
          <a:xfrm>
            <a:off x="5061075" y="9782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>
              <a:solidFill>
                <a:srgbClr val="274E1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5202700" y="1661675"/>
            <a:ext cx="79200" cy="34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7"/>
          <p:cNvSpPr txBox="1"/>
          <p:nvPr/>
        </p:nvSpPr>
        <p:spPr>
          <a:xfrm>
            <a:off x="5163250" y="188037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5" name="Google Shape;185;p27"/>
          <p:cNvCxnSpPr/>
          <p:nvPr/>
        </p:nvCxnSpPr>
        <p:spPr>
          <a:xfrm flipH="1">
            <a:off x="3765200" y="1688125"/>
            <a:ext cx="118800" cy="2901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 txBox="1"/>
          <p:nvPr/>
        </p:nvSpPr>
        <p:spPr>
          <a:xfrm>
            <a:off x="3481775" y="18803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-13</a:t>
            </a:r>
            <a:endParaRPr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126950" y="1109025"/>
            <a:ext cx="890100" cy="13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4095125" y="2004625"/>
            <a:ext cx="890100" cy="138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access the character at a specific index or position, we need to do the following: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anything out of the valid range is tried to be accessed, the program will yield an IndexError.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other data type except an integer is entered as an index, TypeError will rise.</a:t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868300" y="1608950"/>
            <a:ext cx="352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name_of_string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24" y="1266325"/>
            <a:ext cx="6710750" cy="34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266325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Slicing is used for getting a substring of a particular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more general terms, it is used for accessing a particular range of characters.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(:)</a:t>
            </a:r>
            <a:r>
              <a:rPr lang="en"/>
              <a:t> is used as a slicing operator.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/>
              <a:t> the index where slicing starts (inclusive). Default value is 0.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r>
              <a:rPr b="1"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the index where slicing stops (Not inclusive). By default includes the rest of the string from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step_size:</a:t>
            </a:r>
            <a:r>
              <a:rPr b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Increment of the index value. Default value is 1.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517700" y="26582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beginning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step_size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2426675" y="126632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= “I love Python!”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 rot="10800000">
            <a:off x="3435600" y="1187075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1"/>
          <p:cNvSpPr txBox="1"/>
          <p:nvPr/>
        </p:nvSpPr>
        <p:spPr>
          <a:xfrm>
            <a:off x="3296100" y="866125"/>
            <a:ext cx="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3547700" y="1353850"/>
            <a:ext cx="509100" cy="3936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1"/>
          <p:cNvCxnSpPr/>
          <p:nvPr/>
        </p:nvCxnSpPr>
        <p:spPr>
          <a:xfrm flipH="1" rot="10800000">
            <a:off x="4813800" y="1167300"/>
            <a:ext cx="59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1"/>
          <p:cNvSpPr txBox="1"/>
          <p:nvPr/>
        </p:nvSpPr>
        <p:spPr>
          <a:xfrm>
            <a:off x="4668700" y="8661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547700" y="1666525"/>
            <a:ext cx="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[2:6]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104000" y="86612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Positive Indexing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101600" y="1350550"/>
            <a:ext cx="771600" cy="400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4219200" y="1666513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[7:13]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0" name="Google Shape;230;p31"/>
          <p:cNvGraphicFramePr/>
          <p:nvPr/>
        </p:nvGraphicFramePr>
        <p:xfrm>
          <a:off x="867900" y="20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{723ABB96-F82A-4F3A-8CC5-78F2DB9CDD63}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text[2:6]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text[0:6]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text[7:13]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text[7:]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text[2:10:2]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lv 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31"/>
          <p:cNvSpPr/>
          <p:nvPr/>
        </p:nvSpPr>
        <p:spPr>
          <a:xfrm>
            <a:off x="3683825" y="996925"/>
            <a:ext cx="932100" cy="13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426675" y="126632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= “I love Python!”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32"/>
          <p:cNvCxnSpPr/>
          <p:nvPr/>
        </p:nvCxnSpPr>
        <p:spPr>
          <a:xfrm rot="10800000">
            <a:off x="3435600" y="1187075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2"/>
          <p:cNvSpPr txBox="1"/>
          <p:nvPr/>
        </p:nvSpPr>
        <p:spPr>
          <a:xfrm>
            <a:off x="3181050" y="866125"/>
            <a:ext cx="5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547700" y="1353850"/>
            <a:ext cx="509100" cy="3936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2"/>
          <p:cNvCxnSpPr/>
          <p:nvPr/>
        </p:nvCxnSpPr>
        <p:spPr>
          <a:xfrm flipH="1" rot="10800000">
            <a:off x="4813800" y="1167300"/>
            <a:ext cx="59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2"/>
          <p:cNvSpPr txBox="1"/>
          <p:nvPr/>
        </p:nvSpPr>
        <p:spPr>
          <a:xfrm>
            <a:off x="4701650" y="8661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3369650" y="1666525"/>
            <a:ext cx="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[-12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-8]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5104000" y="86612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Negative Indexing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101600" y="1350550"/>
            <a:ext cx="771600" cy="400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4252200" y="1666525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[-7:]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867900" y="20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{723ABB96-F82A-4F3A-8CC5-78F2DB9CDD63}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text[-12:-8]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text[:-8]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text[-12:6]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text[-7:-1]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text[-7:]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text[-12:-4:2]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lv 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2"/>
          <p:cNvSpPr/>
          <p:nvPr/>
        </p:nvSpPr>
        <p:spPr>
          <a:xfrm>
            <a:off x="3734400" y="993625"/>
            <a:ext cx="837600" cy="145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Operators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Concatenation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1312250" y="1813400"/>
            <a:ext cx="24795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“def”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(z)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 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“ghi”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 + a + 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(z)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229225" y="1813400"/>
            <a:ext cx="2294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abcdef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 def ghi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Repetition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Repetition: Creates a new string with the specified number of copies of the input string.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1398000" y="2215700"/>
            <a:ext cx="1833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499600" y="2215700"/>
            <a:ext cx="1536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abcabcabc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Membership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289350" y="1152425"/>
            <a:ext cx="256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“elephant”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“ph”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“ant”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Immutability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Strings are immutable, meaning they cannot be changed after they are created.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1450725" y="2195875"/>
            <a:ext cx="18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“Python”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text[0]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“C”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4648950" y="2011250"/>
            <a:ext cx="358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Error! We cannot change the string text after it has been created.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length of the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1536475" y="2294800"/>
            <a:ext cx="2110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“abcdef”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5816125" y="2294800"/>
            <a:ext cx="1892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copy of the string with all upper case letters converted to lower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1424350" y="2881675"/>
            <a:ext cx="27762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“Hello,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small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text.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(small)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5545750" y="2881675"/>
            <a:ext cx="2064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copy of the string with all lower case letters converted to upper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1391375" y="2881675"/>
            <a:ext cx="27762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“Hello,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big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text.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(big)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5545750" y="2881675"/>
            <a:ext cx="2064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True if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starts with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(or if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is a prefix of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745175" y="2571750"/>
            <a:ext cx="3982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(prefix)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(“Prefix matched!”)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(“Prefix did not match!”)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6046875" y="2242050"/>
            <a:ext cx="22815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Begins 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(empty string)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… …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True if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ends with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(or if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is a suffix of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745175" y="2571750"/>
            <a:ext cx="3982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suffix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(suffix)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(“Suffix  matched!”)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(“Suffix  did not match!”)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6040300" y="2235475"/>
            <a:ext cx="22815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Ends 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(empty string)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… …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total occurrences of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lang="en"/>
              <a:t>in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2"/>
          <p:cNvSpPr txBox="1"/>
          <p:nvPr/>
        </p:nvSpPr>
        <p:spPr>
          <a:xfrm>
            <a:off x="877025" y="2495425"/>
            <a:ext cx="3442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“abcabcab”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substr_count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(“abc”)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(substr_count)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5704025" y="2495425"/>
            <a:ext cx="1905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Removes all whitespaces (</a:t>
            </a:r>
            <a:r>
              <a:rPr i="1" lang="en"/>
              <a:t>spaces</a:t>
            </a:r>
            <a:r>
              <a:rPr lang="en"/>
              <a:t>, </a:t>
            </a:r>
            <a:r>
              <a:rPr i="1" lang="en"/>
              <a:t>tabs</a:t>
            </a:r>
            <a:r>
              <a:rPr lang="en"/>
              <a:t>, </a:t>
            </a:r>
            <a:r>
              <a:rPr i="1" lang="en"/>
              <a:t>newlines </a:t>
            </a:r>
            <a:r>
              <a:rPr lang="en"/>
              <a:t>etc.) from </a:t>
            </a: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</a:t>
            </a:r>
            <a:r>
              <a:rPr lang="en" u="sng"/>
              <a:t>at the beginning</a:t>
            </a:r>
            <a:r>
              <a:rPr lang="en"/>
              <a:t> and </a:t>
            </a:r>
            <a:r>
              <a:rPr lang="en" u="sng"/>
              <a:t>in the end</a:t>
            </a:r>
            <a:r>
              <a:rPr lang="en"/>
              <a:t> and returns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975950" y="2901450"/>
            <a:ext cx="349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‘	 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5347700" y="2901450"/>
            <a:ext cx="3267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	 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43"/>
          <p:cNvCxnSpPr/>
          <p:nvPr/>
        </p:nvCxnSpPr>
        <p:spPr>
          <a:xfrm flipH="1">
            <a:off x="5446925" y="3620225"/>
            <a:ext cx="2373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3"/>
          <p:cNvCxnSpPr/>
          <p:nvPr/>
        </p:nvCxnSpPr>
        <p:spPr>
          <a:xfrm flipH="1">
            <a:off x="5809425" y="3587250"/>
            <a:ext cx="4353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3"/>
          <p:cNvSpPr txBox="1"/>
          <p:nvPr/>
        </p:nvSpPr>
        <p:spPr>
          <a:xfrm>
            <a:off x="4842950" y="4042350"/>
            <a:ext cx="30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at the beginning or in the end, so not removed.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Removes all whitespaces (</a:t>
            </a:r>
            <a:r>
              <a:rPr i="1" lang="en"/>
              <a:t>spaces</a:t>
            </a:r>
            <a:r>
              <a:rPr lang="en"/>
              <a:t>, </a:t>
            </a:r>
            <a:r>
              <a:rPr i="1" lang="en"/>
              <a:t>tabs</a:t>
            </a:r>
            <a:r>
              <a:rPr lang="en"/>
              <a:t>, </a:t>
            </a:r>
            <a:r>
              <a:rPr i="1" lang="en"/>
              <a:t>newlines </a:t>
            </a:r>
            <a:r>
              <a:rPr lang="en"/>
              <a:t>etc.) from </a:t>
            </a: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at the beginning </a:t>
            </a:r>
            <a:r>
              <a:rPr lang="en" strike="sngStrike"/>
              <a:t>and </a:t>
            </a:r>
            <a:r>
              <a:rPr i="1" lang="en" strike="sngStrike"/>
              <a:t>in the end</a:t>
            </a:r>
            <a:r>
              <a:rPr lang="en"/>
              <a:t> and returns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4"/>
          <p:cNvSpPr txBox="1"/>
          <p:nvPr/>
        </p:nvSpPr>
        <p:spPr>
          <a:xfrm>
            <a:off x="975950" y="2901450"/>
            <a:ext cx="349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‘	 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5347700" y="2901450"/>
            <a:ext cx="3267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66" name="Google Shape;366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Removes all whitespaces (</a:t>
            </a:r>
            <a:r>
              <a:rPr i="1" lang="en"/>
              <a:t>spaces</a:t>
            </a:r>
            <a:r>
              <a:rPr lang="en"/>
              <a:t>, </a:t>
            </a:r>
            <a:r>
              <a:rPr i="1" lang="en"/>
              <a:t>tabs</a:t>
            </a:r>
            <a:r>
              <a:rPr lang="en"/>
              <a:t>, </a:t>
            </a:r>
            <a:r>
              <a:rPr i="1" lang="en"/>
              <a:t>newlines </a:t>
            </a:r>
            <a:r>
              <a:rPr lang="en"/>
              <a:t>etc.) from </a:t>
            </a: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</a:t>
            </a:r>
            <a:r>
              <a:rPr i="1" lang="en" strike="sngStrike"/>
              <a:t>at the beginning</a:t>
            </a:r>
            <a:r>
              <a:rPr lang="en" strike="sngStrike"/>
              <a:t> and</a:t>
            </a:r>
            <a:r>
              <a:rPr lang="en"/>
              <a:t> in the end and returns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975950" y="2901450"/>
            <a:ext cx="349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‘	 I love Python	    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5347700" y="2901450"/>
            <a:ext cx="3267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	 I love Python’	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old_str,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new_str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Replace every instance of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old_str </a:t>
            </a:r>
            <a:r>
              <a:rPr lang="en"/>
              <a:t>with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new_str </a:t>
            </a:r>
            <a:r>
              <a:rPr lang="en"/>
              <a:t>in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and returns the new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863825" y="2844925"/>
            <a:ext cx="36072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(“World”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“Python”)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5710625" y="2844925"/>
            <a:ext cx="1905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Python!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the index of the first occurrence of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lang="en"/>
              <a:t>in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877025" y="2495425"/>
            <a:ext cx="3442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“abcabcab”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substr_index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(“bca”)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(substr_index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5704025" y="2495425"/>
            <a:ext cx="1905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is a sequence of ordered characters represented with quotation marks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(')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/>
              <a:t>''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triple</a:t>
            </a:r>
            <a:r>
              <a:rPr lang="en"/>
              <a:t>(' ' ' or '' '' '')) at the beginning and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character can be lower case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(a-z) </a:t>
            </a:r>
            <a:r>
              <a:rPr lang="en"/>
              <a:t>or upper case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(A-Z)</a:t>
            </a:r>
            <a:r>
              <a:rPr lang="en"/>
              <a:t> alphabet, digits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(0-9)</a:t>
            </a:r>
            <a:r>
              <a:rPr lang="en"/>
              <a:t> or special symbols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+, -, #, %, *</a:t>
            </a:r>
            <a:r>
              <a:rPr lang="en"/>
              <a:t>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character order is always from left to right.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 Example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</a:t>
            </a:r>
            <a:r>
              <a:rPr lang="en"/>
              <a:t>CSE 110</a:t>
            </a:r>
            <a:r>
              <a:rPr b="1" lang="en"/>
              <a:t>' </a:t>
            </a:r>
            <a:r>
              <a:rPr lang="en"/>
              <a:t>			(using single quotes)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''</a:t>
            </a:r>
            <a:r>
              <a:rPr lang="en"/>
              <a:t>CSE 110</a:t>
            </a:r>
            <a:r>
              <a:rPr b="1" lang="en"/>
              <a:t>''			</a:t>
            </a:r>
            <a:r>
              <a:rPr lang="en"/>
              <a:t>(using double quotes)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 ' '</a:t>
            </a:r>
            <a:r>
              <a:rPr lang="en"/>
              <a:t>CSE 110</a:t>
            </a:r>
            <a:r>
              <a:rPr b="1" lang="en"/>
              <a:t>' ' '		</a:t>
            </a:r>
            <a:r>
              <a:rPr lang="en"/>
              <a:t>(using triple single quotes)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'' '' ''</a:t>
            </a:r>
            <a:r>
              <a:rPr lang="en"/>
              <a:t>CSE 110</a:t>
            </a:r>
            <a:r>
              <a:rPr b="1" lang="en"/>
              <a:t>'' '' ''		</a:t>
            </a:r>
            <a:r>
              <a:rPr lang="en"/>
              <a:t>(using triple double quote)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these four String data are exactly same to Python.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The quotes at the beginning and in the end are </a:t>
            </a:r>
            <a:r>
              <a:rPr b="1" lang="en">
                <a:solidFill>
                  <a:srgbClr val="FF0000"/>
                </a:solidFill>
              </a:rPr>
              <a:t>not </a:t>
            </a:r>
            <a:r>
              <a:rPr lang="en">
                <a:solidFill>
                  <a:srgbClr val="FF0000"/>
                </a:solidFill>
              </a:rPr>
              <a:t>part of the String.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263100" y="2676975"/>
            <a:ext cx="26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CSE 110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Strings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13" y="1266325"/>
            <a:ext cx="7205382" cy="3790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rot="10800000">
            <a:off x="8163650" y="1266075"/>
            <a:ext cx="13200" cy="377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 Strings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38" y="1152425"/>
            <a:ext cx="8415111" cy="369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 rot="10800000">
            <a:off x="8776925" y="1167275"/>
            <a:ext cx="6600" cy="367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quotes in Strings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understands the contents of a String using the quotes (single, double or triple) at the beginning and in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these quotes are not part of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if we want to include these quotes as part of the String?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alternative quotes: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Enclose the strings in double quotes if you have to include single quote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i="1" lang="en"/>
              <a:t>escape character</a:t>
            </a:r>
            <a:r>
              <a:rPr lang="en"/>
              <a:t> or</a:t>
            </a:r>
            <a:r>
              <a:rPr i="1" lang="en"/>
              <a:t> backslash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(\)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Precede the quotes with a backslash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(\)</a:t>
            </a:r>
            <a:r>
              <a:rPr lang="en"/>
              <a:t> to tell Python to treat the quotes as part of the String.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