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282" r:id="rId4"/>
    <p:sldId id="283" r:id="rId5"/>
    <p:sldId id="290" r:id="rId6"/>
    <p:sldId id="289" r:id="rId7"/>
    <p:sldId id="257" r:id="rId8"/>
    <p:sldId id="286" r:id="rId9"/>
    <p:sldId id="258" r:id="rId10"/>
    <p:sldId id="285" r:id="rId11"/>
    <p:sldId id="262" r:id="rId12"/>
    <p:sldId id="268" r:id="rId13"/>
    <p:sldId id="267" r:id="rId14"/>
    <p:sldId id="274" r:id="rId15"/>
    <p:sldId id="269" r:id="rId16"/>
    <p:sldId id="259" r:id="rId17"/>
    <p:sldId id="261" r:id="rId19"/>
    <p:sldId id="260" r:id="rId20"/>
    <p:sldId id="270" r:id="rId21"/>
    <p:sldId id="272" r:id="rId22"/>
    <p:sldId id="271" r:id="rId23"/>
    <p:sldId id="273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 幸云" initials="阮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5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3.png"/><Relationship Id="rId7" Type="http://schemas.openxmlformats.org/officeDocument/2006/relationships/tags" Target="../tags/tag15.xml"/><Relationship Id="rId6" Type="http://schemas.openxmlformats.org/officeDocument/2006/relationships/image" Target="../media/image2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-1588" y="4232801"/>
            <a:ext cx="12206288" cy="3042919"/>
            <a:chOff x="-1588" y="4232801"/>
            <a:chExt cx="12206288" cy="3042919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email"/>
            <a:stretch>
              <a:fillRect/>
            </a:stretch>
          </p:blipFill>
          <p:spPr>
            <a:xfrm>
              <a:off x="0" y="4232801"/>
              <a:ext cx="12192000" cy="2624751"/>
            </a:xfrm>
            <a:prstGeom prst="rect">
              <a:avLst/>
            </a:prstGeom>
          </p:spPr>
        </p:pic>
        <p:sp>
          <p:nvSpPr>
            <p:cNvPr id="47" name="Freeform 47"/>
            <p:cNvSpPr/>
            <p:nvPr>
              <p:custDataLst>
                <p:tags r:id="rId5"/>
              </p:custDataLst>
            </p:nvPr>
          </p:nvSpPr>
          <p:spPr bwMode="auto">
            <a:xfrm>
              <a:off x="-1588" y="4826208"/>
              <a:ext cx="12206288" cy="2449512"/>
            </a:xfrm>
            <a:custGeom>
              <a:avLst/>
              <a:gdLst>
                <a:gd name="T0" fmla="*/ 7689 w 7689"/>
                <a:gd name="T1" fmla="*/ 1543 h 1543"/>
                <a:gd name="T2" fmla="*/ 7689 w 7689"/>
                <a:gd name="T3" fmla="*/ 1485 h 1543"/>
                <a:gd name="T4" fmla="*/ 4821 w 7689"/>
                <a:gd name="T5" fmla="*/ 568 h 1543"/>
                <a:gd name="T6" fmla="*/ 3065 w 7689"/>
                <a:gd name="T7" fmla="*/ 0 h 1543"/>
                <a:gd name="T8" fmla="*/ 582 w 7689"/>
                <a:gd name="T9" fmla="*/ 597 h 1543"/>
                <a:gd name="T10" fmla="*/ 0 w 7689"/>
                <a:gd name="T11" fmla="*/ 717 h 1543"/>
                <a:gd name="T12" fmla="*/ 0 w 7689"/>
                <a:gd name="T13" fmla="*/ 1543 h 1543"/>
                <a:gd name="T14" fmla="*/ 7689 w 7689"/>
                <a:gd name="T15" fmla="*/ 1543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89" h="1543">
                  <a:moveTo>
                    <a:pt x="7689" y="1543"/>
                  </a:moveTo>
                  <a:lnTo>
                    <a:pt x="7689" y="1485"/>
                  </a:lnTo>
                  <a:lnTo>
                    <a:pt x="4821" y="568"/>
                  </a:lnTo>
                  <a:lnTo>
                    <a:pt x="3065" y="0"/>
                  </a:lnTo>
                  <a:lnTo>
                    <a:pt x="582" y="597"/>
                  </a:lnTo>
                  <a:lnTo>
                    <a:pt x="0" y="717"/>
                  </a:lnTo>
                  <a:lnTo>
                    <a:pt x="0" y="1543"/>
                  </a:lnTo>
                  <a:lnTo>
                    <a:pt x="7689" y="15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901735" y="2251513"/>
            <a:ext cx="4388530" cy="36933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901735" y="1087918"/>
            <a:ext cx="4388530" cy="1089529"/>
          </a:xfrm>
        </p:spPr>
        <p:txBody>
          <a:bodyPr anchor="b" anchorCtr="0">
            <a:normAutofit/>
          </a:bodyPr>
          <a:lstStyle>
            <a:lvl1pPr algn="ctr">
              <a:lnSpc>
                <a:spcPct val="120000"/>
              </a:lnSpc>
              <a:defRPr sz="40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3902075" y="2943225"/>
            <a:ext cx="4387850" cy="36933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3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3902075" y="3429000"/>
            <a:ext cx="4387850" cy="369888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FontTx/>
              <a:buNone/>
              <a:defRPr sz="18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0" y="4190620"/>
            <a:ext cx="12192000" cy="2667380"/>
          </a:xfrm>
          <a:prstGeom prst="rect">
            <a:avLst/>
          </a:prstGeom>
        </p:spPr>
      </p:pic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3691200" y="3616789"/>
            <a:ext cx="480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458191" y="1792043"/>
            <a:ext cx="9275618" cy="1786014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9600" b="1">
                <a:solidFill>
                  <a:srgbClr val="C783B7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>
            <p:custDataLst>
              <p:tags r:id="rId2"/>
            </p:custDataLst>
          </p:nvPr>
        </p:nvSpPr>
        <p:spPr>
          <a:xfrm rot="8668319">
            <a:off x="397936" y="280392"/>
            <a:ext cx="442833" cy="381753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>
            <p:custDataLst>
              <p:tags r:id="rId3"/>
            </p:custDataLst>
          </p:nvPr>
        </p:nvSpPr>
        <p:spPr>
          <a:xfrm rot="4469604">
            <a:off x="96646" y="512445"/>
            <a:ext cx="676830" cy="58347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9491999" y="6330499"/>
            <a:ext cx="2700001" cy="536210"/>
            <a:chOff x="3263899" y="5561357"/>
            <a:chExt cx="8928100" cy="1296643"/>
          </a:xfrm>
        </p:grpSpPr>
        <p:pic>
          <p:nvPicPr>
            <p:cNvPr id="7" name="图片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email"/>
            <a:stretch>
              <a:fillRect/>
            </a:stretch>
          </p:blipFill>
          <p:spPr>
            <a:xfrm flipH="1">
              <a:off x="3263899" y="5561357"/>
              <a:ext cx="5926667" cy="129664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email"/>
            <a:stretch>
              <a:fillRect/>
            </a:stretch>
          </p:blipFill>
          <p:spPr>
            <a:xfrm rot="5400000">
              <a:off x="10098182" y="4764182"/>
              <a:ext cx="1173502" cy="301413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tretch>
            <a:fillRect/>
          </a:stretch>
        </p:blipFill>
        <p:spPr>
          <a:xfrm>
            <a:off x="9521952" y="0"/>
            <a:ext cx="2670048" cy="6858000"/>
          </a:xfrm>
          <a:prstGeom prst="rect">
            <a:avLst/>
          </a:prstGeom>
        </p:spPr>
      </p:pic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951264" y="3918398"/>
            <a:ext cx="511183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957037" y="3162301"/>
            <a:ext cx="5098856" cy="682076"/>
          </a:xfrm>
        </p:spPr>
        <p:txBody>
          <a:bodyPr anchor="b" anchorCtr="0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solidFill>
                  <a:schemeClr val="accent4">
                    <a:lumMod val="75000"/>
                  </a:schemeClr>
                </a:solidFill>
              </a:rPr>
              <a:t>第九課</a:t>
            </a:r>
            <a:r>
              <a:rPr lang="ja-JP" altLang="en-US" sz="4400" dirty="0">
                <a:solidFill>
                  <a:schemeClr val="accent6">
                    <a:lumMod val="50000"/>
                  </a:schemeClr>
                </a:solidFill>
              </a:rPr>
              <a:t>　</a:t>
            </a:r>
            <a:endParaRPr lang="zh-CN" alt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>
          <a:xfrm>
            <a:off x="3540125" y="2534920"/>
            <a:ext cx="5150485" cy="126428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ja-JP" altLang="en-US" sz="4000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四川料理は辛いです</a:t>
            </a:r>
            <a:r>
              <a:rPr lang="ja-JP" altLang="en-US" sz="3900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　</a:t>
            </a:r>
            <a:endParaRPr lang="zh-CN" altLang="en-US" sz="39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zh-CN" altLang="en-US" sz="33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860" y="737235"/>
            <a:ext cx="10531475" cy="5434965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</a:rPr>
              <a:t>形容词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、名は形容词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です</a:t>
            </a:r>
            <a:r>
              <a:rPr lang="ja-JP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　</a:t>
            </a:r>
            <a:r>
              <a:rPr lang="zh-CN" altLang="ja-JP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（</a:t>
            </a: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形容词作谓语）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/>
              <a:t>形容词是以“い”结尾，做谓语时要在后面加“です”。</a:t>
            </a:r>
            <a:endParaRPr lang="zh-CN" altLang="en-US" sz="2000" dirty="0"/>
          </a:p>
          <a:p>
            <a:r>
              <a:rPr lang="ja-JP" altLang="zh-CN" sz="2000" dirty="0"/>
              <a:t>暑い　寒い　熱い　冷</a:t>
            </a:r>
            <a:r>
              <a:rPr lang="ja-JP" altLang="zh-CN" sz="1000" dirty="0"/>
              <a:t>つめ</a:t>
            </a:r>
            <a:r>
              <a:rPr lang="ja-JP" altLang="zh-CN" sz="2000" dirty="0"/>
              <a:t>たい　忙しい　楽しい　苦しい　寂</a:t>
            </a:r>
            <a:r>
              <a:rPr lang="ja-JP" altLang="zh-CN" sz="1000" dirty="0"/>
              <a:t>さび</a:t>
            </a:r>
            <a:r>
              <a:rPr lang="ja-JP" altLang="zh-CN" sz="2000" dirty="0"/>
              <a:t>しい　優しい　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１）四川料理は辛いです。</a:t>
            </a:r>
            <a:r>
              <a:rPr lang="ja-JP" altLang="en-US" sz="2000" dirty="0"/>
              <a:t>→　辛かった　→　辛くない　→　辛くなかった</a:t>
            </a:r>
            <a:endParaRPr lang="zh-CN" altLang="en-US" sz="2000" dirty="0"/>
          </a:p>
          <a:p>
            <a:r>
              <a:rPr lang="zh-CN" altLang="en-US" sz="2000" dirty="0"/>
              <a:t>２）あのスープは冷たいです。</a:t>
            </a:r>
            <a:endParaRPr lang="zh-CN" altLang="en-US" sz="2000" dirty="0"/>
          </a:p>
          <a:p>
            <a:r>
              <a:rPr lang="zh-CN" altLang="en-US" sz="2000" dirty="0"/>
              <a:t>３）このお茶は熱いです。</a:t>
            </a:r>
            <a:endParaRPr lang="zh-CN" altLang="en-US" sz="2000" dirty="0"/>
          </a:p>
          <a:p>
            <a:r>
              <a:rPr lang="ja-JP" altLang="en-US" sz="2000" dirty="0"/>
              <a:t>４）日本語は易しいです。</a:t>
            </a:r>
            <a:endParaRPr lang="ja-JP" altLang="en-US" sz="2000" dirty="0"/>
          </a:p>
          <a:p>
            <a:r>
              <a:rPr lang="ja-JP" altLang="zh-CN" sz="2000" dirty="0"/>
              <a:t>５）中国語は難しいです。</a:t>
            </a:r>
            <a:endParaRPr lang="ja-JP" altLang="zh-CN" sz="2000" dirty="0"/>
          </a:p>
          <a:p>
            <a:r>
              <a:rPr lang="ja-JP" altLang="zh-CN" sz="2000" dirty="0"/>
              <a:t>６）お姉さんは優しいですね。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887095"/>
            <a:ext cx="10440035" cy="528510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３、形容词的过去形式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</a:t>
            </a:r>
            <a:r>
              <a:rPr lang="zh-CN" altLang="en-US" sz="1800" dirty="0"/>
              <a:t>形容词词尾的“い”变成“かった”再加“です”</a:t>
            </a:r>
            <a:r>
              <a:rPr lang="en-US" altLang="zh-CN" sz="1800" dirty="0"/>
              <a:t>!!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（１）旅行は　楽し　かったです。</a:t>
            </a:r>
            <a:endParaRPr lang="zh-CN" altLang="en-US" sz="1800" dirty="0"/>
          </a:p>
          <a:p>
            <a:pPr marL="0" indent="0">
              <a:buNone/>
            </a:pPr>
            <a:r>
              <a:rPr lang="ja-JP" altLang="zh-CN" sz="1800" dirty="0"/>
              <a:t>　</a:t>
            </a:r>
            <a:r>
              <a:rPr lang="zh-CN" altLang="en-US" sz="1800" dirty="0"/>
              <a:t>（２）昨日は　寒</a:t>
            </a:r>
            <a:r>
              <a:rPr lang="ja-JP" altLang="zh-CN" sz="1800" dirty="0"/>
              <a:t>　かったです。</a:t>
            </a:r>
            <a:endParaRPr lang="zh-CN" altLang="en-US" sz="1800" dirty="0"/>
          </a:p>
          <a:p>
            <a:pPr marL="0" indent="0">
              <a:buNone/>
            </a:pPr>
            <a:r>
              <a:rPr lang="ja-JP" altLang="zh-CN" sz="1800" dirty="0"/>
              <a:t>　</a:t>
            </a:r>
            <a:r>
              <a:rPr lang="zh-CN" altLang="en-US" sz="1800" dirty="0"/>
              <a:t>（３）</a:t>
            </a:r>
            <a:r>
              <a:rPr lang="ja-JP" altLang="zh-CN" sz="1800" dirty="0"/>
              <a:t>映画は　おもしろ　かったです。</a:t>
            </a:r>
            <a:endParaRPr lang="ja-JP" altLang="zh-CN" sz="1800" dirty="0"/>
          </a:p>
          <a:p>
            <a:pPr marL="0" indent="0">
              <a:buNone/>
            </a:pPr>
            <a:r>
              <a:rPr lang="ja-JP" altLang="zh-CN" sz="1800" dirty="0"/>
              <a:t>　（４）物価は　高　かったです。</a:t>
            </a:r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r>
              <a:rPr lang="ja-JP" altLang="zh-CN" sz="1800" dirty="0"/>
              <a:t>　　</a:t>
            </a:r>
            <a:r>
              <a:rPr lang="zh-CN" altLang="en-US" sz="1800" dirty="0"/>
              <a:t>描述过去体验过的事物的性质时，日语必须使用过去形式。</a:t>
            </a:r>
            <a:endParaRPr lang="zh-CN" altLang="en-US" sz="1800" dirty="0"/>
          </a:p>
          <a:p>
            <a:pPr marL="0" indent="0">
              <a:buNone/>
            </a:pPr>
            <a:r>
              <a:rPr lang="ja-JP" altLang="zh-CN" sz="1800" dirty="0"/>
              <a:t>　　</a:t>
            </a:r>
            <a:r>
              <a:rPr lang="zh-CN" altLang="en-US" sz="1800" dirty="0"/>
              <a:t>おいしいです。（好吃。）[正在吃的时候]</a:t>
            </a:r>
            <a:endParaRPr lang="zh-CN" altLang="en-US" sz="1800" dirty="0"/>
          </a:p>
          <a:p>
            <a:pPr marL="0" indent="0">
              <a:buNone/>
            </a:pPr>
            <a:r>
              <a:rPr lang="ja-JP" altLang="zh-CN" sz="1800" dirty="0"/>
              <a:t>　　</a:t>
            </a:r>
            <a:r>
              <a:rPr lang="zh-CN" altLang="en-US" sz="1800" dirty="0"/>
              <a:t>おいしかったです。（好吃。）[吃完以后]</a:t>
            </a:r>
            <a:endParaRPr lang="zh-CN" altLang="en-US" sz="1800" dirty="0"/>
          </a:p>
          <a:p>
            <a:r>
              <a:rPr lang="zh-CN" altLang="en-US" sz="1800" dirty="0">
                <a:solidFill>
                  <a:srgbClr val="C00000"/>
                </a:solidFill>
              </a:rPr>
              <a:t>注意：“いいです”的过去形式是“よかったです”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860" y="878889"/>
            <a:ext cx="10531475" cy="529331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２、形容词的否定式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dirty="0"/>
              <a:t>  </a:t>
            </a:r>
            <a:r>
              <a:rPr lang="zh-CN" altLang="en-US" dirty="0"/>
              <a:t>形容词的否定式是将词尾的“い”变成“く”再加上“ないです”或“ありません”。</a:t>
            </a:r>
            <a:endParaRPr lang="zh-CN" altLang="en-US" dirty="0"/>
          </a:p>
          <a:p>
            <a:r>
              <a:rPr lang="zh-CN" altLang="en-US" dirty="0"/>
              <a:t>（１）このスープは熱くないです。</a:t>
            </a:r>
            <a:r>
              <a:rPr lang="ja-JP" altLang="zh-CN" dirty="0"/>
              <a:t>　このスープは熱くありません</a:t>
            </a:r>
            <a:endParaRPr lang="zh-CN" altLang="en-US" dirty="0"/>
          </a:p>
          <a:p>
            <a:r>
              <a:rPr lang="zh-CN" altLang="en-US" dirty="0"/>
              <a:t>（２）今日は寒くないです。</a:t>
            </a:r>
            <a:endParaRPr lang="zh-CN" altLang="en-US" dirty="0"/>
          </a:p>
          <a:p>
            <a:r>
              <a:rPr lang="zh-CN" altLang="en-US" dirty="0"/>
              <a:t>（３）この本は高くありません。</a:t>
            </a:r>
            <a:endParaRPr lang="zh-CN" altLang="en-US" dirty="0"/>
          </a:p>
          <a:p>
            <a:r>
              <a:rPr lang="ja-JP" altLang="en-US" dirty="0"/>
              <a:t>（４）北京の気候はよくないです。</a:t>
            </a:r>
            <a:endParaRPr lang="ja-JP" altLang="en-US" dirty="0"/>
          </a:p>
          <a:p>
            <a:r>
              <a:rPr lang="ja-JP" altLang="zh-CN" dirty="0"/>
              <a:t>（５）授業の時間は長くないです。</a:t>
            </a:r>
            <a:endParaRPr lang="zh-CN" altLang="en-US" dirty="0"/>
          </a:p>
          <a:p>
            <a:r>
              <a:rPr lang="zh-CN" altLang="en-US" dirty="0"/>
              <a:t>注意：“いいです”的否定形式是“よく　ないです”或“よく　ありません”。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887095"/>
            <a:ext cx="10440035" cy="5285105"/>
          </a:xfrm>
        </p:spPr>
        <p:txBody>
          <a:bodyPr>
            <a:normAutofit fontScale="67500" lnSpcReduction="20000"/>
          </a:bodyPr>
          <a:lstStyle/>
          <a:p>
            <a:r>
              <a:rPr lang="zh-CN" altLang="en-US" sz="3335" dirty="0">
                <a:solidFill>
                  <a:schemeClr val="accent1">
                    <a:lumMod val="75000"/>
                  </a:schemeClr>
                </a:solidFill>
              </a:rPr>
              <a:t>３、形容词的过去否定式</a:t>
            </a:r>
            <a:endParaRPr lang="zh-CN" altLang="en-US" sz="3335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z="3335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CN" altLang="en-US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形容词的过去否定式是把词尾“い”变成“く　なかったです”或者“く　ありませんでした”。</a:t>
            </a:r>
            <a:endParaRPr lang="zh-CN" altLang="en-US" sz="2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ja-JP" altLang="zh-CN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lang="ja-JP" altLang="zh-CN" sz="2855" dirty="0">
                <a:solidFill>
                  <a:schemeClr val="accent5">
                    <a:lumMod val="75000"/>
                  </a:schemeClr>
                </a:solidFill>
              </a:rPr>
              <a:t>おもしろくないです</a:t>
            </a:r>
            <a:r>
              <a:rPr lang="ja-JP" altLang="zh-CN" sz="2855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→おもしろ</a:t>
            </a:r>
            <a:r>
              <a:rPr lang="ja-JP" altLang="en-US" sz="2855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く</a:t>
            </a:r>
            <a:r>
              <a:rPr lang="ja-JP" altLang="zh-CN" sz="2855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なかったです。</a:t>
            </a:r>
            <a:endParaRPr lang="ja-JP" altLang="zh-CN" sz="2855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zh-CN" sz="2855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おもしろくありません→おもしろくありませんでした。</a:t>
            </a:r>
            <a:endParaRPr lang="zh-CN" altLang="en-US" sz="2855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（１）旅行は　楽し　</a:t>
            </a:r>
            <a:r>
              <a:rPr lang="ja-JP" altLang="en-US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くなかったです。</a:t>
            </a:r>
            <a:endParaRPr lang="ja-JP" altLang="en-US" sz="2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zh-CN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（２）旅行は楽しくありませんでした。</a:t>
            </a:r>
            <a:endParaRPr lang="zh-CN" altLang="en-US" sz="2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zh-CN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３</a:t>
            </a:r>
            <a:r>
              <a:rPr lang="zh-CN" altLang="en-US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）昨日は　寒く　なかったです。</a:t>
            </a:r>
            <a:endParaRPr lang="zh-CN" altLang="en-US" sz="2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ja-JP" altLang="zh-CN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４</a:t>
            </a:r>
            <a:r>
              <a:rPr lang="zh-CN" altLang="en-US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）昨日は　寒く　ありませんでした。</a:t>
            </a:r>
            <a:endParaRPr lang="zh-CN" altLang="en-US" sz="2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zh-CN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（５）ドラマは　おもしろく　なかったです。　面白い</a:t>
            </a:r>
            <a:endParaRPr lang="ja-JP" altLang="zh-CN" sz="285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zh-CN" sz="285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（６）ドラマは　おもしろく　ありませんでした。</a:t>
            </a:r>
            <a:r>
              <a:rPr lang="zh-CN" altLang="en-US" sz="2000" dirty="0"/>
              <a:t>     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1024255"/>
            <a:ext cx="10440035" cy="5147945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４、形容词+ 名  （形容词作定语）</a:t>
            </a:r>
            <a:endParaRPr lang="zh-CN" altLang="en-US" dirty="0"/>
          </a:p>
          <a:p>
            <a:r>
              <a:rPr lang="zh-CN" altLang="en-US" sz="2000" dirty="0"/>
              <a:t>   形容词可直接修饰名词。</a:t>
            </a:r>
            <a:endParaRPr lang="zh-CN" altLang="en-US" sz="2000" dirty="0"/>
          </a:p>
          <a:p>
            <a:r>
              <a:rPr lang="zh-CN" altLang="en-US" sz="2000" dirty="0"/>
              <a:t>（１）</a:t>
            </a:r>
            <a:r>
              <a:rPr lang="ja-JP" altLang="zh-CN" sz="2000" dirty="0"/>
              <a:t>青い空に鳥がいます。</a:t>
            </a:r>
            <a:r>
              <a:rPr lang="zh-CN" altLang="en-US" sz="2000" dirty="0"/>
              <a:t>      </a:t>
            </a:r>
            <a:endParaRPr lang="zh-CN" altLang="en-US" sz="2000" dirty="0"/>
          </a:p>
          <a:p>
            <a:r>
              <a:rPr lang="zh-CN" altLang="en-US" sz="2000" dirty="0"/>
              <a:t>（２）</a:t>
            </a:r>
            <a:r>
              <a:rPr lang="ja-JP" altLang="zh-CN" sz="2000" dirty="0"/>
              <a:t>優しい人です。</a:t>
            </a:r>
            <a:endParaRPr lang="zh-CN" altLang="en-US" sz="2000" dirty="0"/>
          </a:p>
          <a:p>
            <a:r>
              <a:rPr lang="zh-CN" altLang="en-US" sz="2000" dirty="0"/>
              <a:t>（３）おいしい料理</a:t>
            </a:r>
            <a:r>
              <a:rPr lang="ja-JP" altLang="zh-CN" sz="2000" dirty="0"/>
              <a:t>を作ります。</a:t>
            </a:r>
            <a:r>
              <a:rPr lang="zh-CN" altLang="en-US" sz="2000" dirty="0"/>
              <a:t>         </a:t>
            </a:r>
            <a:endParaRPr lang="zh-CN" altLang="en-US" sz="2000" dirty="0"/>
          </a:p>
          <a:p>
            <a:r>
              <a:rPr lang="zh-CN" altLang="en-US" sz="2000" dirty="0"/>
              <a:t>（４）白い紙</a:t>
            </a:r>
            <a:r>
              <a:rPr lang="ja-JP" altLang="zh-CN" sz="2000" dirty="0"/>
              <a:t>を買いました。</a:t>
            </a:r>
            <a:endParaRPr lang="zh-CN" altLang="en-US" sz="2000" dirty="0"/>
          </a:p>
          <a:p>
            <a:r>
              <a:rPr lang="ja-JP" altLang="en-US" sz="2000" dirty="0"/>
              <a:t>（５）古い紙をください。</a:t>
            </a:r>
            <a:endParaRPr lang="zh-CN" altLang="en-US" sz="2000" dirty="0"/>
          </a:p>
          <a:p>
            <a:r>
              <a:rPr lang="zh-CN" altLang="en-US" sz="2000" dirty="0"/>
              <a:t>注意：形容词和名词之间不能加“の”。“×おいしい　の　料理”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680720"/>
            <a:ext cx="9879965" cy="5360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2300" b="1" dirty="0">
                <a:solidFill>
                  <a:srgbClr val="C00000"/>
                </a:solidFill>
                <a:latin typeface="-apple-system"/>
              </a:rPr>
              <a:t>応用会話　 温泉</a:t>
            </a:r>
            <a:endParaRPr lang="ja-JP" altLang="en-US" sz="2300" b="1" dirty="0">
              <a:solidFill>
                <a:srgbClr val="C00000"/>
              </a:solidFill>
              <a:latin typeface="-apple-syste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>
                <a:solidFill>
                  <a:srgbClr val="0070C0"/>
                </a:solidFill>
              </a:rPr>
              <a:t>（</a:t>
            </a:r>
            <a:r>
              <a:rPr lang="ja-JP" altLang="en-US" sz="1800" dirty="0">
                <a:solidFill>
                  <a:srgbClr val="0070C0"/>
                </a:solidFill>
              </a:rPr>
              <a:t>浴場へ行く前に部屋で浴衣に着替える</a:t>
            </a:r>
            <a:r>
              <a:rPr lang="zh-CN" altLang="en-US" sz="1800" dirty="0">
                <a:solidFill>
                  <a:srgbClr val="0070C0"/>
                </a:solidFill>
              </a:rPr>
              <a:t>）</a:t>
            </a:r>
            <a:br>
              <a:rPr lang="ja-JP" altLang="en-US" sz="1800" dirty="0">
                <a:solidFill>
                  <a:srgbClr val="0070C0"/>
                </a:solidFill>
              </a:rPr>
            </a:b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   </a:t>
            </a:r>
            <a:r>
              <a:rPr lang="ja-JP" altLang="en-US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李：小野さん、この</a:t>
            </a:r>
            <a:r>
              <a:rPr lang="ja-JP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浴衣</a:t>
            </a:r>
            <a:r>
              <a:rPr lang="ja-JP" altLang="en-US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はちょっと小さいです。</a:t>
            </a:r>
            <a:b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</a:br>
            <a:r>
              <a:rPr lang="ja-JP" altLang="en-US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小野：</a:t>
            </a:r>
            <a:r>
              <a:rPr lang="ja-JP" altLang="en-US" dirty="0">
                <a:solidFill>
                  <a:schemeClr val="tx1"/>
                </a:solidFill>
                <a:highlight>
                  <a:srgbClr val="00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あら</a:t>
            </a:r>
            <a:r>
              <a:rPr lang="ja-JP" altLang="en-US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、それは子供用ですよ。これをどうぞ。</a:t>
            </a:r>
            <a:b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</a:b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   </a:t>
            </a:r>
            <a:r>
              <a:rPr lang="ja-JP" altLang="en-US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李：これは</a:t>
            </a:r>
            <a:r>
              <a:rPr lang="ja-JP" altLang="en-US" dirty="0">
                <a:solidFill>
                  <a:schemeClr val="tx1"/>
                </a:solidFill>
                <a:highlight>
                  <a:srgbClr val="00FF00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ちょうど</a:t>
            </a:r>
            <a:r>
              <a:rPr lang="ja-JP" altLang="en-US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いいです。</a:t>
            </a:r>
            <a:endParaRPr lang="ja-JP" altLang="en-US" dirty="0">
              <a:solidFill>
                <a:srgbClr val="00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>
              <a:lnSpc>
                <a:spcPct val="200000"/>
              </a:lnSpc>
            </a:pPr>
            <a:r>
              <a:rPr lang="zh-CN" altLang="ja-JP" sz="1800" dirty="0">
                <a:solidFill>
                  <a:srgbClr val="0070C0"/>
                </a:solidFill>
              </a:rPr>
              <a:t>（</a:t>
            </a:r>
            <a:r>
              <a:rPr lang="ja-JP" altLang="en-US" sz="1800" dirty="0">
                <a:solidFill>
                  <a:srgbClr val="0070C0"/>
                </a:solidFill>
              </a:rPr>
              <a:t>浴場に入る前に、シャワーを浴びる</a:t>
            </a:r>
            <a:r>
              <a:rPr lang="zh-CN" altLang="ja-JP" sz="1800" dirty="0">
                <a:solidFill>
                  <a:srgbClr val="0070C0"/>
                </a:solidFill>
              </a:rPr>
              <a:t>）</a:t>
            </a:r>
            <a:br>
              <a:rPr lang="ja-JP" altLang="en-US" sz="1800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小野：李さん、熱くないですか。</a:t>
            </a:r>
            <a:br>
              <a:rPr lang="ja-JP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ja-JP" altLang="en-US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李：いいえ、ちょうどいいです。</a:t>
            </a:r>
            <a:r>
              <a:rPr lang="ja-JP" altLang="en-US" dirty="0">
                <a:solidFill>
                  <a:schemeClr val="tx1"/>
                </a:solidFill>
                <a:highlight>
                  <a:srgbClr val="00FF0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とても</a:t>
            </a:r>
            <a:r>
              <a:rPr lang="ja-JP" altLang="en-US" dirty="0">
                <a:solidFill>
                  <a:schemeClr val="tx1"/>
                </a:solidFill>
                <a:highlight>
                  <a:srgbClr val="00FFFF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気持ちがいい</a:t>
            </a:r>
            <a:r>
              <a:rPr lang="ja-JP" altLang="en-US" dirty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ですね。</a:t>
            </a:r>
            <a:br>
              <a:rPr lang="ja-JP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br>
              <a:rPr lang="ja-JP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lang="ja-JP" alt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873760"/>
            <a:ext cx="9566275" cy="51676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1800" dirty="0">
                <a:solidFill>
                  <a:srgbClr val="0070C0"/>
                </a:solidFill>
              </a:rPr>
              <a:t>（露天浴場の紅葉を眺めながら</a:t>
            </a:r>
            <a:r>
              <a:rPr lang="zh-CN" altLang="ja-JP" sz="1800" dirty="0">
                <a:solidFill>
                  <a:srgbClr val="0070C0"/>
                </a:solidFill>
              </a:rPr>
              <a:t>）</a:t>
            </a:r>
            <a:br>
              <a:rPr lang="ja-JP" altLang="en-US" sz="1800" dirty="0">
                <a:solidFill>
                  <a:srgbClr val="0070C0"/>
                </a:solidFill>
              </a:rPr>
            </a:br>
            <a:r>
              <a:rPr lang="ja-JP" altLang="en-US" sz="1800" dirty="0">
                <a:solidFill>
                  <a:srgbClr val="0070C0"/>
                </a:solidFill>
              </a:rPr>
              <a:t>　</a:t>
            </a:r>
            <a:r>
              <a:rPr lang="ja-JP" altLang="en-US" dirty="0">
                <a:solidFill>
                  <a:srgbClr val="000000"/>
                </a:solidFill>
                <a:latin typeface="-apple-system"/>
              </a:rPr>
              <a:t>李：小野さん、</a:t>
            </a:r>
            <a:r>
              <a:rPr lang="ja-JP" altLang="en-US" dirty="0">
                <a:solidFill>
                  <a:schemeClr val="tx1"/>
                </a:solidFill>
                <a:highlight>
                  <a:srgbClr val="00FFFF"/>
                </a:highlight>
                <a:latin typeface="-apple-system"/>
              </a:rPr>
              <a:t>すばらしい眺め</a:t>
            </a:r>
            <a:r>
              <a:rPr lang="ja-JP" altLang="en-US" dirty="0">
                <a:solidFill>
                  <a:srgbClr val="000000"/>
                </a:solidFill>
                <a:latin typeface="-apple-system"/>
              </a:rPr>
              <a:t>ですね。</a:t>
            </a:r>
            <a:br>
              <a:rPr lang="ja-JP" altLang="en-US" dirty="0"/>
            </a:br>
            <a:r>
              <a:rPr lang="ja-JP" altLang="en-US" dirty="0">
                <a:solidFill>
                  <a:srgbClr val="000000"/>
                </a:solidFill>
                <a:latin typeface="-apple-system"/>
              </a:rPr>
              <a:t>小野：ええ、</a:t>
            </a:r>
            <a:r>
              <a:rPr lang="ja-JP" altLang="en-US" dirty="0">
                <a:solidFill>
                  <a:srgbClr val="000000"/>
                </a:solidFill>
                <a:highlight>
                  <a:srgbClr val="00FF00"/>
                </a:highlight>
                <a:latin typeface="-apple-system"/>
              </a:rPr>
              <a:t>本当に</a:t>
            </a:r>
            <a:r>
              <a:rPr lang="ja-JP" altLang="en-US" dirty="0">
                <a:solidFill>
                  <a:srgbClr val="000000"/>
                </a:solidFill>
                <a:latin typeface="-apple-system"/>
              </a:rPr>
              <a:t>。</a:t>
            </a:r>
            <a:endParaRPr lang="ja-JP" altLang="en-US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lang="zh-CN" altLang="ja-JP" sz="1800" dirty="0">
                <a:sym typeface="+mn-ea"/>
              </a:rPr>
              <a:t>（</a:t>
            </a:r>
            <a:r>
              <a:rPr lang="ja-JP" altLang="en-US" sz="1800" dirty="0">
                <a:sym typeface="+mn-ea"/>
              </a:rPr>
              <a:t>小野さんは露天浴場で温泉のお湯を飲んでいる</a:t>
            </a:r>
            <a:r>
              <a:rPr lang="zh-CN" altLang="ja-JP" sz="1800" dirty="0">
                <a:sym typeface="+mn-ea"/>
              </a:rPr>
              <a:t>）</a:t>
            </a:r>
            <a:br>
              <a:rPr lang="ja-JP" altLang="en-US" sz="1800" dirty="0"/>
            </a:br>
            <a:r>
              <a:rPr lang="ja-JP" altLang="en-US" sz="1800" dirty="0"/>
              <a:t>　</a:t>
            </a:r>
            <a:r>
              <a:rPr lang="ja-JP" altLang="en-US" dirty="0">
                <a:solidFill>
                  <a:srgbClr val="000000"/>
                </a:solidFill>
                <a:latin typeface="-apple-system"/>
              </a:rPr>
              <a:t>李：小野さん、それは何ですか。</a:t>
            </a:r>
            <a:br>
              <a:rPr lang="ja-JP" altLang="en-US" dirty="0"/>
            </a:br>
            <a:r>
              <a:rPr lang="ja-JP" altLang="en-US" dirty="0">
                <a:solidFill>
                  <a:srgbClr val="000000"/>
                </a:solidFill>
                <a:latin typeface="-apple-system"/>
              </a:rPr>
              <a:t>小野：ああ、これは温泉のお湯です。李さんも飲みますか。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ja-JP" altLang="en-US" dirty="0">
                <a:solidFill>
                  <a:srgbClr val="000000"/>
                </a:solidFill>
                <a:latin typeface="-apple-system"/>
              </a:rPr>
              <a:t>李：ええ。あまりおいしくないですね。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76300" y="619760"/>
            <a:ext cx="10736580" cy="5552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zh-CN" dirty="0">
                <a:solidFill>
                  <a:schemeClr val="accent1">
                    <a:lumMod val="75000"/>
                  </a:schemeClr>
                </a:solidFill>
              </a:rPr>
              <a:t>１、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“を”和“は”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r>
              <a:rPr lang="zh-CN" altLang="en-US" dirty="0"/>
              <a:t>１）</a:t>
            </a:r>
            <a:r>
              <a:rPr lang="en-US" altLang="ja-JP" dirty="0"/>
              <a:t>A</a:t>
            </a:r>
            <a:r>
              <a:rPr lang="ja-JP" altLang="en-US" dirty="0"/>
              <a:t>　</a:t>
            </a:r>
            <a:r>
              <a:rPr lang="zh-CN" altLang="en-US" dirty="0"/>
              <a:t>この本は李さんにもらいました。（这本书是小李送我的） [话题]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　　</a:t>
            </a:r>
            <a:r>
              <a:rPr lang="en-US" altLang="ja-JP" dirty="0"/>
              <a:t>B</a:t>
            </a:r>
            <a:r>
              <a:rPr lang="ja-JP" altLang="en-US" dirty="0"/>
              <a:t>　李さんにその本をもらいました。</a:t>
            </a:r>
            <a:r>
              <a:rPr lang="zh-CN" altLang="en-US" dirty="0"/>
              <a:t>（小李送给我那本书）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２）</a:t>
            </a:r>
            <a:r>
              <a:rPr lang="en-US" altLang="ja-JP" dirty="0"/>
              <a:t>A</a:t>
            </a:r>
            <a:r>
              <a:rPr lang="ja-JP" altLang="en-US" dirty="0"/>
              <a:t>　</a:t>
            </a:r>
            <a:r>
              <a:rPr lang="zh-CN" altLang="en-US" dirty="0"/>
              <a:t>わたしはコーヒーは飲みません。（我咖啡不喝。</a:t>
            </a:r>
            <a:r>
              <a:rPr lang="zh-CN" altLang="en-US" sz="2000" dirty="0">
                <a:highlight>
                  <a:srgbClr val="FFFF00"/>
                </a:highlight>
              </a:rPr>
              <a:t>其它的可以</a:t>
            </a:r>
            <a:r>
              <a:rPr lang="zh-CN" altLang="en-US" dirty="0"/>
              <a:t>） [对比]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　　</a:t>
            </a:r>
            <a:r>
              <a:rPr lang="en-US" altLang="ja-JP" dirty="0"/>
              <a:t>B</a:t>
            </a:r>
            <a:r>
              <a:rPr lang="ja-JP" altLang="en-US" dirty="0"/>
              <a:t>　わたしはコーヒーを飲みません。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３）</a:t>
            </a:r>
            <a:r>
              <a:rPr lang="zh-CN" altLang="en-US" dirty="0">
                <a:solidFill>
                  <a:srgbClr val="C00000"/>
                </a:solidFill>
                <a:highlight>
                  <a:srgbClr val="C0C0C0"/>
                </a:highlight>
              </a:rPr>
              <a:t>×　わたしは　コーヒーを　は　飲みません。</a:t>
            </a:r>
            <a:endParaRPr lang="zh-CN" altLang="en-US" dirty="0">
              <a:solidFill>
                <a:srgbClr val="C00000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zh-CN" altLang="en-US" sz="1700" dirty="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76300" y="942340"/>
            <a:ext cx="10440035" cy="52298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、表示程度的副词</a:t>
            </a:r>
            <a:endParaRPr lang="zh-CN" alt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ja-JP" altLang="zh-CN" sz="2000" dirty="0"/>
              <a:t>　</a:t>
            </a:r>
            <a:r>
              <a:rPr lang="zh-CN" altLang="en-US" sz="2000" dirty="0"/>
              <a:t>とても／たいへん</a:t>
            </a:r>
            <a:r>
              <a:rPr lang="ja-JP" altLang="en-US" sz="2000" dirty="0"/>
              <a:t>　</a:t>
            </a:r>
            <a:r>
              <a:rPr lang="zh-CN" altLang="en-US" sz="2000" dirty="0"/>
              <a:t>＞</a:t>
            </a:r>
            <a:r>
              <a:rPr lang="ja-JP" altLang="en-US" sz="2000" dirty="0"/>
              <a:t>　</a:t>
            </a:r>
            <a:r>
              <a:rPr lang="zh-CN" altLang="en-US" sz="2000" dirty="0"/>
              <a:t>少し</a:t>
            </a:r>
            <a:r>
              <a:rPr lang="en-US" altLang="ja-JP" sz="2000" dirty="0"/>
              <a:t>/</a:t>
            </a:r>
            <a:r>
              <a:rPr lang="zh-CN" altLang="en-US" sz="2000" dirty="0"/>
              <a:t>ちょっと</a:t>
            </a:r>
            <a:r>
              <a:rPr lang="ja-JP" altLang="en-US" sz="2000" dirty="0"/>
              <a:t>　</a:t>
            </a:r>
            <a:r>
              <a:rPr lang="zh-CN" altLang="en-US" sz="2000" dirty="0"/>
              <a:t>＞</a:t>
            </a:r>
            <a:r>
              <a:rPr lang="ja-JP" altLang="en-US" sz="2000" dirty="0"/>
              <a:t>　</a:t>
            </a:r>
            <a:r>
              <a:rPr lang="zh-CN" altLang="en-US" sz="2000" dirty="0"/>
              <a:t>あまり～ません</a:t>
            </a:r>
            <a:r>
              <a:rPr lang="ja-JP" altLang="en-US" sz="2000" dirty="0"/>
              <a:t>　</a:t>
            </a:r>
            <a:r>
              <a:rPr lang="zh-CN" altLang="en-US" sz="2000" dirty="0"/>
              <a:t>＞</a:t>
            </a:r>
            <a:r>
              <a:rPr lang="ja-JP" altLang="en-US" sz="2000" dirty="0"/>
              <a:t>　</a:t>
            </a:r>
            <a:r>
              <a:rPr lang="zh-CN" altLang="en-US" sz="2000" dirty="0"/>
              <a:t>全然～ません</a:t>
            </a:r>
            <a:endParaRPr lang="zh-CN" alt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ja-JP" altLang="zh-CN" sz="2000" dirty="0"/>
              <a:t>　　　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非常                   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　　　　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有点                  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　　　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不太                </a:t>
            </a:r>
            <a:r>
              <a:rPr lang="ja-JP" altLang="en-US" sz="1800" dirty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</a:rPr>
              <a:t>  完全不</a:t>
            </a:r>
            <a:endParaRPr lang="zh-CN" alt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000" dirty="0"/>
              <a:t>　</a:t>
            </a:r>
            <a:r>
              <a:rPr lang="zh-CN" altLang="en-US" sz="2000" dirty="0"/>
              <a:t>１）この　料理は　とても　おいしいです。（这个菜非常好吃。）</a:t>
            </a:r>
            <a:endParaRPr lang="zh-CN" alt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000" dirty="0"/>
              <a:t>　</a:t>
            </a:r>
            <a:r>
              <a:rPr lang="zh-CN" altLang="en-US" sz="2000" dirty="0"/>
              <a:t>２）この　スープは　すこし　からいです。（这个汤有点辣。）</a:t>
            </a:r>
            <a:endParaRPr lang="en-US" altLang="zh-CN" sz="2000" dirty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000" dirty="0"/>
              <a:t>　３）</a:t>
            </a:r>
            <a:r>
              <a:rPr lang="zh-CN" altLang="en-US" sz="2000" dirty="0"/>
              <a:t>このスープはあまり</a:t>
            </a:r>
            <a:r>
              <a:rPr lang="ja-JP" altLang="en-US" sz="2000" dirty="0"/>
              <a:t>熱く</a:t>
            </a:r>
            <a:r>
              <a:rPr lang="zh-CN" altLang="en-US" sz="2000" dirty="0"/>
              <a:t>ないです。（这个汤不太热。）</a:t>
            </a:r>
            <a:endParaRPr lang="zh-CN" alt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000" dirty="0"/>
              <a:t>　４</a:t>
            </a:r>
            <a:r>
              <a:rPr lang="zh-CN" altLang="en-US" sz="2000" dirty="0"/>
              <a:t>）試験は　全然　難しく　ありませんでした。（考试一点儿也不难。）</a:t>
            </a:r>
            <a:endParaRPr lang="zh-CN" alt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1700" dirty="0">
                <a:solidFill>
                  <a:schemeClr val="accent5">
                    <a:lumMod val="75000"/>
                  </a:schemeClr>
                </a:solidFill>
              </a:rPr>
              <a:t>注意：汉语中形容词前面的“很”有时并不表示程度很重，而日语中如使用“とても”等，则强调程度非常重。</a:t>
            </a:r>
            <a:endParaRPr lang="zh-CN" altLang="en-US" sz="17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76300" y="697230"/>
            <a:ext cx="10440035" cy="5474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dirty="0"/>
              <a:t>第</a:t>
            </a:r>
            <a:r>
              <a:rPr lang="en-US" altLang="ja-JP" sz="1400" dirty="0"/>
              <a:t>9</a:t>
            </a:r>
            <a:r>
              <a:rPr lang="ja-JP" altLang="en-US" sz="1400" dirty="0"/>
              <a:t>課　</a:t>
            </a:r>
            <a:r>
              <a:rPr lang="ja-JP" altLang="zh-CN" sz="1400" dirty="0"/>
              <a:t>宿題：</a:t>
            </a:r>
            <a:endParaRPr lang="ja-JP" altLang="zh-CN" sz="1400" dirty="0"/>
          </a:p>
          <a:p>
            <a:pPr marL="0" indent="0">
              <a:buNone/>
            </a:pPr>
            <a:r>
              <a:rPr lang="ja-JP" altLang="zh-CN" sz="1200" dirty="0"/>
              <a:t>一、（　　　）に反義語を書き入れなさい：</a:t>
            </a:r>
            <a:r>
              <a:rPr lang="ja-JP" altLang="en-US" sz="1200" dirty="0"/>
              <a:t>　　</a:t>
            </a:r>
            <a:r>
              <a:rPr lang="en-US" altLang="ja-JP" sz="1200" dirty="0"/>
              <a:t>5</a:t>
            </a:r>
            <a:r>
              <a:rPr lang="ja-JP" altLang="en-US" sz="1200" dirty="0"/>
              <a:t>点　　</a:t>
            </a:r>
            <a:r>
              <a:rPr lang="zh-CN" altLang="ja-JP" sz="1200" b="1" i="1" dirty="0">
                <a:highlight>
                  <a:srgbClr val="FFFF00"/>
                </a:highlight>
              </a:rPr>
              <a:t>不是否定句</a:t>
            </a:r>
            <a:endParaRPr lang="ja-JP" altLang="zh-CN" sz="1200" dirty="0"/>
          </a:p>
          <a:p>
            <a:pPr marL="0" indent="0">
              <a:buNone/>
            </a:pPr>
            <a:r>
              <a:rPr lang="ja-JP" altLang="zh-CN" sz="1200" dirty="0"/>
              <a:t>　１、熱い（　　　　）　　　</a:t>
            </a:r>
            <a:r>
              <a:rPr lang="ja-JP" altLang="en-US" sz="1200" dirty="0"/>
              <a:t>　</a:t>
            </a:r>
            <a:r>
              <a:rPr lang="ja-JP" altLang="zh-CN" sz="1200" dirty="0"/>
              <a:t>　２、新しい（　　　　　）　　　　３、暑い（　　　　）</a:t>
            </a:r>
            <a:endParaRPr lang="ja-JP" altLang="zh-CN" sz="1200" dirty="0"/>
          </a:p>
          <a:p>
            <a:pPr marL="0" indent="0">
              <a:buNone/>
            </a:pPr>
            <a:r>
              <a:rPr lang="ja-JP" altLang="zh-CN" sz="1200" dirty="0"/>
              <a:t>　４、難しい（　　　　）　　</a:t>
            </a:r>
            <a:r>
              <a:rPr lang="ja-JP" altLang="en-US" sz="1200" dirty="0"/>
              <a:t>　</a:t>
            </a:r>
            <a:r>
              <a:rPr lang="ja-JP" altLang="zh-CN" sz="1200" dirty="0"/>
              <a:t>　５、高い（　　　　）　　　</a:t>
            </a:r>
            <a:r>
              <a:rPr lang="ja-JP" altLang="en-US" sz="1200" dirty="0"/>
              <a:t>　</a:t>
            </a:r>
            <a:r>
              <a:rPr lang="ja-JP" altLang="zh-CN" sz="1200" dirty="0"/>
              <a:t>　６、近い（　　　　）</a:t>
            </a:r>
            <a:endParaRPr lang="ja-JP" altLang="zh-CN" sz="1200" dirty="0"/>
          </a:p>
          <a:p>
            <a:pPr marL="0" indent="0">
              <a:buNone/>
            </a:pPr>
            <a:r>
              <a:rPr lang="ja-JP" altLang="zh-CN" sz="1200" dirty="0"/>
              <a:t>　７、悪い（　　　　）　　　</a:t>
            </a:r>
            <a:r>
              <a:rPr lang="ja-JP" altLang="en-US" sz="1200" dirty="0"/>
              <a:t>　</a:t>
            </a:r>
            <a:r>
              <a:rPr lang="ja-JP" altLang="zh-CN" sz="1200" dirty="0"/>
              <a:t>　８、広い（　　　　）　　　　９、安い（　　　　）</a:t>
            </a:r>
            <a:r>
              <a:rPr lang="ja-JP" altLang="en-US" sz="1200" dirty="0"/>
              <a:t>　　　　</a:t>
            </a:r>
            <a:r>
              <a:rPr lang="en-US" altLang="ja-JP" sz="1200" dirty="0"/>
              <a:t>10</a:t>
            </a:r>
            <a:r>
              <a:rPr lang="ja-JP" altLang="en-US" sz="1200" dirty="0"/>
              <a:t>、熱い（　　　　　）</a:t>
            </a:r>
            <a:endParaRPr lang="en-US" altLang="ja-JP" sz="1200" dirty="0"/>
          </a:p>
          <a:p>
            <a:pPr marL="0" indent="0">
              <a:buNone/>
            </a:pPr>
            <a:endParaRPr lang="ja-JP" altLang="zh-CN" sz="1200" dirty="0"/>
          </a:p>
          <a:p>
            <a:pPr marL="0" indent="0">
              <a:buNone/>
            </a:pPr>
            <a:r>
              <a:rPr lang="ja-JP" altLang="en-US" sz="1200" dirty="0"/>
              <a:t>二、（　　　）に適当な言葉を書き入れなさい：　　</a:t>
            </a:r>
            <a:r>
              <a:rPr lang="en-US" altLang="ja-JP" sz="1200" dirty="0"/>
              <a:t>5</a:t>
            </a:r>
            <a:r>
              <a:rPr lang="ja-JP" altLang="en-US" sz="1200" dirty="0"/>
              <a:t>点</a:t>
            </a:r>
            <a:endParaRPr lang="ja-JP" altLang="en-US" sz="1200" dirty="0"/>
          </a:p>
          <a:p>
            <a:pPr marL="0" indent="0">
              <a:buNone/>
            </a:pPr>
            <a:r>
              <a:rPr lang="ja-JP" altLang="en-US" sz="1200" dirty="0"/>
              <a:t>　例：あなたの車は新しいですか。</a:t>
            </a:r>
            <a:r>
              <a:rPr lang="en-US" altLang="ja-JP" sz="1200" dirty="0"/>
              <a:t>——</a:t>
            </a:r>
            <a:r>
              <a:rPr lang="ja-JP" altLang="en-US" sz="1200" dirty="0"/>
              <a:t>いいえ、（新しくない）です。（古い）です。</a:t>
            </a:r>
            <a:endParaRPr lang="ja-JP" altLang="en-US" sz="1200" dirty="0"/>
          </a:p>
          <a:p>
            <a:pPr marL="0" indent="0">
              <a:buNone/>
            </a:pPr>
            <a:r>
              <a:rPr lang="ja-JP" altLang="en-US" sz="1200" dirty="0"/>
              <a:t>　１、日本語が難しいですか。</a:t>
            </a:r>
            <a:r>
              <a:rPr lang="en-US" altLang="ja-JP" sz="1200" dirty="0"/>
              <a:t>——</a:t>
            </a:r>
            <a:r>
              <a:rPr lang="ja-JP" altLang="en-US" sz="1200" dirty="0"/>
              <a:t>いいえ、（　　　　　）です。（　　　　）です。</a:t>
            </a:r>
            <a:endParaRPr lang="ja-JP" altLang="en-US" sz="1200" dirty="0"/>
          </a:p>
          <a:p>
            <a:pPr marL="0" indent="0">
              <a:buNone/>
            </a:pPr>
            <a:r>
              <a:rPr lang="ja-JP" altLang="en-US" sz="1200" dirty="0"/>
              <a:t>　２、会社は駅から（　　　　）ですか。近くないです。（　　　　　）です。</a:t>
            </a:r>
            <a:endParaRPr lang="ja-JP" altLang="en-US" sz="1200" dirty="0"/>
          </a:p>
          <a:p>
            <a:pPr marL="0" indent="0">
              <a:buNone/>
            </a:pPr>
            <a:r>
              <a:rPr lang="ja-JP" altLang="en-US" sz="1200" dirty="0"/>
              <a:t>　３、小野さんの家は（　　　　）ですか。</a:t>
            </a:r>
            <a:r>
              <a:rPr lang="en-US" altLang="ja-JP" sz="1200" dirty="0"/>
              <a:t>——</a:t>
            </a:r>
            <a:r>
              <a:rPr lang="ja-JP" altLang="en-US" sz="1200" dirty="0"/>
              <a:t>いいえ、広くないです。（　　　　）です。</a:t>
            </a:r>
            <a:endParaRPr lang="ja-JP" altLang="en-US" sz="1200" dirty="0"/>
          </a:p>
          <a:p>
            <a:pPr marL="0" indent="0">
              <a:buNone/>
            </a:pPr>
            <a:r>
              <a:rPr lang="ja-JP" altLang="en-US" sz="1200" dirty="0"/>
              <a:t>　４、この料理はおいしいですか。　</a:t>
            </a:r>
            <a:r>
              <a:rPr lang="en-US" altLang="ja-JP" sz="1200" dirty="0"/>
              <a:t>——</a:t>
            </a:r>
            <a:r>
              <a:rPr lang="ja-JP" altLang="en-US" sz="1200" dirty="0"/>
              <a:t>いいえ、（　　　　 ）です。まずいです。</a:t>
            </a:r>
            <a:endParaRPr lang="ja-JP" altLang="en-US" sz="1200" dirty="0"/>
          </a:p>
          <a:p>
            <a:pPr marL="0" indent="0">
              <a:buNone/>
            </a:pPr>
            <a:r>
              <a:rPr lang="ja-JP" altLang="en-US" sz="1200" dirty="0"/>
              <a:t>　５、この時計は高かったですか。</a:t>
            </a:r>
            <a:r>
              <a:rPr lang="en-US" altLang="ja-JP" sz="1200" dirty="0"/>
              <a:t>——</a:t>
            </a:r>
            <a:r>
              <a:rPr lang="ja-JP" altLang="en-US" sz="1200" dirty="0"/>
              <a:t>いいえ、（　　　　）です。（　　　　）です。</a:t>
            </a:r>
            <a:endParaRPr lang="ja-JP" altLang="en-US" sz="1200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49970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語彙   名詞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843379"/>
            <a:ext cx="10440000" cy="53289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料理（りょうり）①　　　　　　 　         四川料理（しせんりょうり）④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広東料理（かんとんりょうり）⑤　　　　北京料理（ぺきんりょうり）④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上海料理（しゃんはいりょうり）　　　　スープ　①　　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汤</a:t>
            </a:r>
            <a:endParaRPr lang="en-US" altLang="ja-JP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北京ダック④　　　　　　　　　　　　　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お湯（ゆ）⓪ 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开水</a:t>
            </a:r>
            <a:endParaRPr lang="en-US" altLang="ja-JP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国（くに）⓪　　　　　　　　　　　　　旅行（りょこう）⓪　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天気（てんき）①　　　　　　　　　　　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浴衣（ゆかた）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⓪　　　　　　　　　　　　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天安門（てんあんもん）③　　　　          建物（たてもの）⓪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万里の長城（ばんりのちょうじょう）①　　気持ち（きもち）⓪</a:t>
            </a:r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 mood</a:t>
            </a: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　　　　      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子供用（こどもよう）⓪　　　　　　           温泉（おんせん）⓪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眺め（ながめ）⓪　　　　　　　　　</a:t>
            </a:r>
            <a:endParaRPr lang="en-US" altLang="ja-JP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76300" y="988060"/>
            <a:ext cx="10440035" cy="518414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ja-JP" altLang="zh-CN" sz="1400" dirty="0"/>
              <a:t>三、例に習って、次の質問に答えなさい：</a:t>
            </a:r>
            <a:r>
              <a:rPr lang="ja-JP" altLang="en-US" sz="1400" dirty="0"/>
              <a:t>　　</a:t>
            </a:r>
            <a:r>
              <a:rPr lang="en-US" altLang="ja-JP" sz="1400" dirty="0"/>
              <a:t>10</a:t>
            </a:r>
            <a:r>
              <a:rPr lang="ja-JP" altLang="en-US" sz="1400" dirty="0"/>
              <a:t>点</a:t>
            </a:r>
            <a:endParaRPr lang="ja-JP" altLang="zh-CN" sz="1400" dirty="0"/>
          </a:p>
          <a:p>
            <a:pPr marL="0" indent="0">
              <a:buNone/>
            </a:pPr>
            <a:r>
              <a:rPr lang="ja-JP" altLang="zh-CN" sz="1400" dirty="0"/>
              <a:t>　例：そのコートは新しいですか。（はい）ーーはい、新しいです。</a:t>
            </a:r>
            <a:endParaRPr lang="ja-JP" altLang="zh-CN" sz="1400" dirty="0"/>
          </a:p>
          <a:p>
            <a:pPr marL="0" indent="0">
              <a:buNone/>
            </a:pPr>
            <a:r>
              <a:rPr lang="ja-JP" altLang="zh-CN" sz="1400" dirty="0"/>
              <a:t>　　　昨日暑かったですか。（いいえ）　</a:t>
            </a:r>
            <a:r>
              <a:rPr lang="en-US" altLang="ja-JP" sz="1400" dirty="0"/>
              <a:t>——</a:t>
            </a:r>
            <a:r>
              <a:rPr lang="ja-JP" altLang="en-US" sz="1400" dirty="0"/>
              <a:t>いいえ、暑くなかったです。</a:t>
            </a:r>
            <a:endParaRPr lang="ja-JP" altLang="en-US" sz="1400" dirty="0"/>
          </a:p>
          <a:p>
            <a:pPr marL="0" indent="0">
              <a:buNone/>
            </a:pPr>
            <a:r>
              <a:rPr lang="ja-JP" altLang="en-US" sz="1400" dirty="0"/>
              <a:t>　１、昨日の映画はおもしろかったですか。　（はい）</a:t>
            </a:r>
            <a:r>
              <a:rPr lang="en-US" altLang="ja-JP" sz="1400" dirty="0"/>
              <a:t>——</a:t>
            </a:r>
            <a:endParaRPr lang="ja-JP" altLang="en-US" sz="1400" dirty="0"/>
          </a:p>
          <a:p>
            <a:pPr marL="0" indent="0">
              <a:buNone/>
            </a:pPr>
            <a:r>
              <a:rPr lang="ja-JP" altLang="en-US" sz="1400" dirty="0"/>
              <a:t>　２、昨日寒かったですか。（いいえ）</a:t>
            </a:r>
            <a:r>
              <a:rPr lang="en-US" altLang="ja-JP" sz="1400" dirty="0"/>
              <a:t>——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３、部屋は狭いですか。（いいえ）</a:t>
            </a:r>
            <a:r>
              <a:rPr lang="en-US" altLang="ja-JP" sz="1400" dirty="0"/>
              <a:t>——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４、このリンゴは甘いですか。（いいえ）</a:t>
            </a:r>
            <a:r>
              <a:rPr lang="en-US" altLang="ja-JP" sz="1400" dirty="0"/>
              <a:t>——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５、旅行は楽しかったですか。（いいえ）</a:t>
            </a:r>
            <a:r>
              <a:rPr lang="en-US" altLang="ja-JP" sz="1400" dirty="0"/>
              <a:t>——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６、そのジュースはおいしいですか。（はい）</a:t>
            </a:r>
            <a:r>
              <a:rPr lang="en-US" altLang="ja-JP" sz="1400" dirty="0"/>
              <a:t>——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７、昨日ピクニックで、課長の洋服は派手でしたか。　（いいえ）</a:t>
            </a:r>
            <a:r>
              <a:rPr lang="en-US" altLang="ja-JP" sz="1400" dirty="0"/>
              <a:t> ——</a:t>
            </a:r>
            <a:r>
              <a:rPr lang="ja-JP" altLang="en-US" sz="1400" dirty="0"/>
              <a:t>　ぜんぜん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８、昨日の料理はおいしかったですか。（いいえ）</a:t>
            </a:r>
            <a:r>
              <a:rPr lang="en-US" altLang="ja-JP" sz="1400" dirty="0"/>
              <a:t>——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９、</a:t>
            </a:r>
            <a:r>
              <a:rPr lang="ja-JP" altLang="en-US" sz="1400" dirty="0">
                <a:solidFill>
                  <a:srgbClr val="7030A0"/>
                </a:solidFill>
              </a:rPr>
              <a:t> </a:t>
            </a:r>
            <a:r>
              <a:rPr lang="en-US" altLang="ja-JP" sz="1400" dirty="0">
                <a:solidFill>
                  <a:srgbClr val="7030A0"/>
                </a:solidFill>
              </a:rPr>
              <a:t>10</a:t>
            </a:r>
            <a:r>
              <a:rPr lang="ja-JP" altLang="en-US" sz="1400" dirty="0">
                <a:solidFill>
                  <a:srgbClr val="7030A0"/>
                </a:solidFill>
              </a:rPr>
              <a:t>年前、この辺の交通は便利だったですか。（いいえ）　 </a:t>
            </a:r>
            <a:r>
              <a:rPr lang="en-US" altLang="ja-JP" sz="1400" dirty="0"/>
              <a:t>——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/>
              <a:t>10</a:t>
            </a:r>
            <a:r>
              <a:rPr lang="ja-JP" altLang="en-US" sz="1400" dirty="0"/>
              <a:t>、昨日は雨でしたか。（いいえ）　</a:t>
            </a:r>
            <a:r>
              <a:rPr lang="en-US" altLang="ja-JP" sz="1400" dirty="0"/>
              <a:t> —— </a:t>
            </a:r>
            <a:r>
              <a:rPr lang="ja-JP" altLang="en-US" sz="1400" dirty="0"/>
              <a:t>　</a:t>
            </a:r>
            <a:r>
              <a:rPr lang="ja-JP" altLang="zh-CN" sz="1400" dirty="0"/>
              <a:t>　</a:t>
            </a:r>
            <a:endParaRPr lang="ja-JP" altLang="zh-CN" sz="1400" dirty="0"/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76300" y="988060"/>
            <a:ext cx="10440035" cy="518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zh-CN" sz="1400" dirty="0"/>
              <a:t>四、次の中国語を日本語に訳しなさい。</a:t>
            </a:r>
            <a:r>
              <a:rPr lang="ja-JP" altLang="en-US" sz="1400" dirty="0"/>
              <a:t>　　</a:t>
            </a:r>
            <a:r>
              <a:rPr lang="en-US" altLang="ja-JP" sz="1400" dirty="0"/>
              <a:t>5</a:t>
            </a:r>
            <a:r>
              <a:rPr lang="ja-JP" altLang="en-US" sz="1400" dirty="0"/>
              <a:t>点</a:t>
            </a:r>
            <a:endParaRPr lang="ja-JP" altLang="zh-CN" sz="1400" dirty="0"/>
          </a:p>
          <a:p>
            <a:pPr marL="0" indent="0">
              <a:buNone/>
            </a:pPr>
            <a:r>
              <a:rPr lang="ja-JP" altLang="zh-CN" sz="1400" dirty="0"/>
              <a:t> </a:t>
            </a:r>
            <a:r>
              <a:rPr lang="ja-JP" altLang="en-US" sz="1400" dirty="0"/>
              <a:t>　</a:t>
            </a:r>
            <a:r>
              <a:rPr lang="ja-JP" altLang="zh-CN" sz="1400" dirty="0"/>
              <a:t> </a:t>
            </a:r>
            <a:r>
              <a:rPr lang="en-US" altLang="ja-JP" sz="1400" dirty="0"/>
              <a:t>1</a:t>
            </a:r>
            <a:r>
              <a:rPr lang="zh-CN" altLang="en-US" sz="1400"/>
              <a:t>、这儿不怎么安静啊！</a:t>
            </a:r>
            <a:endParaRPr lang="ja-JP" altLang="zh-CN" sz="1400" dirty="0"/>
          </a:p>
          <a:p>
            <a:pPr marL="0" indent="0">
              <a:buNone/>
            </a:pPr>
            <a:r>
              <a:rPr lang="zh-CN" altLang="zh-CN" sz="1400" dirty="0"/>
              <a:t> </a:t>
            </a:r>
            <a:r>
              <a:rPr lang="ja-JP" altLang="en-US" sz="1400" dirty="0"/>
              <a:t>　</a:t>
            </a:r>
            <a:r>
              <a:rPr lang="zh-CN" altLang="zh-CN" sz="1400" dirty="0"/>
              <a:t> </a:t>
            </a: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zh-CN" altLang="zh-CN" sz="1400" dirty="0"/>
              <a:t>新自行车在哪儿买</a:t>
            </a:r>
            <a:r>
              <a:rPr lang="zh-CN" altLang="en-US" sz="1400" dirty="0"/>
              <a:t>的</a:t>
            </a:r>
            <a:r>
              <a:rPr lang="zh-CN" altLang="zh-CN" sz="1400" dirty="0"/>
              <a:t>？</a:t>
            </a:r>
            <a:endParaRPr lang="ja-JP" altLang="zh-CN" sz="1400" dirty="0"/>
          </a:p>
          <a:p>
            <a:pPr marL="0" indent="0">
              <a:buNone/>
            </a:pPr>
            <a:r>
              <a:rPr lang="ja-JP" altLang="zh-CN" sz="1400" dirty="0"/>
              <a:t> </a:t>
            </a:r>
            <a:r>
              <a:rPr lang="ja-JP" altLang="en-US" sz="1400" dirty="0"/>
              <a:t>　</a:t>
            </a:r>
            <a:r>
              <a:rPr lang="ja-JP" altLang="zh-CN" sz="1400" dirty="0"/>
              <a:t> </a:t>
            </a:r>
            <a:r>
              <a:rPr lang="en-US" altLang="ja-JP" sz="1400" dirty="0"/>
              <a:t>3</a:t>
            </a:r>
            <a:r>
              <a:rPr lang="zh-CN" altLang="en-US" sz="1400" dirty="0"/>
              <a:t>、我要杯冰咖啡</a:t>
            </a:r>
            <a:r>
              <a:rPr lang="ja-JP" altLang="en-US" sz="1400" dirty="0"/>
              <a:t>（アイスコーヒー）</a:t>
            </a:r>
            <a:r>
              <a:rPr lang="zh-CN" altLang="en-US" sz="1400" dirty="0"/>
              <a:t>。</a:t>
            </a:r>
            <a:r>
              <a:rPr lang="ja-JP" altLang="zh-CN" sz="1400" dirty="0"/>
              <a:t>　　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</a:t>
            </a:r>
            <a:r>
              <a:rPr lang="ja-JP" altLang="en-US" sz="1400" dirty="0"/>
              <a:t>　</a:t>
            </a:r>
            <a:r>
              <a:rPr lang="zh-CN" altLang="en-US" sz="1400" dirty="0"/>
              <a:t> </a:t>
            </a:r>
            <a:r>
              <a:rPr lang="en-US" altLang="zh-CN" sz="1400" dirty="0"/>
              <a:t>4</a:t>
            </a:r>
            <a:r>
              <a:rPr lang="zh-CN" altLang="en-US" sz="1400" dirty="0"/>
              <a:t>、昨天天气很好啊！（</a:t>
            </a:r>
            <a:r>
              <a:rPr lang="ja-JP" altLang="en-US" sz="1400" dirty="0"/>
              <a:t>天気）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</a:t>
            </a:r>
            <a:r>
              <a:rPr lang="zh-CN" altLang="en-US" sz="1400" dirty="0"/>
              <a:t> </a:t>
            </a:r>
            <a:r>
              <a:rPr lang="en-US" altLang="zh-CN" sz="1400" dirty="0"/>
              <a:t> 5</a:t>
            </a:r>
            <a:r>
              <a:rPr lang="zh-CN" altLang="en-US" sz="1400" dirty="0"/>
              <a:t>、今天天不冷不热，好舒服啊！</a:t>
            </a:r>
            <a:endParaRPr lang="ja-JP" altLang="en-US" sz="1400" dirty="0"/>
          </a:p>
          <a:p>
            <a:pPr marL="0" indent="0">
              <a:buNone/>
            </a:pPr>
            <a:r>
              <a:rPr lang="en-US" altLang="zh-CN" sz="1400" dirty="0"/>
              <a:t>  </a:t>
            </a:r>
            <a:endParaRPr lang="zh-CN" altLang="en-US" sz="1400" dirty="0"/>
          </a:p>
          <a:p>
            <a:pPr marL="0" indent="0">
              <a:buNone/>
            </a:pPr>
            <a:r>
              <a:rPr lang="ja-JP" altLang="en-US" sz="1400" dirty="0"/>
              <a:t>五、次のセンテンスを中国語に訳しなさい。　　</a:t>
            </a:r>
            <a:r>
              <a:rPr lang="en-US" altLang="ja-JP" sz="1400" dirty="0"/>
              <a:t>5</a:t>
            </a:r>
            <a:r>
              <a:rPr lang="ja-JP" altLang="en-US" sz="1400" dirty="0"/>
              <a:t>点</a:t>
            </a:r>
            <a:endParaRPr lang="ja-JP" altLang="en-US" sz="1400" dirty="0"/>
          </a:p>
          <a:p>
            <a:pPr marL="0" indent="0">
              <a:buNone/>
            </a:pPr>
            <a:r>
              <a:rPr lang="ja-JP" altLang="en-US" sz="1400" dirty="0"/>
              <a:t>　１、子供用の薬は苦くないです。</a:t>
            </a:r>
            <a:endParaRPr lang="ja-JP" altLang="en-US" sz="1400" dirty="0"/>
          </a:p>
          <a:p>
            <a:pPr marL="0" indent="0">
              <a:buNone/>
            </a:pPr>
            <a:r>
              <a:rPr lang="ja-JP" altLang="en-US" sz="1400" dirty="0"/>
              <a:t>　２、東京で野菜はとても高いです。</a:t>
            </a:r>
            <a:endParaRPr lang="ja-JP" altLang="en-US" sz="1400" dirty="0"/>
          </a:p>
          <a:p>
            <a:pPr marL="0" indent="0">
              <a:buNone/>
            </a:pPr>
            <a:r>
              <a:rPr lang="ja-JP" altLang="en-US" sz="1400" dirty="0"/>
              <a:t>　３、この浴衣はちょうどいいです。</a:t>
            </a:r>
            <a:endParaRPr lang="ja-JP" altLang="en-US" sz="1400" dirty="0"/>
          </a:p>
          <a:p>
            <a:pPr marL="0" indent="0">
              <a:buNone/>
            </a:pPr>
            <a:r>
              <a:rPr lang="ja-JP" altLang="en-US" sz="1400" dirty="0"/>
              <a:t>　４、高いビルは三菱会社のビルです。</a:t>
            </a: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５、すばらしい眺めですね。</a:t>
            </a:r>
            <a:endParaRPr lang="ja-JP" altLang="en-US" sz="1400" dirty="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480185" y="558165"/>
            <a:ext cx="154749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宿題</a:t>
            </a:r>
            <a:endParaRPr kumimoji="0" lang="ja-JP" altLang="en-US" sz="28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4420" y="1623060"/>
            <a:ext cx="10315575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2000" b="1" dirty="0"/>
              <a:t>一、次の質問に答えなさい：</a:t>
            </a:r>
            <a:endParaRPr lang="ja-JP" altLang="zh-CN" dirty="0"/>
          </a:p>
          <a:p>
            <a:pPr fontAlgn="auto">
              <a:lnSpc>
                <a:spcPct val="150000"/>
              </a:lnSpc>
            </a:pPr>
            <a:r>
              <a:rPr lang="ja-JP" altLang="zh-CN" dirty="0"/>
              <a:t>　１、毎日何で学校へ行きますか。　　　　</a:t>
            </a:r>
            <a:endParaRPr lang="en-US" altLang="ja-JP" dirty="0"/>
          </a:p>
          <a:p>
            <a:pPr fontAlgn="auto">
              <a:lnSpc>
                <a:spcPct val="150000"/>
              </a:lnSpc>
            </a:pPr>
            <a:r>
              <a:rPr lang="ja-JP" altLang="zh-CN" dirty="0"/>
              <a:t>　　</a:t>
            </a:r>
            <a:r>
              <a:rPr lang="ja-JP" altLang="zh-CN" dirty="0">
                <a:solidFill>
                  <a:srgbClr val="0070C0"/>
                </a:solidFill>
              </a:rPr>
              <a:t>バスで行きます。</a:t>
            </a:r>
            <a:endParaRPr lang="ja-JP" altLang="zh-CN" dirty="0"/>
          </a:p>
          <a:p>
            <a:pPr fontAlgn="auto">
              <a:lnSpc>
                <a:spcPct val="150000"/>
              </a:lnSpc>
            </a:pPr>
            <a:r>
              <a:rPr lang="ja-JP" altLang="zh-CN" dirty="0"/>
              <a:t>　</a:t>
            </a:r>
            <a:r>
              <a:rPr lang="en-US" altLang="ja-JP" dirty="0"/>
              <a:t>2</a:t>
            </a:r>
            <a:r>
              <a:rPr lang="ja-JP" altLang="en-US" dirty="0"/>
              <a:t>、去年のバレンタインデーにチョコレートをもらいましたか。</a:t>
            </a:r>
            <a:endParaRPr lang="ja-JP" altLang="en-US" dirty="0"/>
          </a:p>
          <a:p>
            <a:pPr fontAlgn="auto"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ja-JP" altLang="en-US" dirty="0">
                <a:solidFill>
                  <a:srgbClr val="0070C0"/>
                </a:solidFill>
              </a:rPr>
              <a:t>　はい、もらいました。　　いいえ、もらいませんでした。</a:t>
            </a:r>
            <a:endParaRPr lang="ja-JP" altLang="en-US" dirty="0">
              <a:solidFill>
                <a:srgbClr val="0070C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en-US" dirty="0"/>
              <a:t>　３、昨日町で友達に会いましたか。</a:t>
            </a:r>
            <a:endParaRPr lang="ja-JP" altLang="en-US" dirty="0"/>
          </a:p>
          <a:p>
            <a:pPr fontAlgn="auto"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ja-JP" altLang="en-US" dirty="0">
                <a:solidFill>
                  <a:srgbClr val="0070C0"/>
                </a:solidFill>
              </a:rPr>
              <a:t>はい、友達に会いました。</a:t>
            </a:r>
            <a:endParaRPr lang="ja-JP" altLang="en-US" dirty="0">
              <a:solidFill>
                <a:srgbClr val="0070C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en-US" dirty="0"/>
              <a:t>　４、映画のチケットを誰にあげますか。</a:t>
            </a:r>
            <a:endParaRPr lang="ja-JP" altLang="en-US" dirty="0"/>
          </a:p>
          <a:p>
            <a:pPr fontAlgn="auto">
              <a:lnSpc>
                <a:spcPct val="150000"/>
              </a:lnSpc>
            </a:pPr>
            <a:r>
              <a:rPr lang="ja-JP" altLang="en-US" dirty="0"/>
              <a:t>　　　</a:t>
            </a:r>
            <a:r>
              <a:rPr lang="ja-JP" altLang="en-US" dirty="0">
                <a:solidFill>
                  <a:srgbClr val="0070C0"/>
                </a:solidFill>
              </a:rPr>
              <a:t>花子さんにあげます。</a:t>
            </a:r>
            <a:endParaRPr lang="ja-JP" altLang="zh-CN" dirty="0">
              <a:solidFill>
                <a:srgbClr val="0070C0"/>
              </a:solidFill>
            </a:endParaRPr>
          </a:p>
          <a:p>
            <a:pPr fontAlgn="auto">
              <a:lnSpc>
                <a:spcPct val="150000"/>
              </a:lnSpc>
            </a:pPr>
            <a:endParaRPr lang="ja-JP" altLang="zh-CN" dirty="0"/>
          </a:p>
          <a:p>
            <a:r>
              <a:rPr lang="ja-JP" altLang="zh-CN" dirty="0"/>
              <a:t>　</a:t>
            </a:r>
            <a:endParaRPr lang="ja-JP" altLang="zh-CN" dirty="0"/>
          </a:p>
          <a:p>
            <a:endParaRPr lang="ja-JP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任意多边形 1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9510" y="1156970"/>
            <a:ext cx="1022032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2000" b="1"/>
              <a:t>二、次の質問に答えなさい：</a:t>
            </a:r>
            <a:endParaRPr lang="ja-JP" altLang="zh-CN" sz="2000" b="1"/>
          </a:p>
          <a:p>
            <a:pPr fontAlgn="auto">
              <a:lnSpc>
                <a:spcPct val="150000"/>
              </a:lnSpc>
            </a:pPr>
            <a:r>
              <a:rPr lang="ja-JP" altLang="zh-CN"/>
              <a:t>　例：お母さんの誕生日に何をあげましたか。（花）</a:t>
            </a:r>
            <a:endParaRPr lang="ja-JP" altLang="zh-CN"/>
          </a:p>
          <a:p>
            <a:pPr fontAlgn="auto">
              <a:lnSpc>
                <a:spcPct val="150000"/>
              </a:lnSpc>
            </a:pPr>
            <a:r>
              <a:rPr lang="ja-JP" altLang="zh-CN"/>
              <a:t>　　　花をあげました。</a:t>
            </a:r>
            <a:endParaRPr lang="ja-JP" altLang="zh-CN"/>
          </a:p>
          <a:p>
            <a:pPr fontAlgn="auto">
              <a:lnSpc>
                <a:spcPct val="150000"/>
              </a:lnSpc>
            </a:pPr>
            <a:r>
              <a:rPr lang="ja-JP" altLang="zh-CN"/>
              <a:t>　１、去年の誕生日にお父さんから何をもらいましたか。（コンサートのチケット）</a:t>
            </a:r>
            <a:endParaRPr lang="ja-JP" altLang="zh-CN"/>
          </a:p>
          <a:p>
            <a:pPr fontAlgn="auto">
              <a:lnSpc>
                <a:spcPct val="150000"/>
              </a:lnSpc>
            </a:pPr>
            <a:endParaRPr lang="ja-JP" altLang="zh-CN"/>
          </a:p>
          <a:p>
            <a:pPr fontAlgn="auto">
              <a:lnSpc>
                <a:spcPct val="150000"/>
              </a:lnSpc>
            </a:pPr>
            <a:r>
              <a:rPr lang="ja-JP" altLang="zh-CN"/>
              <a:t>　２、去年のホワイトデーに何をもらいましたか。（なにも）</a:t>
            </a:r>
            <a:endParaRPr lang="ja-JP" altLang="zh-CN"/>
          </a:p>
          <a:p>
            <a:pPr fontAlgn="auto">
              <a:lnSpc>
                <a:spcPct val="150000"/>
              </a:lnSpc>
            </a:pPr>
            <a:endParaRPr lang="ja-JP" altLang="zh-CN"/>
          </a:p>
          <a:p>
            <a:pPr fontAlgn="auto">
              <a:lnSpc>
                <a:spcPct val="150000"/>
              </a:lnSpc>
            </a:pPr>
            <a:r>
              <a:rPr lang="ja-JP" altLang="zh-CN"/>
              <a:t>　３、誰に自転車を借りましたか。（クラスメート）</a:t>
            </a:r>
            <a:endParaRPr lang="ja-JP" altLang="zh-CN"/>
          </a:p>
          <a:p>
            <a:pPr fontAlgn="auto">
              <a:lnSpc>
                <a:spcPct val="150000"/>
              </a:lnSpc>
            </a:pPr>
            <a:endParaRPr lang="ja-JP" altLang="zh-CN"/>
          </a:p>
          <a:p>
            <a:pPr fontAlgn="auto">
              <a:lnSpc>
                <a:spcPct val="150000"/>
              </a:lnSpc>
            </a:pPr>
            <a:r>
              <a:rPr lang="ja-JP" altLang="zh-CN"/>
              <a:t>　４、誰にファッションの雑誌をもらいましたか（姉）</a:t>
            </a:r>
            <a:endParaRPr lang="ja-JP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48970" y="946150"/>
            <a:ext cx="10934700" cy="508000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ja-JP" altLang="zh-CN" sz="20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三、（　　　）の中の言葉を選んで、＿＿＿＿＿</a:t>
            </a:r>
            <a:r>
              <a:rPr kumimoji="0" lang="ja-JP" altLang="en-US" sz="20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に書き入れなさい：</a:t>
            </a:r>
            <a:endParaRPr kumimoji="0" lang="ja-JP" altLang="en-US" sz="20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　（あげます　　貸します　　教えます　　もらいます）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例：李さんは小野さんにお茶をあげました。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　</a:t>
            </a: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→小野さんは李さんにお茶を</a:t>
            </a:r>
            <a:r>
              <a:rPr kumimoji="0" lang="ja-JP" altLang="en-US" sz="1800" b="0" i="0" u="sng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もらいました</a:t>
            </a: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。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１、わたしはキムさんに韓国語を習います。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　　</a:t>
            </a: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→キムさんはわたしに韓国語を＿＿</a:t>
            </a:r>
            <a:r>
              <a:rPr lang="ja-JP" altLang="en-US" sz="1800" u="sng" spc="50" noProof="0">
                <a:ln w="3175">
                  <a:noFill/>
                  <a:prstDash val="dash"/>
                </a:ln>
                <a:solidFill>
                  <a:schemeClr val="tx1"/>
                </a:solidFill>
                <a:uLnTx/>
                <a:uFillTx/>
                <a:ea typeface="+mn-lt"/>
                <a:cs typeface="Arial" panose="020B0604020202020204" pitchFamily="34" charset="0"/>
                <a:sym typeface="+mn-ea"/>
              </a:rPr>
              <a:t>教えます</a:t>
            </a: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＿＿＿＿。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２、小野さんは李さんに美術館のチケットをもらいました。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　　→李さんは小野さんに美術館のチケットを＿</a:t>
            </a:r>
            <a:r>
              <a:rPr kumimoji="0" lang="ja-JP" altLang="en-US" sz="1800" b="0" i="0" u="sng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あげました</a:t>
            </a: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＿。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３、田中さんは森さんに辞書を借りました。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　　→森さんは田中さんに辞書を＿</a:t>
            </a:r>
            <a:r>
              <a:rPr kumimoji="0" lang="ja-JP" altLang="en-US" sz="1800" b="0" i="0" u="sng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貸しました＿</a:t>
            </a:r>
            <a:r>
              <a:rPr kumimoji="0" lang="ja-JP" altLang="en-US" sz="18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。</a:t>
            </a:r>
            <a:endParaRPr kumimoji="0" lang="ja-JP" altLang="en-US" sz="18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0185" y="1049655"/>
            <a:ext cx="967676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/>
              <a:t>四、次の中国語を日本語に訳しなさい：</a:t>
            </a:r>
            <a:endParaRPr lang="ja-JP" altLang="zh-CN" sz="2000" b="1"/>
          </a:p>
          <a:p>
            <a:endParaRPr lang="ja-JP" altLang="zh-CN"/>
          </a:p>
          <a:p>
            <a:r>
              <a:rPr lang="ja-JP" altLang="zh-CN"/>
              <a:t>　１、</a:t>
            </a:r>
            <a:r>
              <a:rPr lang="zh-CN" altLang="zh-CN"/>
              <a:t>用航空邮件给妈妈寄了生日礼物。</a:t>
            </a:r>
            <a:endParaRPr lang="zh-CN" altLang="zh-CN"/>
          </a:p>
          <a:p>
            <a:r>
              <a:rPr lang="ja-JP" altLang="zh-CN"/>
              <a:t>　</a:t>
            </a:r>
            <a:r>
              <a:rPr lang="ja-JP" altLang="zh-CN">
                <a:solidFill>
                  <a:srgbClr val="0070C0"/>
                </a:solidFill>
              </a:rPr>
              <a:t>航空便で母に誕生日のプレゼントを送りました。</a:t>
            </a:r>
            <a:endParaRPr lang="zh-CN" altLang="zh-CN">
              <a:solidFill>
                <a:srgbClr val="0070C0"/>
              </a:solidFill>
            </a:endParaRPr>
          </a:p>
          <a:p>
            <a:endParaRPr lang="zh-CN" altLang="zh-CN"/>
          </a:p>
          <a:p>
            <a:r>
              <a:rPr lang="zh-CN" altLang="zh-CN"/>
              <a:t>    </a:t>
            </a:r>
            <a:r>
              <a:rPr lang="en-US" altLang="zh-CN"/>
              <a:t>2</a:t>
            </a:r>
            <a:r>
              <a:rPr lang="zh-CN" altLang="en-US"/>
              <a:t>、从摄影师（</a:t>
            </a:r>
            <a:r>
              <a:rPr lang="ja-JP" altLang="zh-CN"/>
              <a:t>カメラマン）</a:t>
            </a:r>
            <a:r>
              <a:rPr lang="zh-CN" altLang="zh-CN"/>
              <a:t>那儿拿到了照片。</a:t>
            </a:r>
            <a:endParaRPr lang="zh-CN" altLang="zh-CN"/>
          </a:p>
          <a:p>
            <a:r>
              <a:rPr lang="ja-JP" altLang="zh-CN"/>
              <a:t>　　　</a:t>
            </a:r>
            <a:r>
              <a:rPr lang="ja-JP" altLang="zh-CN">
                <a:solidFill>
                  <a:srgbClr val="0070C0"/>
                </a:solidFill>
              </a:rPr>
              <a:t>カメラマンから写真をもらいました。</a:t>
            </a:r>
            <a:endParaRPr lang="zh-CN" altLang="zh-CN">
              <a:solidFill>
                <a:srgbClr val="0070C0"/>
              </a:solidFill>
            </a:endParaRPr>
          </a:p>
          <a:p>
            <a:endParaRPr lang="zh-CN" altLang="zh-CN">
              <a:solidFill>
                <a:srgbClr val="0070C0"/>
              </a:solidFill>
            </a:endParaRPr>
          </a:p>
          <a:p>
            <a:r>
              <a:rPr lang="zh-CN" altLang="zh-CN"/>
              <a:t>    </a:t>
            </a:r>
            <a:r>
              <a:rPr lang="en-US" altLang="zh-CN"/>
              <a:t>3</a:t>
            </a:r>
            <a:r>
              <a:rPr lang="zh-CN" altLang="en-US"/>
              <a:t>、我在电影院见到了大学同学。</a:t>
            </a:r>
            <a:endParaRPr lang="zh-CN" altLang="en-US"/>
          </a:p>
          <a:p>
            <a:r>
              <a:rPr lang="ja-JP" altLang="zh-CN"/>
              <a:t>　　</a:t>
            </a:r>
            <a:r>
              <a:rPr lang="ja-JP" altLang="zh-CN">
                <a:solidFill>
                  <a:srgbClr val="0070C0"/>
                </a:solidFill>
              </a:rPr>
              <a:t>映画館で大学のクラスメートに会いました。</a:t>
            </a:r>
            <a:endParaRPr lang="zh-CN" altLang="en-US">
              <a:solidFill>
                <a:srgbClr val="0070C0"/>
              </a:solidFill>
            </a:endParaRPr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4</a:t>
            </a:r>
            <a:r>
              <a:rPr lang="zh-CN" altLang="en-US"/>
              <a:t>、我把名片给那个人了。</a:t>
            </a:r>
            <a:endParaRPr lang="zh-CN" altLang="en-US"/>
          </a:p>
          <a:p>
            <a:r>
              <a:rPr lang="ja-JP" altLang="zh-CN"/>
              <a:t>　　</a:t>
            </a:r>
            <a:r>
              <a:rPr lang="ja-JP" altLang="zh-CN">
                <a:solidFill>
                  <a:srgbClr val="0070C0"/>
                </a:solidFill>
              </a:rPr>
              <a:t>わたしは名刺をあの人にあげました。</a:t>
            </a:r>
            <a:endParaRPr lang="ja-JP" altLang="zh-CN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Tm="15000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49832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語彙　形容詞　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107440"/>
            <a:ext cx="11376660" cy="5064760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辛い（からい）　②　　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辣</a:t>
            </a:r>
            <a:r>
              <a:rPr lang="ja-JP" altLang="en-US" dirty="0">
                <a:latin typeface="+mn-ea"/>
                <a:ea typeface="+mn-ea"/>
              </a:rPr>
              <a:t>　　　　　 広い（ひろい）  ②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宽大  宽广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zh-CN" altLang="en-US" sz="1200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面积</a:t>
            </a:r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〜狭</a:t>
            </a:r>
            <a:r>
              <a:rPr lang="ja-JP" altLang="en-US" sz="600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せま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い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熱い（あつい）　②　　　　　　　        楽しい（たのしい</a:t>
            </a:r>
            <a:r>
              <a:rPr lang="ja-JP" altLang="en-US" dirty="0">
                <a:solidFill>
                  <a:srgbClr val="002060"/>
                </a:solidFill>
                <a:latin typeface="+mn-ea"/>
                <a:ea typeface="+mn-ea"/>
              </a:rPr>
              <a:t>）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 ③　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高兴 开心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暑い（あつい）　②　　　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天热</a:t>
            </a:r>
            <a:r>
              <a:rPr lang="ja-JP" altLang="en-US" dirty="0">
                <a:latin typeface="+mn-ea"/>
                <a:ea typeface="+mn-ea"/>
              </a:rPr>
              <a:t>　　　    寒い（さむい）②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遠い（とおい）　①　　　　　　　         </a:t>
            </a:r>
            <a:r>
              <a:rPr lang="ja-JP" altLang="en-US" dirty="0">
                <a:highlight>
                  <a:srgbClr val="FFFF00"/>
                </a:highlight>
                <a:latin typeface="+mn-ea"/>
                <a:ea typeface="+mn-ea"/>
              </a:rPr>
              <a:t>よい</a:t>
            </a:r>
            <a:r>
              <a:rPr lang="en-US" altLang="ja-JP" dirty="0">
                <a:highlight>
                  <a:srgbClr val="FFFF00"/>
                </a:highlight>
                <a:latin typeface="+mn-ea"/>
                <a:ea typeface="+mn-ea"/>
              </a:rPr>
              <a:t>/</a:t>
            </a:r>
            <a:r>
              <a:rPr lang="ja-JP" altLang="en-US" dirty="0">
                <a:highlight>
                  <a:srgbClr val="FFFF00"/>
                </a:highlight>
                <a:latin typeface="+mn-ea"/>
                <a:ea typeface="+mn-ea"/>
              </a:rPr>
              <a:t>いい </a:t>
            </a:r>
            <a:r>
              <a:rPr lang="ja-JP" altLang="en-US" dirty="0">
                <a:latin typeface="+mn-ea"/>
                <a:ea typeface="+mn-ea"/>
              </a:rPr>
              <a:t>  ① 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好</a:t>
            </a:r>
            <a:endParaRPr lang="en-US" altLang="ja-JP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大きい（おおきい）③　</a:t>
            </a:r>
            <a:r>
              <a:rPr lang="zh-CN" altLang="ja-JP" sz="1000" dirty="0">
                <a:latin typeface="+mn-ea"/>
                <a:ea typeface="+mn-ea"/>
              </a:rPr>
              <a:t>体积大</a:t>
            </a:r>
            <a:r>
              <a:rPr lang="ja-JP" altLang="en-US" dirty="0">
                <a:latin typeface="+mn-ea"/>
                <a:ea typeface="+mn-ea"/>
              </a:rPr>
              <a:t>　　　　　　　　小さい（ちいさい）③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おいしい　③　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好吃</a:t>
            </a:r>
            <a:r>
              <a:rPr lang="ja-JP" altLang="en-US" dirty="0">
                <a:latin typeface="+mn-ea"/>
                <a:ea typeface="+mn-ea"/>
              </a:rPr>
              <a:t>　　　　　　　 　　すばらしい　④　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精彩  很棒</a:t>
            </a:r>
            <a:r>
              <a:rPr lang="ja-JP" altLang="en-US" dirty="0">
                <a:latin typeface="+mn-ea"/>
                <a:ea typeface="+mn-ea"/>
              </a:rPr>
              <a:t>　　　    </a:t>
            </a: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/>
              <a:t>長い（ながい）　　　　　　　　短い（みじかい）</a:t>
            </a:r>
            <a:endParaRPr lang="en-US" altLang="ja-JP" dirty="0"/>
          </a:p>
          <a:p>
            <a:r>
              <a:rPr lang="ja-JP" altLang="en-US" dirty="0"/>
              <a:t>新しい（あたらしい）　　　　　古い（ふるい）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49832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語彙　副詞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160145"/>
            <a:ext cx="11438890" cy="5064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ちょうど   ⓪　　　　　　　　　　　　　　　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とても</a:t>
            </a:r>
            <a:r>
              <a:rPr lang="zh-CN" altLang="ja-JP" sz="1200" dirty="0">
                <a:latin typeface="+mn-ea"/>
                <a:ea typeface="+mn-ea"/>
              </a:rPr>
              <a:t>书面</a:t>
            </a:r>
            <a:r>
              <a:rPr lang="ja-JP" altLang="en-US" dirty="0">
                <a:latin typeface="+mn-ea"/>
                <a:ea typeface="+mn-ea"/>
              </a:rPr>
              <a:t>　⓪〜大変</a:t>
            </a:r>
            <a:r>
              <a:rPr lang="zh-CN" altLang="ja-JP" sz="1000" dirty="0">
                <a:latin typeface="+mn-ea"/>
                <a:ea typeface="+mn-ea"/>
              </a:rPr>
              <a:t>口语</a:t>
            </a:r>
            <a:r>
              <a:rPr lang="ja-JP" altLang="en-US" dirty="0">
                <a:latin typeface="+mn-ea"/>
                <a:ea typeface="+mn-ea"/>
              </a:rPr>
              <a:t>（たいへん）⓪　　　少し（すこし）②</a:t>
            </a:r>
            <a:r>
              <a:rPr lang="en-US" altLang="ja-JP" dirty="0">
                <a:latin typeface="+mn-ea"/>
                <a:ea typeface="+mn-ea"/>
              </a:rPr>
              <a:t>/</a:t>
            </a:r>
            <a:r>
              <a:rPr lang="ja-JP" altLang="en-US" dirty="0">
                <a:latin typeface="+mn-ea"/>
                <a:ea typeface="+mn-ea"/>
              </a:rPr>
              <a:t>ちょっと</a:t>
            </a:r>
            <a:r>
              <a:rPr lang="zh-CN" altLang="ja-JP" sz="1000" dirty="0">
                <a:latin typeface="+mn-ea"/>
                <a:ea typeface="+mn-ea"/>
                <a:sym typeface="+mn-ea"/>
              </a:rPr>
              <a:t>口语</a:t>
            </a:r>
            <a:r>
              <a:rPr lang="ja-JP" altLang="en-US" dirty="0">
                <a:latin typeface="+mn-ea"/>
                <a:ea typeface="+mn-ea"/>
              </a:rPr>
              <a:t>①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 あまり～</a:t>
            </a:r>
            <a:r>
              <a:rPr lang="ja-JP" altLang="en-US" b="1" i="1" dirty="0">
                <a:latin typeface="+mn-ea"/>
                <a:ea typeface="+mn-ea"/>
              </a:rPr>
              <a:t>ません</a:t>
            </a:r>
            <a:r>
              <a:rPr lang="zh-CN" altLang="ja-JP" b="1" i="1" dirty="0">
                <a:latin typeface="+mn-ea"/>
                <a:ea typeface="+mn-ea"/>
              </a:rPr>
              <a:t>（接</a:t>
            </a:r>
            <a:r>
              <a:rPr lang="zh-CN" altLang="ja-JP" b="1" i="1" dirty="0">
                <a:latin typeface="+mn-ea"/>
                <a:ea typeface="+mn-ea"/>
              </a:rPr>
              <a:t>否定）</a:t>
            </a:r>
            <a:r>
              <a:rPr lang="ja-JP" altLang="en-US" dirty="0">
                <a:latin typeface="+mn-ea"/>
                <a:ea typeface="+mn-ea"/>
              </a:rPr>
              <a:t>　　　　　　　全然（ぜんぜん）～ません　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本当に（ほんとうに）　　　　　　　　　       　</a:t>
            </a:r>
            <a:endParaRPr lang="en-US" altLang="ja-JP" dirty="0">
              <a:latin typeface="+mn-ea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1686540" y="36588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5327" y="503853"/>
            <a:ext cx="7489850" cy="605953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3389" y="624110"/>
            <a:ext cx="9791223" cy="636519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  <a:latin typeface="+mj-ea"/>
              </a:rPr>
              <a:t>ポイント</a:t>
            </a:r>
            <a:endParaRPr lang="zh-CN" altLang="en-US" sz="28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3390" y="1464817"/>
            <a:ext cx="9703294" cy="47690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１、四川料理は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辛い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です。      </a:t>
            </a:r>
            <a:br>
              <a:rPr lang="ja-JP" altLang="en-US" sz="2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２、このスープは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あまり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熱くない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</a:t>
            </a:r>
            <a:br>
              <a:rPr lang="ja-JP" altLang="en-US" sz="2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３、旅行はとても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楽しかった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です。</a:t>
            </a:r>
            <a:endParaRPr lang="en-US" altLang="ja-JP" sz="2800" dirty="0">
              <a:solidFill>
                <a:schemeClr val="tx1"/>
              </a:solidFill>
              <a:latin typeface="-apple-system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４、旅行はぜんぜん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楽しくなかった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です。</a:t>
            </a:r>
            <a:r>
              <a:rPr lang="en-US" altLang="ja-JP" sz="16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ja-JP" altLang="en-US" sz="1600" dirty="0">
                <a:solidFill>
                  <a:schemeClr val="tx1"/>
                </a:solidFill>
                <a:latin typeface="-apple-system"/>
              </a:rPr>
              <a:t>ない</a:t>
            </a:r>
            <a:r>
              <a:rPr lang="en-US" altLang="ja-JP" sz="1600" dirty="0">
                <a:solidFill>
                  <a:schemeClr val="tx1"/>
                </a:solidFill>
                <a:latin typeface="-apple-system"/>
              </a:rPr>
              <a:t>→</a:t>
            </a:r>
            <a:r>
              <a:rPr lang="ja-JP" altLang="en-US" sz="1600" dirty="0">
                <a:solidFill>
                  <a:schemeClr val="tx1"/>
                </a:solidFill>
                <a:latin typeface="-apple-system"/>
              </a:rPr>
              <a:t>なかった　</a:t>
            </a:r>
            <a:r>
              <a:rPr lang="en-US" altLang="ja-JP" sz="1600" dirty="0">
                <a:solidFill>
                  <a:schemeClr val="tx1"/>
                </a:solidFill>
                <a:latin typeface="-apple-system"/>
              </a:rPr>
              <a:t>past form</a:t>
            </a:r>
            <a:br>
              <a:rPr lang="ja-JP" altLang="en-US" sz="2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４、中国は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広い</a:t>
            </a:r>
            <a:r>
              <a:rPr lang="ja-JP" altLang="en-US" sz="2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-apple-system"/>
              </a:rPr>
              <a:t>国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です。　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　</a:t>
            </a:r>
            <a:endParaRPr lang="ja-JP" altLang="en-US" sz="2800" dirty="0">
              <a:solidFill>
                <a:schemeClr val="accent1">
                  <a:lumMod val="50000"/>
                </a:schemeClr>
              </a:solidFill>
              <a:latin typeface="-apple-system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96365"/>
            <a:ext cx="10058400" cy="467115"/>
          </a:xfrm>
        </p:spPr>
        <p:txBody>
          <a:bodyPr>
            <a:noAutofit/>
          </a:bodyPr>
          <a:lstStyle/>
          <a:p>
            <a:r>
              <a:rPr lang="ja-JP" altLang="en-US" sz="2000" dirty="0">
                <a:solidFill>
                  <a:srgbClr val="C00000"/>
                </a:solidFill>
              </a:rPr>
              <a:t>文　法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798990"/>
            <a:ext cx="10058400" cy="52360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2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１、</a:t>
            </a:r>
            <a:r>
              <a:rPr lang="ja-JP" altLang="en-US" sz="2600" dirty="0">
                <a:solidFill>
                  <a:srgbClr val="7030A0"/>
                </a:solidFill>
              </a:rPr>
              <a:t>形容詞の活用</a:t>
            </a:r>
            <a:endParaRPr lang="en-US" altLang="ja-JP" sz="26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rgbClr val="7030A0"/>
                </a:solidFill>
              </a:rPr>
              <a:t>　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308100" y="1704513"/>
          <a:ext cx="9113519" cy="422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660"/>
                <a:gridCol w="1284592"/>
                <a:gridCol w="2882745"/>
                <a:gridCol w="3479522"/>
              </a:tblGrid>
              <a:tr h="68358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rgbClr val="0070C0"/>
                          </a:solidFill>
                        </a:rPr>
                        <a:t>简</a:t>
                      </a:r>
                      <a:r>
                        <a:rPr lang="ja-JP" altLang="en-US" sz="2000" dirty="0">
                          <a:solidFill>
                            <a:srgbClr val="0070C0"/>
                          </a:solidFill>
                        </a:rPr>
                        <a:t>体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2000" dirty="0">
                          <a:solidFill>
                            <a:srgbClr val="0070C0"/>
                          </a:solidFill>
                        </a:rPr>
                        <a:t>敬体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4807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0070C0"/>
                          </a:solidFill>
                        </a:rPr>
                        <a:t>現在形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C00000"/>
                          </a:solidFill>
                        </a:rPr>
                        <a:t>肯定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忙しい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忙しいです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056443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C00000"/>
                          </a:solidFill>
                        </a:rPr>
                        <a:t>否定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忙し</a:t>
                      </a:r>
                      <a:r>
                        <a:rPr lang="ja-JP" altLang="en-US" dirty="0">
                          <a:highlight>
                            <a:srgbClr val="FFFF00"/>
                          </a:highlight>
                        </a:rPr>
                        <a:t>く</a:t>
                      </a:r>
                      <a:r>
                        <a:rPr lang="ja-JP" altLang="en-US" dirty="0"/>
                        <a:t>　ない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忙しくないです</a:t>
                      </a:r>
                      <a:endParaRPr lang="en-US" altLang="ja-JP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忙しく</a:t>
                      </a:r>
                      <a:r>
                        <a:rPr lang="ja-JP" altLang="en-US" sz="1800" dirty="0">
                          <a:solidFill>
                            <a:srgbClr val="FF0000"/>
                          </a:solidFill>
                        </a:rPr>
                        <a:t>ありません</a:t>
                      </a:r>
                      <a:endParaRPr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3239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0070C0"/>
                          </a:solidFill>
                        </a:rPr>
                        <a:t>過去形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D60093"/>
                          </a:solidFill>
                        </a:rPr>
                        <a:t>肯定</a:t>
                      </a:r>
                      <a:endParaRPr lang="zh-CN" altLang="en-US" sz="2000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忙し　</a:t>
                      </a:r>
                      <a:r>
                        <a:rPr lang="ja-JP" altLang="en-US" dirty="0">
                          <a:highlight>
                            <a:srgbClr val="FFFF00"/>
                          </a:highlight>
                        </a:rPr>
                        <a:t>かった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忙しかったです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204803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>
                          <a:solidFill>
                            <a:srgbClr val="D60093"/>
                          </a:solidFill>
                        </a:rPr>
                        <a:t>否定</a:t>
                      </a:r>
                      <a:endParaRPr lang="zh-CN" altLang="en-US" sz="2000" dirty="0">
                        <a:solidFill>
                          <a:srgbClr val="D60093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忙し</a:t>
                      </a:r>
                      <a:r>
                        <a:rPr lang="en-US" altLang="ja-JP" dirty="0"/>
                        <a:t>  </a:t>
                      </a:r>
                      <a:r>
                        <a:rPr lang="ja-JP" altLang="en-US" dirty="0">
                          <a:highlight>
                            <a:srgbClr val="FFFF00"/>
                          </a:highlight>
                        </a:rPr>
                        <a:t>くなかった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/>
                        <a:t>忙しくなかったです</a:t>
                      </a:r>
                      <a:endParaRPr lang="zh-CN" altLang="en-US" sz="1800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忙しくありませんでした</a:t>
                      </a:r>
                      <a:endParaRPr lang="en-US" altLang="ja-JP" sz="18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280" y="419100"/>
            <a:ext cx="10026333" cy="454660"/>
          </a:xfrm>
        </p:spPr>
        <p:txBody>
          <a:bodyPr>
            <a:no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本　文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8960" y="1038687"/>
            <a:ext cx="9157652" cy="522894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70000"/>
              </a:lnSpc>
              <a:buClr>
                <a:srgbClr val="A53010"/>
              </a:buClr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甲：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天気は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よかった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ですか。</a:t>
            </a:r>
            <a:br>
              <a:rPr lang="ja-JP" altLang="en-US" sz="2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乙：いいえ、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00FF00"/>
                </a:highlight>
                <a:latin typeface="-apple-system"/>
              </a:rPr>
              <a:t>あまり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よくなかった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です。</a:t>
            </a:r>
            <a:endParaRPr lang="ja-JP" altLang="en-US" sz="2800" dirty="0">
              <a:solidFill>
                <a:schemeClr val="tx1"/>
              </a:solidFill>
              <a:latin typeface="-apple-system"/>
            </a:endParaRPr>
          </a:p>
          <a:p>
            <a:pPr lvl="0">
              <a:lnSpc>
                <a:spcPct val="170000"/>
              </a:lnSpc>
              <a:buClr>
                <a:srgbClr val="A53010"/>
              </a:buClr>
            </a:pPr>
            <a:r>
              <a:rPr lang="ja-JP" altLang="en-US" sz="1600" dirty="0">
                <a:solidFill>
                  <a:schemeClr val="tx1"/>
                </a:solidFill>
                <a:latin typeface="-apple-system"/>
              </a:rPr>
              <a:t>いい</a:t>
            </a:r>
            <a:r>
              <a:rPr lang="zh-CN" altLang="ja-JP" sz="900" dirty="0">
                <a:solidFill>
                  <a:schemeClr val="tx1"/>
                </a:solidFill>
                <a:latin typeface="-apple-system"/>
              </a:rPr>
              <a:t>没有变形活用</a:t>
            </a:r>
            <a:r>
              <a:rPr lang="ja-JP" altLang="en-US" sz="1600" dirty="0">
                <a:solidFill>
                  <a:schemeClr val="tx1"/>
                </a:solidFill>
                <a:latin typeface="-apple-system"/>
              </a:rPr>
              <a:t>・良い</a:t>
            </a:r>
            <a:br>
              <a:rPr lang="en-US" altLang="ja-JP" sz="1600" dirty="0">
                <a:solidFill>
                  <a:schemeClr val="tx1"/>
                </a:solidFill>
                <a:latin typeface="-apple-system"/>
              </a:rPr>
            </a:br>
            <a:endParaRPr lang="en-US" altLang="ja-JP" sz="2800" dirty="0">
              <a:solidFill>
                <a:schemeClr val="tx1"/>
              </a:solidFill>
              <a:latin typeface="-apple-system"/>
            </a:endParaRPr>
          </a:p>
          <a:p>
            <a:pPr lvl="0">
              <a:lnSpc>
                <a:spcPct val="170000"/>
              </a:lnSpc>
              <a:buClr>
                <a:srgbClr val="A53010"/>
              </a:buClr>
            </a:pP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甲：天安門へ行きましたか。</a:t>
            </a:r>
            <a:br>
              <a:rPr lang="ja-JP" altLang="en-US" sz="2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乙：はい。</a:t>
            </a:r>
            <a:r>
              <a:rPr lang="ja-JP" altLang="en-US" sz="2800" i="1" dirty="0">
                <a:solidFill>
                  <a:schemeClr val="tx1"/>
                </a:solidFill>
                <a:latin typeface="-apple-system"/>
              </a:rPr>
              <a:t>とても</a:t>
            </a:r>
            <a:r>
              <a:rPr lang="en-US" altLang="ja-JP" sz="2800" i="1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en-US" altLang="ja-JP" sz="1200" i="1" dirty="0">
                <a:solidFill>
                  <a:schemeClr val="tx1"/>
                </a:solidFill>
                <a:latin typeface="-apple-system"/>
              </a:rPr>
              <a:t>very</a:t>
            </a:r>
            <a:r>
              <a:rPr lang="en-US" altLang="ja-JP" sz="2800" dirty="0">
                <a:solidFill>
                  <a:schemeClr val="tx1"/>
                </a:solidFill>
                <a:latin typeface="-apple-system"/>
              </a:rPr>
              <a:t> 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大きい建物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ですね。</a:t>
            </a:r>
            <a:br>
              <a:rPr lang="en-US" altLang="ja-JP" sz="2800" dirty="0">
                <a:solidFill>
                  <a:schemeClr val="tx1"/>
                </a:solidFill>
                <a:latin typeface="-apple-system"/>
              </a:rPr>
            </a:br>
            <a:endParaRPr lang="ja-JP" altLang="en-US" sz="2800" dirty="0">
              <a:solidFill>
                <a:schemeClr val="tx1"/>
              </a:solidFill>
              <a:latin typeface="-apple-system"/>
            </a:endParaRPr>
          </a:p>
          <a:p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280" y="419100"/>
            <a:ext cx="10026333" cy="454660"/>
          </a:xfrm>
        </p:spPr>
        <p:txBody>
          <a:bodyPr>
            <a:no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本　文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8960" y="1038687"/>
            <a:ext cx="9157652" cy="5228948"/>
          </a:xfrm>
        </p:spPr>
        <p:txBody>
          <a:bodyPr>
            <a:normAutofit/>
          </a:bodyPr>
          <a:lstStyle/>
          <a:p>
            <a:pPr lvl="0">
              <a:lnSpc>
                <a:spcPct val="170000"/>
              </a:lnSpc>
              <a:buClr>
                <a:srgbClr val="A53010"/>
              </a:buClr>
            </a:pP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甲：万里の長城は北京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から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遠いですか。</a:t>
            </a:r>
            <a:br>
              <a:rPr lang="ja-JP" altLang="en-US" sz="2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乙：いいえ、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00FF00"/>
                </a:highlight>
                <a:latin typeface="-apple-system"/>
              </a:rPr>
              <a:t>あまり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遠くない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です。</a:t>
            </a:r>
            <a:endParaRPr lang="ja-JP" altLang="en-US" sz="2800" dirty="0">
              <a:solidFill>
                <a:schemeClr val="tx1"/>
              </a:solidFill>
              <a:latin typeface="-apple-system"/>
            </a:endParaRPr>
          </a:p>
          <a:p>
            <a:pPr marL="0" lvl="0" indent="0">
              <a:lnSpc>
                <a:spcPct val="170000"/>
              </a:lnSpc>
              <a:buClr>
                <a:srgbClr val="A53010"/>
              </a:buClr>
              <a:buNone/>
            </a:pPr>
            <a:endParaRPr lang="en-US" altLang="ja-JP" sz="2800" dirty="0">
              <a:solidFill>
                <a:schemeClr val="tx1"/>
              </a:solidFill>
              <a:latin typeface="-apple-system"/>
            </a:endParaRPr>
          </a:p>
          <a:p>
            <a:pPr lvl="0">
              <a:lnSpc>
                <a:spcPct val="170000"/>
              </a:lnSpc>
              <a:buClr>
                <a:srgbClr val="A53010"/>
              </a:buClr>
            </a:pP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甲：北京ダックは食べましたか。</a:t>
            </a:r>
            <a:br>
              <a:rPr lang="ja-JP" altLang="en-US" sz="2800" dirty="0">
                <a:solidFill>
                  <a:schemeClr val="tx1"/>
                </a:solidFill>
                <a:latin typeface="-apple-system"/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乙：はい、食べました。とても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おいしかった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ですよ。　</a:t>
            </a:r>
            <a:r>
              <a:rPr lang="ja-JP" altLang="en-US" sz="2400" dirty="0">
                <a:solidFill>
                  <a:schemeClr val="tx1"/>
                </a:solidFill>
                <a:latin typeface="-apple-system"/>
              </a:rPr>
              <a:t>　</a:t>
            </a:r>
            <a:endParaRPr lang="ja-JP" altLang="en-US" sz="2400" dirty="0">
              <a:solidFill>
                <a:schemeClr val="tx1"/>
              </a:solidFill>
              <a:latin typeface="-apple-system"/>
            </a:endParaRPr>
          </a:p>
          <a:p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美味しい</a:t>
            </a:r>
            <a:r>
              <a:rPr lang="ja-JP" alt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そう</a:t>
            </a:r>
            <a:r>
              <a:rPr lang="ja-JP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（です）　</a:t>
            </a: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seems delic. before eat</a:t>
            </a:r>
            <a:endParaRPr lang="en-US" altLang="ja-JP" sz="16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PA" val="v5.2.8"/>
</p:tagLst>
</file>

<file path=ppt/tags/tag10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102.xml><?xml version="1.0" encoding="utf-8"?>
<p:tagLst xmlns:p="http://schemas.openxmlformats.org/presentationml/2006/main"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BEAUTIFY_FLAG" val="#wm#"/>
  <p:tag name="KSO_WM_TEMPLATE_CATEGORY" val="diagram"/>
  <p:tag name="KSO_WM_TEMPLATE_INDEX" val="20200864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10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50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507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AG_VERSION" val="1.0"/>
  <p:tag name="KSO_WM_TEMPLATE_INDEX" val="20186507"/>
  <p:tag name="KSO_WM_TEMPLATE_CATEGORY" val="custom"/>
  <p:tag name="KSO_WM_TEMPLATE_THUMBS_INDEX" val="1、2、3、4、5、6、7、8、9、10、11、12、13、14、15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75.xml><?xml version="1.0" encoding="utf-8"?>
<p:tagLst xmlns:p="http://schemas.openxmlformats.org/presentationml/2006/main">
  <p:tag name="KSO_WM_TEMPLATE_CATEGORY" val="custom"/>
  <p:tag name="KSO_WM_TEMPLATE_INDEX" val="20186507"/>
</p:tagLst>
</file>

<file path=ppt/tags/tag76.xml><?xml version="1.0" encoding="utf-8"?>
<p:tagLst xmlns:p="http://schemas.openxmlformats.org/presentationml/2006/main">
  <p:tag name="KSO_WM_TEMPLATE_CATEGORY" val="custom"/>
  <p:tag name="KSO_WM_TEMPLATE_INDEX" val="20186507"/>
</p:tagLst>
</file>

<file path=ppt/tags/tag77.xml><?xml version="1.0" encoding="utf-8"?>
<p:tagLst xmlns:p="http://schemas.openxmlformats.org/presentationml/2006/main">
  <p:tag name="KSO_WM_TEMPLATE_CATEGORY" val="custom"/>
  <p:tag name="KSO_WM_TEMPLATE_INDEX" val="20186507"/>
</p:tagLst>
</file>

<file path=ppt/tags/tag78.xml><?xml version="1.0" encoding="utf-8"?>
<p:tagLst xmlns:p="http://schemas.openxmlformats.org/presentationml/2006/main">
  <p:tag name="KSO_WM_TEMPLATE_CATEGORY" val="custom"/>
  <p:tag name="KSO_WM_TEMPLATE_INDEX" val="20186507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650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650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6507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6507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6507"/>
</p:tagLst>
</file>

<file path=ppt/tags/tag84.xml><?xml version="1.0" encoding="utf-8"?>
<p:tagLst xmlns:p="http://schemas.openxmlformats.org/presentationml/2006/main">
  <p:tag name="KSO_WM_TEMPLATE_CATEGORY" val="custom"/>
  <p:tag name="KSO_WM_TEMPLATE_INDEX" val="20186507"/>
</p:tagLst>
</file>

<file path=ppt/tags/tag85.xml><?xml version="1.0" encoding="utf-8"?>
<p:tagLst xmlns:p="http://schemas.openxmlformats.org/presentationml/2006/main">
  <p:tag name="KSO_WM_TEMPLATE_CATEGORY" val="custom"/>
  <p:tag name="KSO_WM_TEMPLATE_INDEX" val="20186507"/>
</p:tagLst>
</file>

<file path=ppt/tags/tag8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07_4*f*1"/>
  <p:tag name="KSO_WM_TEMPLATE_CATEGORY" val="custom"/>
  <p:tag name="KSO_WM_TEMPLATE_INDEX" val="2018650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87.xml><?xml version="1.0" encoding="utf-8"?>
<p:tagLst xmlns:p="http://schemas.openxmlformats.org/presentationml/2006/main">
  <p:tag name="KSO_WM_SLIDE_ID" val="custom2018650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507"/>
  <p:tag name="KSO_WM_SLIDE_LAYOUT" val="a_f"/>
  <p:tag name="KSO_WM_SLIDE_LAYOUT_CNT" val="1_1"/>
  <p:tag name="KSO_WM_SLIDE_TYPE" val="text"/>
  <p:tag name="KSO_WM_SLIDE_SUBTYPE" val="pureTxt"/>
  <p:tag name="KSO_WM_SLIDE_SIZE" val="822*459"/>
  <p:tag name="KSO_WM_SLIDE_POSITION" val="68*26"/>
</p:tagLst>
</file>

<file path=ppt/tags/tag8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07_4*f*1"/>
  <p:tag name="KSO_WM_TEMPLATE_CATEGORY" val="custom"/>
  <p:tag name="KSO_WM_TEMPLATE_INDEX" val="2018650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89.xml><?xml version="1.0" encoding="utf-8"?>
<p:tagLst xmlns:p="http://schemas.openxmlformats.org/presentationml/2006/main">
  <p:tag name="KSO_WM_SLIDE_ID" val="custom2018650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507"/>
  <p:tag name="KSO_WM_SLIDE_LAYOUT" val="a_f"/>
  <p:tag name="KSO_WM_SLIDE_LAYOUT_CNT" val="1_1"/>
  <p:tag name="KSO_WM_SLIDE_TYPE" val="text"/>
  <p:tag name="KSO_WM_SLIDE_SUBTYPE" val="pureTxt"/>
  <p:tag name="KSO_WM_SLIDE_SIZE" val="822*459"/>
  <p:tag name="KSO_WM_SLIDE_POSITION" val="68*2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07_4*f*1"/>
  <p:tag name="KSO_WM_TEMPLATE_CATEGORY" val="custom"/>
  <p:tag name="KSO_WM_TEMPLATE_INDEX" val="2018650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1.xml><?xml version="1.0" encoding="utf-8"?>
<p:tagLst xmlns:p="http://schemas.openxmlformats.org/presentationml/2006/main">
  <p:tag name="KSO_WM_SLIDE_ID" val="custom2018650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507"/>
  <p:tag name="KSO_WM_SLIDE_LAYOUT" val="a_f"/>
  <p:tag name="KSO_WM_SLIDE_LAYOUT_CNT" val="1_1"/>
  <p:tag name="KSO_WM_SLIDE_TYPE" val="text"/>
  <p:tag name="KSO_WM_SLIDE_SUBTYPE" val="pureTxt"/>
  <p:tag name="KSO_WM_SLIDE_SIZE" val="822*459"/>
  <p:tag name="KSO_WM_SLIDE_POSITION" val="68*26"/>
</p:tagLst>
</file>

<file path=ppt/tags/tag9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07_4*f*1"/>
  <p:tag name="KSO_WM_TEMPLATE_CATEGORY" val="custom"/>
  <p:tag name="KSO_WM_TEMPLATE_INDEX" val="2018650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3.xml><?xml version="1.0" encoding="utf-8"?>
<p:tagLst xmlns:p="http://schemas.openxmlformats.org/presentationml/2006/main">
  <p:tag name="KSO_WM_SLIDE_ID" val="custom2018650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507"/>
  <p:tag name="KSO_WM_SLIDE_LAYOUT" val="a_f"/>
  <p:tag name="KSO_WM_SLIDE_LAYOUT_CNT" val="1_1"/>
  <p:tag name="KSO_WM_SLIDE_TYPE" val="text"/>
  <p:tag name="KSO_WM_SLIDE_SUBTYPE" val="pureTxt"/>
  <p:tag name="KSO_WM_SLIDE_SIZE" val="822*459"/>
  <p:tag name="KSO_WM_SLIDE_POSITION" val="68*26"/>
</p:tagLst>
</file>

<file path=ppt/tags/tag9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429"/>
  <p:tag name="KSO_WM_UNIT_HIGHLIGHT" val="0"/>
  <p:tag name="KSO_WM_UNIT_COMPATIBLE" val="0"/>
  <p:tag name="KSO_WM_UNIT_TYPE" val="f"/>
  <p:tag name="KSO_WM_UNIT_INDEX" val="1"/>
  <p:tag name="KSO_WM_UNIT_ID" val="custom20186507_4*f*1"/>
  <p:tag name="KSO_WM_TEMPLATE_CATEGORY" val="custom"/>
  <p:tag name="KSO_WM_TEMPLATE_INDEX" val="20186507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95.xml><?xml version="1.0" encoding="utf-8"?>
<p:tagLst xmlns:p="http://schemas.openxmlformats.org/presentationml/2006/main">
  <p:tag name="KSO_WM_SLIDE_ID" val="custom20186507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86507"/>
  <p:tag name="KSO_WM_SLIDE_LAYOUT" val="a_f"/>
  <p:tag name="KSO_WM_SLIDE_LAYOUT_CNT" val="1_1"/>
  <p:tag name="KSO_WM_SLIDE_TYPE" val="text"/>
  <p:tag name="KSO_WM_SLIDE_SUBTYPE" val="pureTxt"/>
  <p:tag name="KSO_WM_SLIDE_SIZE" val="822*459"/>
  <p:tag name="KSO_WM_SLIDE_POSITION" val="68*26"/>
</p:tagLst>
</file>

<file path=ppt/tags/tag96.xml><?xml version="1.0" encoding="utf-8"?>
<p:tagLst xmlns:p="http://schemas.openxmlformats.org/presentationml/2006/main">
  <p:tag name="PA" val="v5.2.8"/>
</p:tagLst>
</file>

<file path=ppt/tags/tag97.xml><?xml version="1.0" encoding="utf-8"?>
<p:tagLst xmlns:p="http://schemas.openxmlformats.org/presentationml/2006/main">
  <p:tag name="PA" val="v5.2.8"/>
</p:tagLst>
</file>

<file path=ppt/tags/tag98.xml><?xml version="1.0" encoding="utf-8"?>
<p:tagLst xmlns:p="http://schemas.openxmlformats.org/presentationml/2006/main">
  <p:tag name="PA" val="v5.2.8"/>
</p:tagLst>
</file>

<file path=ppt/tags/tag99.xml><?xml version="1.0" encoding="utf-8"?>
<p:tagLst xmlns:p="http://schemas.openxmlformats.org/presentationml/2006/main">
  <p:tag name="PA" val="v5.2.8"/>
</p:tagLst>
</file>

<file path=ppt/theme/theme1.xml><?xml version="1.0" encoding="utf-8"?>
<a:theme xmlns:a="http://schemas.openxmlformats.org/drawingml/2006/main" name="1_Office 主题​​">
  <a:themeElements>
    <a:clrScheme name="自定义 6">
      <a:dk1>
        <a:srgbClr val="000000"/>
      </a:dk1>
      <a:lt1>
        <a:srgbClr val="FFFFFF"/>
      </a:lt1>
      <a:dk2>
        <a:srgbClr val="4C57A1"/>
      </a:dk2>
      <a:lt2>
        <a:srgbClr val="C783B7"/>
      </a:lt2>
      <a:accent1>
        <a:srgbClr val="B9286B"/>
      </a:accent1>
      <a:accent2>
        <a:srgbClr val="704494"/>
      </a:accent2>
      <a:accent3>
        <a:srgbClr val="67A9D6"/>
      </a:accent3>
      <a:accent4>
        <a:srgbClr val="8EBBE4"/>
      </a:accent4>
      <a:accent5>
        <a:srgbClr val="C783B7"/>
      </a:accent5>
      <a:accent6>
        <a:srgbClr val="B9286B"/>
      </a:accent6>
      <a:hlink>
        <a:srgbClr val="0563C1"/>
      </a:hlink>
      <a:folHlink>
        <a:srgbClr val="954D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4663</Words>
  <Application>WPS Presentation</Application>
  <PresentationFormat>宽屏</PresentationFormat>
  <Paragraphs>281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汉仪旗黑</vt:lpstr>
      <vt:lpstr>-apple-system</vt:lpstr>
      <vt:lpstr>Thonburi</vt:lpstr>
      <vt:lpstr>黑体</vt:lpstr>
      <vt:lpstr>汉仪中黑KW</vt:lpstr>
      <vt:lpstr>MS Gothic</vt:lpstr>
      <vt:lpstr>MS PGothic</vt:lpstr>
      <vt:lpstr>Segoe UI</vt:lpstr>
      <vt:lpstr>苹方-简</vt:lpstr>
      <vt:lpstr>宋体</vt:lpstr>
      <vt:lpstr>汉仪书宋二KW</vt:lpstr>
      <vt:lpstr>Arial Unicode MS</vt:lpstr>
      <vt:lpstr>Calibri</vt:lpstr>
      <vt:lpstr>Helvetica Neue</vt:lpstr>
      <vt:lpstr>宋体-简</vt:lpstr>
      <vt:lpstr>MS PGothic</vt:lpstr>
      <vt:lpstr>1_Office 主题​​</vt:lpstr>
      <vt:lpstr>第九課　</vt:lpstr>
      <vt:lpstr>語彙   名詞</vt:lpstr>
      <vt:lpstr>語彙　形容詞　</vt:lpstr>
      <vt:lpstr>語彙　副詞</vt:lpstr>
      <vt:lpstr>PowerPoint 演示文稿</vt:lpstr>
      <vt:lpstr>ポイント</vt:lpstr>
      <vt:lpstr>文　法</vt:lpstr>
      <vt:lpstr>本　文</vt:lpstr>
      <vt:lpstr>本　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li</dc:creator>
  <cp:lastModifiedBy>Chris</cp:lastModifiedBy>
  <cp:revision>75</cp:revision>
  <dcterms:created xsi:type="dcterms:W3CDTF">2023-05-08T09:09:35Z</dcterms:created>
  <dcterms:modified xsi:type="dcterms:W3CDTF">2023-05-08T09:09:35Z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1033-5.2.0.7734</vt:lpwstr>
  </property>
  <property fmtid="{D5CDD505-2E9C-101B-9397-08002B2CF9AE}" pid="3" name="ICV">
    <vt:lpwstr>3F38602E8F4F85215D3A4664EF20E1DC_43</vt:lpwstr>
  </property>
</Properties>
</file>