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4" r:id="rId4"/>
    <p:sldId id="315" r:id="rId5"/>
    <p:sldId id="311" r:id="rId6"/>
    <p:sldId id="318" r:id="rId7"/>
    <p:sldId id="257" r:id="rId8"/>
    <p:sldId id="258" r:id="rId9"/>
    <p:sldId id="286" r:id="rId10"/>
    <p:sldId id="260" r:id="rId11"/>
    <p:sldId id="261" r:id="rId12"/>
    <p:sldId id="262" r:id="rId13"/>
    <p:sldId id="263" r:id="rId14"/>
    <p:sldId id="287" r:id="rId15"/>
    <p:sldId id="264" r:id="rId16"/>
    <p:sldId id="265" r:id="rId17"/>
    <p:sldId id="312" r:id="rId18"/>
    <p:sldId id="259" r:id="rId19"/>
    <p:sldId id="266" r:id="rId20"/>
    <p:sldId id="271" r:id="rId21"/>
    <p:sldId id="313" r:id="rId22"/>
    <p:sldId id="283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阮 幸云" initials="阮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197"/>
    <a:srgbClr val="5E2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F198EDB-E312-4901-B209-61E97DAA9F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A8F3614-0E2E-482E-A7D4-13FF6EF86EB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8EDB-E312-4901-B209-61E97DAA9F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3614-0E2E-482E-A7D4-13FF6EF86E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8EDB-E312-4901-B209-61E97DAA9F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3614-0E2E-482E-A7D4-13FF6EF86E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8EDB-E312-4901-B209-61E97DAA9F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3614-0E2E-482E-A7D4-13FF6EF86E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F198EDB-E312-4901-B209-61E97DAA9F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A8F3614-0E2E-482E-A7D4-13FF6EF86EB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8EDB-E312-4901-B209-61E97DAA9F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3614-0E2E-482E-A7D4-13FF6EF86E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8EDB-E312-4901-B209-61E97DAA9F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3614-0E2E-482E-A7D4-13FF6EF86E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8EDB-E312-4901-B209-61E97DAA9F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3614-0E2E-482E-A7D4-13FF6EF86E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8EDB-E312-4901-B209-61E97DAA9F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3614-0E2E-482E-A7D4-13FF6EF86E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8EDB-E312-4901-B209-61E97DAA9F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8F3614-0E2E-482E-A7D4-13FF6EF86EB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F198EDB-E312-4901-B209-61E97DAA9F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A8F3614-0E2E-482E-A7D4-13FF6EF86EB2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F198EDB-E312-4901-B209-61E97DAA9F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A8F3614-0E2E-482E-A7D4-13FF6EF86E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64815"/>
            <a:ext cx="9144000" cy="1869569"/>
          </a:xfrm>
        </p:spPr>
        <p:txBody>
          <a:bodyPr/>
          <a:lstStyle/>
          <a:p>
            <a:pPr algn="ctr"/>
            <a:r>
              <a:rPr lang="ja-JP" altLang="en-US" sz="44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第十一課</a:t>
            </a:r>
            <a:endParaRPr lang="ja-JP" altLang="en-US" sz="4400" dirty="0">
              <a:solidFill>
                <a:schemeClr val="accent4">
                  <a:lumMod val="50000"/>
                </a:schemeClr>
              </a:solidFill>
              <a:latin typeface="-apple-system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6855" y="3523615"/>
            <a:ext cx="8516034" cy="1623695"/>
          </a:xfrm>
        </p:spPr>
        <p:txBody>
          <a:bodyPr>
            <a:normAutofit/>
          </a:bodyPr>
          <a:lstStyle/>
          <a:p>
            <a:r>
              <a:rPr lang="ja-JP" altLang="en-US" sz="48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小野さんは歌が好きです</a:t>
            </a:r>
            <a:endParaRPr lang="ja-JP" altLang="en-US" sz="4800" dirty="0">
              <a:solidFill>
                <a:schemeClr val="accent4">
                  <a:lumMod val="50000"/>
                </a:schemeClr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46125"/>
            <a:ext cx="10515600" cy="5431155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2500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二</a:t>
            </a:r>
            <a:r>
              <a:rPr lang="ja-JP" altLang="en-US" sz="25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、名詞</a:t>
            </a:r>
            <a:r>
              <a:rPr lang="en-US" altLang="ja-JP" sz="25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1</a:t>
            </a:r>
            <a:r>
              <a:rPr lang="ja-JP" altLang="en-US" sz="25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は　名詞</a:t>
            </a:r>
            <a:r>
              <a:rPr lang="en-US" altLang="ja-JP" sz="25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2</a:t>
            </a:r>
            <a:r>
              <a:rPr lang="ja-JP" altLang="en-US" sz="25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が　わかります</a:t>
            </a:r>
            <a:r>
              <a:rPr lang="en-US" altLang="ja-JP" sz="25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/</a:t>
            </a:r>
            <a:r>
              <a:rPr lang="ja-JP" altLang="en-US" sz="25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できます　　　～は～が分かります</a:t>
            </a:r>
            <a:r>
              <a:rPr lang="en-US" altLang="ja-JP" sz="25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/</a:t>
            </a:r>
            <a:r>
              <a:rPr lang="ja-JP" altLang="en-US" sz="25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できます</a:t>
            </a:r>
            <a:endParaRPr lang="ja-JP" altLang="en-US" sz="2500" b="1" dirty="0">
              <a:solidFill>
                <a:srgbClr val="C00000"/>
              </a:solidFill>
              <a:latin typeface="MS PGothic" panose="020B0600070205080204" charset="-128"/>
              <a:ea typeface="MS PGothic" panose="020B0600070205080204" charset="-128"/>
              <a:cs typeface="MS PGothic" panose="020B060007020508020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　</a:t>
            </a:r>
            <a:r>
              <a:rPr lang="ja-JP" altLang="en-US" sz="2000" dirty="0">
                <a:solidFill>
                  <a:srgbClr val="0070C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　「</a:t>
            </a:r>
            <a:r>
              <a:rPr lang="ja-JP" altLang="en-US" sz="2000" dirty="0">
                <a:solidFill>
                  <a:srgbClr val="0070C0"/>
                </a:solidFill>
                <a:latin typeface="-apple-system"/>
              </a:rPr>
              <a:t>分かります」「できます」「上手です」「下手です」「苦手です」「得意」</a:t>
            </a:r>
            <a:r>
              <a:rPr lang="ja-JP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ja-JP" altLang="en-US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有关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ja-JP" altLang="en-US" sz="2000" dirty="0">
                <a:solidFill>
                  <a:srgbClr val="AF219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</a:t>
            </a:r>
            <a:r>
              <a:rPr lang="ja-JP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的词语也可以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使用此</a:t>
            </a:r>
            <a:r>
              <a:rPr lang="ja-JP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句型。</a:t>
            </a:r>
            <a:endParaRPr lang="ja-JP" altLang="en-US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en-US" sz="2000" dirty="0"/>
              <a:t>　</a:t>
            </a:r>
            <a:r>
              <a:rPr lang="ja-JP" altLang="en-US" sz="25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１、</a:t>
            </a:r>
            <a:r>
              <a:rPr lang="ja-JP" altLang="en-US" sz="2500" dirty="0">
                <a:solidFill>
                  <a:srgbClr val="000000"/>
                </a:soli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スミスさんはフランス語が分かります。</a:t>
            </a:r>
            <a:endParaRPr lang="ja-JP" altLang="en-US" sz="2500" dirty="0">
              <a:solidFill>
                <a:srgbClr val="000000"/>
              </a:solidFill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en-US" sz="2500" dirty="0">
                <a:solidFill>
                  <a:srgbClr val="000000"/>
                </a:soli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　２、張さんはどんなスポーツができますか。</a:t>
            </a:r>
            <a:endParaRPr lang="ja-JP" altLang="en-US" sz="2500" dirty="0">
              <a:solidFill>
                <a:srgbClr val="000000"/>
              </a:solidFill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en-US" sz="2500" dirty="0">
                <a:solidFill>
                  <a:srgbClr val="000000"/>
                </a:soli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　３</a:t>
            </a:r>
            <a:r>
              <a:rPr lang="ja-JP" altLang="en-US" sz="25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、</a:t>
            </a:r>
            <a:r>
              <a:rPr lang="ja-JP" altLang="en-US" sz="2500" dirty="0">
                <a:solidFill>
                  <a:srgbClr val="000000"/>
                </a:soli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小野さんはドイツ語が上手です。</a:t>
            </a:r>
            <a:endParaRPr lang="ja-JP" altLang="en-US" sz="2500" dirty="0">
              <a:solidFill>
                <a:srgbClr val="000000"/>
              </a:solidFill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en-US" sz="2500" dirty="0">
                <a:solidFill>
                  <a:srgbClr val="000000"/>
                </a:soli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　４、張さんは料理が得意（とくい）です。　</a:t>
            </a:r>
            <a:r>
              <a:rPr lang="ja-JP" altLang="en-US" sz="2500" dirty="0">
                <a:solidFill>
                  <a:srgbClr val="000000"/>
                </a:solidFill>
                <a:latin typeface="Meiryo" panose="020B0604030504040204" charset="-128"/>
                <a:ea typeface="Meiryo" panose="020B0604030504040204" charset="-128"/>
                <a:cs typeface="华文中宋" panose="02010600040101010101" charset="-122"/>
              </a:rPr>
              <a:t>　</a:t>
            </a:r>
            <a:endParaRPr lang="ja-JP" altLang="en-US" sz="2500" dirty="0">
              <a:solidFill>
                <a:srgbClr val="000000"/>
              </a:solidFill>
              <a:latin typeface="Meiryo" panose="020B0604030504040204" charset="-128"/>
              <a:ea typeface="Meiryo" panose="020B0604030504040204" charset="-128"/>
              <a:cs typeface="华文中宋" panose="0201060004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en-US" sz="2500" dirty="0">
                <a:solidFill>
                  <a:srgbClr val="000000"/>
                </a:solidFill>
                <a:latin typeface="Meiryo" panose="020B0604030504040204" charset="-128"/>
                <a:ea typeface="Meiryo" panose="020B0604030504040204" charset="-128"/>
                <a:cs typeface="华文中宋" panose="02010600040101010101" charset="-122"/>
              </a:rPr>
              <a:t>　</a:t>
            </a:r>
            <a:r>
              <a:rPr lang="zh-CN" altLang="en-US" sz="25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 </a:t>
            </a:r>
            <a:r>
              <a:rPr lang="ja-JP" altLang="zh-CN" sz="25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置き換え練習：</a:t>
            </a:r>
            <a:endParaRPr lang="en-US" altLang="ja-JP" sz="25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en-US" sz="25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　</a:t>
            </a:r>
            <a:r>
              <a:rPr lang="ja-JP" altLang="zh-CN" sz="25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１）わたし</a:t>
            </a:r>
            <a:r>
              <a:rPr lang="en-US" altLang="ja-JP" sz="25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/</a:t>
            </a:r>
            <a:r>
              <a:rPr lang="ja-JP" altLang="en-US" sz="25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辛いもの</a:t>
            </a:r>
            <a:r>
              <a:rPr lang="en-US" altLang="ja-JP" sz="25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/</a:t>
            </a:r>
            <a:r>
              <a:rPr lang="ja-JP" altLang="en-US" sz="25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苦手　　２）黄さん</a:t>
            </a:r>
            <a:r>
              <a:rPr lang="en-US" altLang="ja-JP" sz="25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/</a:t>
            </a:r>
            <a:r>
              <a:rPr lang="ja-JP" altLang="en-US" sz="25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日本語の歌</a:t>
            </a:r>
            <a:r>
              <a:rPr lang="en-US" altLang="ja-JP" sz="25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/</a:t>
            </a:r>
            <a:r>
              <a:rPr lang="ja-JP" altLang="en-US" sz="25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できます</a:t>
            </a:r>
            <a:endParaRPr lang="ja-JP" altLang="en-US" sz="25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rgbClr val="C00000"/>
                </a:solidFill>
              </a:rPr>
              <a:t>文法</a:t>
            </a:r>
            <a:endParaRPr lang="en-US" altLang="ja-JP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solidFill>
                  <a:srgbClr val="C00000"/>
                </a:solidFill>
              </a:rPr>
              <a:t>一、助詞：　や　</a:t>
            </a:r>
            <a:r>
              <a:rPr lang="ja-JP" altLang="en-US" sz="2400" dirty="0">
                <a:solidFill>
                  <a:srgbClr val="C00000"/>
                </a:solidFill>
              </a:rPr>
              <a:t>　</a:t>
            </a:r>
            <a:r>
              <a:rPr lang="ja-JP" altLang="en-US" sz="2400" b="1" dirty="0">
                <a:solidFill>
                  <a:srgbClr val="C00000"/>
                </a:solidFill>
              </a:rPr>
              <a:t>「</a:t>
            </a:r>
            <a:r>
              <a:rPr lang="ja-JP" altLang="en-US" sz="2400" b="1" dirty="0">
                <a:solidFill>
                  <a:srgbClr val="C00000"/>
                </a:solidFill>
                <a:latin typeface="-apple-system"/>
              </a:rPr>
              <a:t>名　や　名」</a:t>
            </a:r>
            <a:r>
              <a:rPr lang="ja-JP" altLang="en-US" sz="2400" dirty="0"/>
              <a:t>    </a:t>
            </a:r>
            <a:endParaRPr lang="en-US" altLang="ja-JP" sz="2400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ja-JP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en-US" altLang="ja-JP" sz="1600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ja-JP" altLang="en-US" sz="16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第</a:t>
            </a:r>
            <a:r>
              <a:rPr lang="zh-CN" altLang="en-US" sz="16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四</a:t>
            </a:r>
            <a:r>
              <a:rPr lang="ja-JP" altLang="en-US" sz="16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课我们学习了相当于汉语“和”“跟”意义的助词“と”。助词“や”与“と”一样，也且于连接名词，两者的差异在于“と”用于列举所有的项目，而“や”用于只列举许多项目中的两项，相当于汉语的“～呀～什么的”。并且“や”常常和“など”呼应使用，构成“や</a:t>
            </a:r>
            <a:r>
              <a:rPr lang="en-US" altLang="ja-JP" sz="16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…</a:t>
            </a:r>
            <a:r>
              <a:rPr lang="ja-JP" altLang="en-US" sz="16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など”。</a:t>
            </a:r>
            <a:br>
              <a:rPr lang="ja-JP" altLang="en-US" sz="1600" dirty="0"/>
            </a:br>
            <a:r>
              <a:rPr lang="ja-JP" altLang="en-US" dirty="0"/>
              <a:t>　</a:t>
            </a:r>
            <a:r>
              <a:rPr lang="ja-JP" altLang="en-US" sz="2400" dirty="0">
                <a:latin typeface="+mn-ea"/>
              </a:rPr>
              <a:t>１、</a:t>
            </a:r>
            <a:r>
              <a:rPr lang="ja-JP" altLang="en-US" sz="2400" dirty="0">
                <a:solidFill>
                  <a:srgbClr val="000000"/>
                </a:solidFill>
                <a:latin typeface="+mn-ea"/>
              </a:rPr>
              <a:t>吉田さんは時々横浜や大阪へ出張します。</a:t>
            </a:r>
            <a:br>
              <a:rPr lang="ja-JP" altLang="en-US" sz="2400" dirty="0">
                <a:latin typeface="+mn-ea"/>
              </a:rPr>
            </a:br>
            <a:r>
              <a:rPr lang="ja-JP" altLang="en-US" sz="2400" dirty="0">
                <a:latin typeface="+mn-ea"/>
              </a:rPr>
              <a:t>　２、</a:t>
            </a:r>
            <a:r>
              <a:rPr lang="ja-JP" altLang="en-US" sz="2400" dirty="0">
                <a:solidFill>
                  <a:srgbClr val="000000"/>
                </a:solidFill>
                <a:latin typeface="+mn-ea"/>
              </a:rPr>
              <a:t>森さんはサッカーや野球（やきゅう）などが好きです。</a:t>
            </a:r>
            <a:br>
              <a:rPr lang="ja-JP" altLang="en-US" sz="2400" dirty="0">
                <a:latin typeface="+mn-ea"/>
              </a:rPr>
            </a:br>
            <a:r>
              <a:rPr lang="ja-JP" altLang="en-US" sz="2400" dirty="0">
                <a:latin typeface="+mn-ea"/>
              </a:rPr>
              <a:t>　３、</a:t>
            </a:r>
            <a:r>
              <a:rPr lang="ja-JP" altLang="en-US" sz="2400" dirty="0">
                <a:solidFill>
                  <a:srgbClr val="000000"/>
                </a:solidFill>
                <a:latin typeface="+mn-ea"/>
              </a:rPr>
              <a:t>わたしはお店で野菜や果物などを買いました。</a:t>
            </a:r>
            <a:endParaRPr lang="en-US" altLang="ja-JP" sz="2400" dirty="0">
              <a:solidFill>
                <a:srgbClr val="000000"/>
              </a:solidFill>
              <a:latin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zh-CN" sz="2400" dirty="0">
                <a:latin typeface="+mn-ea"/>
              </a:rPr>
              <a:t>　</a:t>
            </a:r>
            <a:r>
              <a:rPr lang="ja-JP" altLang="zh-CN" sz="20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置き換え練習：　</a:t>
            </a:r>
            <a:endParaRPr lang="ja-JP" altLang="zh-CN" sz="20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zh-CN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１）スーパー</a:t>
            </a:r>
            <a:r>
              <a:rPr lang="en-US" altLang="ja-JP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肉</a:t>
            </a:r>
            <a:r>
              <a:rPr lang="en-US" altLang="ja-JP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魚</a:t>
            </a:r>
            <a:r>
              <a:rPr lang="en-US" altLang="ja-JP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買います。　　２）週末</a:t>
            </a:r>
            <a:r>
              <a:rPr lang="en-US" altLang="ja-JP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映画</a:t>
            </a:r>
            <a:r>
              <a:rPr lang="en-US" altLang="ja-JP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コンサート</a:t>
            </a:r>
            <a:r>
              <a:rPr lang="en-US" altLang="ja-JP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+mn-ea"/>
              </a:rPr>
              <a:t>行きます</a:t>
            </a:r>
            <a:endParaRPr lang="ja-JP" altLang="en-US" sz="24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>
            <a:normAutofit fontScale="97500"/>
          </a:bodyPr>
          <a:lstStyle/>
          <a:p>
            <a:pPr>
              <a:lnSpc>
                <a:spcPct val="170000"/>
              </a:lnSpc>
            </a:pPr>
            <a:r>
              <a:rPr lang="ja-JP" altLang="en-US" sz="2665" b="1" dirty="0">
                <a:solidFill>
                  <a:srgbClr val="C00000"/>
                </a:solidFill>
                <a:latin typeface="-apple-system"/>
              </a:rPr>
              <a:t>二、助詞「～から」和接続詞</a:t>
            </a:r>
            <a:r>
              <a:rPr lang="zh-CN" altLang="en-US" sz="2665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（连词）</a:t>
            </a:r>
            <a:r>
              <a:rPr lang="ja-JP" altLang="en-US" sz="2665" b="1" dirty="0">
                <a:solidFill>
                  <a:srgbClr val="C00000"/>
                </a:solidFill>
                <a:latin typeface="-apple-system"/>
              </a:rPr>
              <a:t>「だから」　</a:t>
            </a:r>
            <a:r>
              <a:rPr lang="en-US" altLang="ja-JP" sz="2665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[</a:t>
            </a:r>
            <a:r>
              <a:rPr lang="zh-CN" altLang="en-US" sz="2665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表</a:t>
            </a:r>
            <a:r>
              <a:rPr lang="ja-JP" altLang="en-US" sz="2665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原因、理由</a:t>
            </a:r>
            <a:r>
              <a:rPr lang="en-US" altLang="ja-JP" sz="2665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]</a:t>
            </a:r>
            <a:br>
              <a:rPr lang="ja-JP" altLang="en-US" sz="2665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ja-JP" altLang="en-US" sz="2665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　</a:t>
            </a:r>
            <a:r>
              <a:rPr lang="ja-JP" altLang="en-US" sz="21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说明原因、理由时用助词“から”。“から”位于陈述原因、理由的</a:t>
            </a:r>
            <a:r>
              <a:rPr lang="zh-CN" altLang="en-US" sz="21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短句</a:t>
            </a:r>
            <a:r>
              <a:rPr lang="ja-JP" altLang="en-US" sz="21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的句尾。通常是在说明原因、理由之后再陈述结论，但有时也可以先陈述结论再说明原因、理由，不过无论是哪一种情况，“から”都须接在表示原因、理由</a:t>
            </a:r>
            <a:r>
              <a:rPr lang="zh-CN" altLang="ja-JP" sz="21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短</a:t>
            </a:r>
            <a:r>
              <a:rPr lang="ja-JP" altLang="en-US" sz="21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句的句尾。</a:t>
            </a:r>
            <a:endParaRPr lang="ja-JP" altLang="en-US" sz="21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　</a:t>
            </a:r>
            <a:r>
              <a:rPr lang="ja-JP" altLang="en-US" sz="25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１、</a:t>
            </a:r>
            <a:r>
              <a:rPr lang="ja-JP" altLang="en-US" sz="2500" dirty="0">
                <a:solidFill>
                  <a:srgbClr val="000000"/>
                </a:solidFill>
                <a:latin typeface="-apple-system"/>
              </a:rPr>
              <a:t>森さんはお酒が好きですから、毎日飲みます。</a:t>
            </a:r>
            <a:endParaRPr lang="ja-JP" altLang="en-US" sz="2500" dirty="0">
              <a:solidFill>
                <a:srgbClr val="00000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ja-JP" altLang="en-US" sz="2500" dirty="0">
                <a:solidFill>
                  <a:srgbClr val="000000"/>
                </a:solidFill>
                <a:latin typeface="-apple-system"/>
              </a:rPr>
              <a:t>　</a:t>
            </a:r>
            <a:r>
              <a:rPr lang="ja-JP" altLang="en-US" sz="2500" dirty="0"/>
              <a:t>２、</a:t>
            </a:r>
            <a:r>
              <a:rPr lang="ja-JP" altLang="en-US" sz="2500" dirty="0">
                <a:solidFill>
                  <a:srgbClr val="000000"/>
                </a:solidFill>
                <a:latin typeface="-apple-system"/>
              </a:rPr>
              <a:t>寒いですから、まどを閉めます。</a:t>
            </a:r>
            <a:endParaRPr lang="ja-JP" altLang="en-US" sz="2500" dirty="0">
              <a:solidFill>
                <a:srgbClr val="00000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ja-JP" altLang="en-US" sz="2500" dirty="0">
                <a:solidFill>
                  <a:srgbClr val="000000"/>
                </a:solidFill>
                <a:latin typeface="-apple-system"/>
              </a:rPr>
              <a:t>　</a:t>
            </a:r>
            <a:r>
              <a:rPr lang="ja-JP" altLang="en-US" sz="2500" dirty="0"/>
              <a:t>３、</a:t>
            </a:r>
            <a:r>
              <a:rPr lang="ja-JP" altLang="en-US" sz="2500" dirty="0">
                <a:solidFill>
                  <a:srgbClr val="000000"/>
                </a:solidFill>
                <a:latin typeface="-apple-system"/>
              </a:rPr>
              <a:t>窓を閉めますよ。寒いですから。</a:t>
            </a:r>
            <a:endParaRPr lang="en-US" altLang="ja-JP" sz="2500" dirty="0">
              <a:solidFill>
                <a:srgbClr val="00000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ja-JP" altLang="en-US" sz="2500" dirty="0">
                <a:solidFill>
                  <a:srgbClr val="000000"/>
                </a:solidFill>
                <a:latin typeface="-apple-system"/>
              </a:rPr>
              <a:t>　４、眠いですから、寝ます。</a:t>
            </a:r>
            <a:endParaRPr lang="en-US" altLang="ja-JP" sz="2500" dirty="0">
              <a:solidFill>
                <a:srgbClr val="000000"/>
              </a:solidFill>
              <a:latin typeface="-apple-system"/>
            </a:endParaRPr>
          </a:p>
          <a:p>
            <a:pPr>
              <a:lnSpc>
                <a:spcPct val="170000"/>
              </a:lnSpc>
            </a:pPr>
            <a:endParaRPr lang="zh-CN" altLang="en-US" sz="2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901700"/>
            <a:ext cx="10508319" cy="513969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ja-JP" altLang="en-US" sz="2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“だから”</a:t>
            </a:r>
            <a:r>
              <a:rPr lang="ja-JP" altLang="en-US" sz="20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是表示原因、理由的连词，意思相当于汉语的“所以”，其比较礼貌的说法是“ですから”。助词“から”构成表示原因、理由小句的一部分，而连词“だから”独立使用在结果的句子前面。</a:t>
            </a:r>
            <a:r>
              <a:rPr lang="ja-JP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　</a:t>
            </a:r>
            <a:endParaRPr lang="ja-JP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ja-JP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１、</a:t>
            </a:r>
            <a:r>
              <a:rPr lang="ja-JP" altLang="en-US" sz="2400" dirty="0">
                <a:solidFill>
                  <a:srgbClr val="000000"/>
                </a:solidFill>
                <a:latin typeface="-apple-system"/>
                <a:sym typeface="+mn-ea"/>
              </a:rPr>
              <a:t>キムさんは野菜が嫌いです。だからあまり野菜を食べません。</a:t>
            </a:r>
            <a:endParaRPr lang="ja-JP" altLang="en-US" sz="2400" dirty="0">
              <a:solidFill>
                <a:srgbClr val="000000"/>
              </a:solidFill>
              <a:latin typeface="-apple-system"/>
            </a:endParaRPr>
          </a:p>
          <a:p>
            <a:pPr>
              <a:lnSpc>
                <a:spcPct val="170000"/>
              </a:lnSpc>
            </a:pPr>
            <a:r>
              <a:rPr lang="ja-JP" altLang="en-US" sz="2400" dirty="0">
                <a:solidFill>
                  <a:srgbClr val="000000"/>
                </a:solidFill>
                <a:latin typeface="-apple-system"/>
                <a:sym typeface="+mn-ea"/>
              </a:rPr>
              <a:t>２、明日は休みです。ですから、こどもと動物園へ行きます。</a:t>
            </a:r>
            <a:endParaRPr lang="ja-JP" altLang="en-US" sz="2400" dirty="0">
              <a:solidFill>
                <a:srgbClr val="000000"/>
              </a:solidFill>
              <a:latin typeface="-apple-system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ja-JP" altLang="en-US" sz="2400" dirty="0">
                <a:solidFill>
                  <a:srgbClr val="000000"/>
                </a:solidFill>
                <a:latin typeface="-apple-system"/>
                <a:sym typeface="+mn-ea"/>
              </a:rPr>
              <a:t>３、わたしは歌が下手です。ですから、あまりカラオケへ行きません。</a:t>
            </a:r>
            <a:br>
              <a:rPr lang="ja-JP" altLang="en-US" sz="2400" dirty="0">
                <a:sym typeface="+mn-ea"/>
              </a:rPr>
            </a:br>
            <a:r>
              <a:rPr lang="ja-JP" altLang="en-US" sz="2400" dirty="0">
                <a:sym typeface="+mn-ea"/>
              </a:rPr>
              <a:t>４、飛行機は怖いです。だから海外旅行に行きません。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90114"/>
            <a:ext cx="10515600" cy="5386850"/>
          </a:xfrm>
        </p:spPr>
        <p:txBody>
          <a:bodyPr>
            <a:normAutofit fontScale="85000" lnSpcReduction="20000"/>
          </a:bodyPr>
          <a:lstStyle/>
          <a:p>
            <a:pPr fontAlgn="auto">
              <a:lnSpc>
                <a:spcPct val="150000"/>
              </a:lnSpc>
            </a:pPr>
            <a:r>
              <a:rPr lang="ja-JP" altLang="en-US" sz="2855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三、</a:t>
            </a:r>
            <a:r>
              <a:rPr lang="zh-CN" altLang="en-US" sz="2855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表</a:t>
            </a:r>
            <a:r>
              <a:rPr lang="ja-JP" altLang="en-US" sz="2855" b="1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频率的副词　</a:t>
            </a:r>
            <a:endParaRPr lang="en-US" altLang="ja-JP" sz="2855" b="1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ja-JP" altLang="en-US" sz="2855" b="1" dirty="0">
                <a:solidFill>
                  <a:srgbClr val="C00000"/>
                </a:soli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　　</a:t>
            </a:r>
            <a:r>
              <a:rPr lang="ja-JP" altLang="en-US" sz="2855" b="1" dirty="0">
                <a:solidFill>
                  <a:srgbClr val="0070C0"/>
                </a:soli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いつも　よく　ときどき　たまに　あまり～ない　ぜんぜん～ない</a:t>
            </a:r>
            <a:br>
              <a:rPr lang="ja-JP" altLang="en-US" sz="2855" dirty="0">
                <a:solidFill>
                  <a:srgbClr val="0070C0"/>
                </a:soli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</a:br>
            <a:r>
              <a:rPr lang="ja-JP" altLang="en-US" sz="2855" dirty="0">
                <a:solidFill>
                  <a:srgbClr val="0070C0"/>
                </a:soli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　　</a:t>
            </a:r>
            <a:r>
              <a:rPr lang="zh-CN" altLang="ja-JP" sz="2855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" panose="020B0604030504040204" charset="-128"/>
              </a:rPr>
              <a:t>经常</a:t>
            </a:r>
            <a:r>
              <a:rPr lang="ja-JP" altLang="en-US" sz="2855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" panose="020B0604030504040204" charset="-128"/>
              </a:rPr>
              <a:t>　  </a:t>
            </a:r>
            <a:r>
              <a:rPr lang="zh-CN" altLang="en-US" sz="2855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" panose="020B0604030504040204" charset="-128"/>
              </a:rPr>
              <a:t>经常     有时    偶尔     不怎么    </a:t>
            </a:r>
            <a:r>
              <a:rPr lang="ja-JP" altLang="en-US" sz="2855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" panose="020B0604030504040204" charset="-128"/>
              </a:rPr>
              <a:t>　　</a:t>
            </a:r>
            <a:r>
              <a:rPr lang="zh-CN" altLang="en-US" sz="2855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eiryo" panose="020B0604030504040204" charset="-128"/>
              </a:rPr>
              <a:t>完全不</a:t>
            </a:r>
            <a:endParaRPr lang="ja-JP" altLang="en-US" sz="2855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ja-JP" altLang="en-US" sz="2000" dirty="0">
                <a:solidFill>
                  <a:srgbClr val="C00000"/>
                </a:solidFill>
              </a:rPr>
              <a:t>　</a:t>
            </a:r>
            <a:r>
              <a:rPr lang="zh-CN" altLang="ja-JP" sz="2570" dirty="0">
                <a:solidFill>
                  <a:schemeClr val="accent1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</a:rPr>
              <a:t>以上皆是</a:t>
            </a:r>
            <a:r>
              <a:rPr lang="ja-JP" altLang="en-US" sz="2570" dirty="0">
                <a:solidFill>
                  <a:schemeClr val="accent1">
                    <a:lumMod val="50000"/>
                  </a:schemeClr>
                </a:solidFill>
                <a:latin typeface="-apple-system"/>
              </a:rPr>
              <a:t>是表示频率的副词。「あまり」「全然」后面须接否定形式。</a:t>
            </a:r>
            <a:br>
              <a:rPr lang="ja-JP" altLang="en-US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</a:br>
            <a:r>
              <a:rPr lang="ja-JP" altLang="en-US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　</a:t>
            </a:r>
            <a:r>
              <a:rPr lang="ja-JP" altLang="en-US" sz="22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１、朝ごはんはいつもパンやミルクや卵（たまご）などを食べます。（洋食）</a:t>
            </a:r>
            <a:endParaRPr lang="ja-JP" altLang="en-US" sz="222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ja-JP" altLang="en-US" sz="22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   ２、わたしはよく中華料理を食べます。</a:t>
            </a:r>
            <a:endParaRPr lang="ja-JP" altLang="en-US" sz="222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ja-JP" altLang="en-US" sz="22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   ３、</a:t>
            </a:r>
            <a:r>
              <a:rPr lang="ja-JP" altLang="en-US" sz="22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李さんは時々（ときどき）映画を見ます。</a:t>
            </a:r>
            <a:endParaRPr lang="ja-JP" altLang="en-US" sz="222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Meiryo" panose="020B0604030504040204" charset="-128"/>
              <a:ea typeface="Meiryo" panose="020B0604030504040204" charset="-128"/>
              <a:cs typeface="Meiryo" panose="020B0604030504040204" charset="-128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ja-JP" altLang="en-US" sz="22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    </a:t>
            </a:r>
            <a:r>
              <a:rPr lang="en-US" altLang="ja-JP" sz="22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4</a:t>
            </a:r>
            <a:r>
              <a:rPr lang="ja-JP" altLang="en-US" sz="22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、</a:t>
            </a:r>
            <a:r>
              <a:rPr lang="ja-JP" altLang="en-US" sz="22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わたしはたまにコンサートへ行きます。</a:t>
            </a:r>
            <a:endParaRPr lang="ja-JP" altLang="en-US" sz="222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Meiryo" panose="020B0604030504040204" charset="-128"/>
              <a:ea typeface="Meiryo" panose="020B0604030504040204" charset="-128"/>
              <a:cs typeface="Meiryo" panose="020B0604030504040204" charset="-128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ja-JP" altLang="en-US" sz="22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 </a:t>
            </a:r>
            <a:r>
              <a:rPr lang="ja-JP" altLang="en-US" sz="22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　</a:t>
            </a:r>
            <a:r>
              <a:rPr lang="en-US" altLang="ja-JP" sz="22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5</a:t>
            </a:r>
            <a:r>
              <a:rPr lang="ja-JP" altLang="en-US" sz="22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、田中さんはあまり日本料理が好きではありません。</a:t>
            </a:r>
            <a:endParaRPr lang="ja-JP" altLang="en-US" sz="222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ja-JP" altLang="en-US" sz="22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</a:rPr>
              <a:t>   ６、わたしはスペイン語が全然（ぜんぜん）わかりません。</a:t>
            </a:r>
            <a:br>
              <a:rPr lang="ja-JP" altLang="en-US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</a:br>
            <a:endParaRPr lang="ja-JP" altLang="en-US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1737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b="1" dirty="0">
                <a:solidFill>
                  <a:srgbClr val="C00000"/>
                </a:solidFill>
                <a:latin typeface="-apple-system"/>
              </a:rPr>
              <a:t>言葉の解釈　　どうしてですか</a:t>
            </a:r>
            <a:endParaRPr lang="ja-JP" altLang="en-US" sz="2000" b="1" dirty="0">
              <a:solidFill>
                <a:srgbClr val="C00000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</a:rPr>
              <a:t>询问事由时使用「</a:t>
            </a:r>
            <a:r>
              <a:rPr lang="ja-JP" altLang="en-US" sz="2000" dirty="0">
                <a:solidFill>
                  <a:srgbClr val="0070C0"/>
                </a:solidFill>
                <a:latin typeface="-apple-system"/>
              </a:rPr>
              <a:t>どうしてですか」，</a:t>
            </a:r>
            <a:r>
              <a:rPr lang="ja-JP" altLang="en-US" sz="20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</a:rPr>
              <a:t>相当于汉语中</a:t>
            </a:r>
            <a:r>
              <a:rPr lang="ja-JP" altLang="en-US" sz="2000" dirty="0">
                <a:solidFill>
                  <a:srgbClr val="0070C0"/>
                </a:solidFill>
                <a:latin typeface="-apple-system"/>
              </a:rPr>
              <a:t>“为什么”。</a:t>
            </a:r>
            <a:r>
              <a:rPr lang="ja-JP" altLang="en-US" sz="20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</a:rPr>
              <a:t>回答时在谓语后面加</a:t>
            </a:r>
            <a:r>
              <a:rPr lang="ja-JP" altLang="en-US" sz="2000" dirty="0">
                <a:solidFill>
                  <a:srgbClr val="0070C0"/>
                </a:solidFill>
                <a:latin typeface="-apple-system"/>
              </a:rPr>
              <a:t>“</a:t>
            </a:r>
            <a:r>
              <a:rPr lang="ja-JP" altLang="en-US" sz="2000" dirty="0">
                <a:solidFill>
                  <a:srgbClr val="FF0000"/>
                </a:solidFill>
                <a:latin typeface="-apple-system"/>
              </a:rPr>
              <a:t>から</a:t>
            </a:r>
            <a:r>
              <a:rPr lang="ja-JP" altLang="en-US" sz="2000" dirty="0">
                <a:solidFill>
                  <a:srgbClr val="0070C0"/>
                </a:solidFill>
                <a:latin typeface="-apple-system"/>
              </a:rPr>
              <a:t>”。</a:t>
            </a:r>
            <a:br>
              <a:rPr lang="ja-JP" altLang="en-US" sz="2000" dirty="0">
                <a:solidFill>
                  <a:srgbClr val="0070C0"/>
                </a:solidFill>
              </a:rPr>
            </a:br>
            <a:r>
              <a:rPr lang="ja-JP" altLang="en-US" sz="2400" dirty="0">
                <a:latin typeface="+mn-ea"/>
              </a:rPr>
              <a:t>１、</a:t>
            </a:r>
            <a:r>
              <a:rPr lang="en-US" altLang="ja-JP" sz="2400" dirty="0">
                <a:latin typeface="+mn-ea"/>
              </a:rPr>
              <a:t>A</a:t>
            </a:r>
            <a:r>
              <a:rPr lang="ja-JP" altLang="en-US" sz="2400" dirty="0">
                <a:latin typeface="+mn-ea"/>
              </a:rPr>
              <a:t>　</a:t>
            </a:r>
            <a:r>
              <a:rPr lang="ja-JP" altLang="en-US" sz="2400" dirty="0">
                <a:solidFill>
                  <a:srgbClr val="000000"/>
                </a:solidFill>
                <a:latin typeface="+mn-ea"/>
              </a:rPr>
              <a:t>僕（ぼく）は来月またここへ来ますよ。</a:t>
            </a:r>
            <a:br>
              <a:rPr lang="ja-JP" altLang="en-US" sz="2400" dirty="0">
                <a:latin typeface="+mn-ea"/>
              </a:rPr>
            </a:br>
            <a:r>
              <a:rPr lang="ja-JP" altLang="en-US" sz="2400" dirty="0">
                <a:latin typeface="+mn-ea"/>
              </a:rPr>
              <a:t>　　</a:t>
            </a:r>
            <a:r>
              <a:rPr lang="en-US" altLang="ja-JP" sz="2400" dirty="0">
                <a:latin typeface="+mn-ea"/>
              </a:rPr>
              <a:t>B</a:t>
            </a:r>
            <a:r>
              <a:rPr lang="ja-JP" altLang="en-US" sz="2400" dirty="0">
                <a:latin typeface="+mn-ea"/>
              </a:rPr>
              <a:t>　</a:t>
            </a:r>
            <a:r>
              <a:rPr lang="ja-JP" altLang="en-US" sz="2400" dirty="0">
                <a:solidFill>
                  <a:srgbClr val="000000"/>
                </a:solidFill>
                <a:latin typeface="+mn-ea"/>
              </a:rPr>
              <a:t>どうしてですか。</a:t>
            </a:r>
            <a:br>
              <a:rPr lang="ja-JP" altLang="en-US" sz="2400" dirty="0">
                <a:latin typeface="+mn-ea"/>
              </a:rPr>
            </a:br>
            <a:r>
              <a:rPr lang="ja-JP" altLang="en-US" sz="2400" dirty="0">
                <a:latin typeface="+mn-ea"/>
              </a:rPr>
              <a:t>　　</a:t>
            </a:r>
            <a:r>
              <a:rPr lang="en-US" altLang="ja-JP" sz="2400" dirty="0">
                <a:latin typeface="+mn-ea"/>
              </a:rPr>
              <a:t>A</a:t>
            </a:r>
            <a:r>
              <a:rPr lang="ja-JP" altLang="en-US" sz="2400" dirty="0">
                <a:latin typeface="+mn-ea"/>
              </a:rPr>
              <a:t>　</a:t>
            </a:r>
            <a:r>
              <a:rPr lang="ja-JP" altLang="en-US" sz="2400" dirty="0">
                <a:solidFill>
                  <a:srgbClr val="000000"/>
                </a:solidFill>
                <a:latin typeface="+mn-ea"/>
              </a:rPr>
              <a:t>ここで友達の結婚式（けっこんしき）がありますから。</a:t>
            </a:r>
            <a:endParaRPr lang="ja-JP" altLang="en-US" sz="24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zh-CN" sz="2400" dirty="0">
                <a:latin typeface="+mn-ea"/>
              </a:rPr>
              <a:t>２、</a:t>
            </a:r>
            <a:r>
              <a:rPr lang="en-US" altLang="ja-JP" sz="2400" dirty="0">
                <a:latin typeface="+mn-ea"/>
              </a:rPr>
              <a:t>A</a:t>
            </a:r>
            <a:r>
              <a:rPr lang="ja-JP" altLang="en-US" sz="2400" dirty="0">
                <a:latin typeface="+mn-ea"/>
              </a:rPr>
              <a:t>　</a:t>
            </a:r>
            <a:r>
              <a:rPr lang="ja-JP" altLang="zh-CN" sz="2400" dirty="0">
                <a:latin typeface="+mn-ea"/>
              </a:rPr>
              <a:t>あの人嫌いですね。</a:t>
            </a:r>
            <a:endParaRPr lang="ja-JP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zh-CN" sz="2400" dirty="0">
                <a:latin typeface="+mn-ea"/>
              </a:rPr>
              <a:t>　　</a:t>
            </a:r>
            <a:r>
              <a:rPr lang="en-US" altLang="ja-JP" sz="2400" dirty="0">
                <a:latin typeface="+mn-ea"/>
              </a:rPr>
              <a:t>B</a:t>
            </a:r>
            <a:r>
              <a:rPr lang="ja-JP" altLang="en-US" sz="2400" dirty="0">
                <a:latin typeface="+mn-ea"/>
              </a:rPr>
              <a:t>　</a:t>
            </a:r>
            <a:r>
              <a:rPr lang="ja-JP" altLang="zh-CN" sz="2400" dirty="0">
                <a:latin typeface="+mn-ea"/>
              </a:rPr>
              <a:t>どうしてですか。</a:t>
            </a:r>
            <a:endParaRPr lang="ja-JP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zh-CN" sz="2400" dirty="0">
                <a:latin typeface="+mn-ea"/>
              </a:rPr>
              <a:t>　　</a:t>
            </a:r>
            <a:r>
              <a:rPr lang="en-US" altLang="ja-JP" sz="2400" dirty="0">
                <a:latin typeface="+mn-ea"/>
              </a:rPr>
              <a:t>A</a:t>
            </a:r>
            <a:r>
              <a:rPr lang="ja-JP" altLang="en-US" sz="2400" dirty="0">
                <a:latin typeface="+mn-ea"/>
              </a:rPr>
              <a:t>　</a:t>
            </a:r>
            <a:r>
              <a:rPr lang="ja-JP" altLang="zh-CN" sz="2400" dirty="0">
                <a:latin typeface="+mn-ea"/>
              </a:rPr>
              <a:t>よく人の悪口（わるぐち）を言いますから</a:t>
            </a:r>
            <a:endParaRPr lang="ja-JP" altLang="zh-CN" sz="2400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2625"/>
            <a:ext cx="10515600" cy="5595620"/>
          </a:xfrm>
        </p:spPr>
        <p:txBody>
          <a:bodyPr>
            <a:normAutofit fontScale="87500" lnSpcReduction="10000"/>
          </a:bodyPr>
          <a:lstStyle/>
          <a:p>
            <a:pPr fontAlgn="auto">
              <a:lnSpc>
                <a:spcPct val="200000"/>
              </a:lnSpc>
            </a:pPr>
            <a:r>
              <a:rPr lang="ja-JP" altLang="en-US" sz="3500" b="1" dirty="0">
                <a:solidFill>
                  <a:srgbClr val="C00000"/>
                </a:solidFill>
                <a:latin typeface="-apple-system"/>
              </a:rPr>
              <a:t>応用会話      お土産</a:t>
            </a:r>
            <a:br>
              <a:rPr lang="ja-JP" altLang="en-US" dirty="0"/>
            </a:br>
            <a:r>
              <a:rPr lang="ja-JP" altLang="en-US" dirty="0"/>
              <a:t>　</a:t>
            </a:r>
            <a:r>
              <a:rPr lang="ja-JP" altLang="en-US" sz="2855" dirty="0">
                <a:solidFill>
                  <a:srgbClr val="0070C0"/>
                </a:solidFill>
              </a:rPr>
              <a:t>（車内から外の景色を眺めながら）</a:t>
            </a:r>
            <a:endParaRPr lang="ja-JP" altLang="en-US" sz="2855" dirty="0">
              <a:solidFill>
                <a:srgbClr val="0070C0"/>
              </a:solidFill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855" dirty="0"/>
              <a:t>　</a:t>
            </a:r>
            <a:r>
              <a:rPr lang="ja-JP" altLang="en-US" sz="2855" dirty="0">
                <a:latin typeface="-apple-system"/>
              </a:rPr>
              <a:t>李：箱根はホテルや旅館（りょかん）が多いですね。</a:t>
            </a:r>
            <a:br>
              <a:rPr lang="ja-JP" altLang="en-US" sz="2855" dirty="0"/>
            </a:br>
            <a:r>
              <a:rPr lang="ja-JP" altLang="en-US" sz="2855" dirty="0">
                <a:solidFill>
                  <a:srgbClr val="000000"/>
                </a:solidFill>
                <a:latin typeface="-apple-system"/>
              </a:rPr>
              <a:t>小野：そうですね。会社の</a:t>
            </a:r>
            <a:r>
              <a:rPr lang="ja-JP" altLang="en-US" sz="2855" dirty="0">
                <a:solidFill>
                  <a:srgbClr val="C00000"/>
                </a:solidFill>
                <a:latin typeface="-apple-system"/>
              </a:rPr>
              <a:t>別荘</a:t>
            </a:r>
            <a:r>
              <a:rPr lang="ja-JP" altLang="en-US" sz="2855" dirty="0">
                <a:solidFill>
                  <a:srgbClr val="000000"/>
                </a:solidFill>
                <a:latin typeface="-apple-system"/>
              </a:rPr>
              <a:t>（べっそう）もたくさんあります。</a:t>
            </a:r>
            <a:br>
              <a:rPr lang="ja-JP" altLang="en-US" sz="2855" dirty="0"/>
            </a:br>
            <a:r>
              <a:rPr lang="ja-JP" altLang="en-US" sz="2855" dirty="0"/>
              <a:t>　</a:t>
            </a:r>
            <a:r>
              <a:rPr lang="ja-JP" altLang="en-US" sz="2855" dirty="0">
                <a:solidFill>
                  <a:srgbClr val="000000"/>
                </a:solidFill>
                <a:latin typeface="-apple-system"/>
              </a:rPr>
              <a:t>李：長島さんや小野さんもよく来ますか。</a:t>
            </a:r>
            <a:br>
              <a:rPr lang="ja-JP" altLang="en-US" sz="2855" dirty="0"/>
            </a:br>
            <a:r>
              <a:rPr lang="ja-JP" altLang="en-US" sz="2855" dirty="0">
                <a:solidFill>
                  <a:srgbClr val="000000"/>
                </a:solidFill>
                <a:latin typeface="-apple-system"/>
              </a:rPr>
              <a:t>長島：ええ、車で時々来ます。</a:t>
            </a:r>
            <a:br>
              <a:rPr lang="ja-JP" altLang="en-US" sz="2855" dirty="0"/>
            </a:br>
            <a:endParaRPr lang="zh-CN" altLang="en-US" sz="285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6847"/>
            <a:ext cx="10515600" cy="5541398"/>
          </a:xfrm>
        </p:spPr>
        <p:txBody>
          <a:bodyPr>
            <a:normAutofit fontScale="80000" lnSpcReduction="20000"/>
          </a:bodyPr>
          <a:lstStyle/>
          <a:p>
            <a:pPr fontAlgn="auto">
              <a:lnSpc>
                <a:spcPct val="200000"/>
              </a:lnSpc>
            </a:pPr>
            <a:r>
              <a:rPr lang="ja-JP" altLang="en-US" sz="3000" dirty="0">
                <a:solidFill>
                  <a:srgbClr val="000000"/>
                </a:solidFill>
                <a:latin typeface="-apple-system"/>
              </a:rPr>
              <a:t>小野：わたしは</a:t>
            </a:r>
            <a:r>
              <a:rPr lang="ja-JP" altLang="en-US" sz="3000" dirty="0">
                <a:latin typeface="-apple-system"/>
              </a:rPr>
              <a:t>運転</a:t>
            </a:r>
            <a:r>
              <a:rPr lang="ja-JP" altLang="en-US" sz="3000" dirty="0">
                <a:solidFill>
                  <a:srgbClr val="000000"/>
                </a:solidFill>
                <a:latin typeface="-apple-system"/>
              </a:rPr>
              <a:t>ができませんから、いつも電車です。</a:t>
            </a:r>
            <a:br>
              <a:rPr lang="ja-JP" altLang="en-US" sz="3000" dirty="0"/>
            </a:br>
            <a:r>
              <a:rPr lang="ja-JP" altLang="en-US" sz="3000" dirty="0">
                <a:solidFill>
                  <a:srgbClr val="000000"/>
                </a:solidFill>
                <a:latin typeface="-apple-system"/>
              </a:rPr>
              <a:t>長島：ぼくは来月</a:t>
            </a:r>
            <a:r>
              <a:rPr lang="ja-JP" altLang="en-US" sz="3000" dirty="0">
                <a:latin typeface="-apple-system"/>
              </a:rPr>
              <a:t>また</a:t>
            </a:r>
            <a:r>
              <a:rPr lang="ja-JP" altLang="en-US" sz="3000" dirty="0">
                <a:solidFill>
                  <a:srgbClr val="000000"/>
                </a:solidFill>
                <a:latin typeface="-apple-system"/>
              </a:rPr>
              <a:t>来ますよ。　</a:t>
            </a:r>
            <a:br>
              <a:rPr lang="ja-JP" altLang="en-US" sz="3000" dirty="0"/>
            </a:br>
            <a:r>
              <a:rPr lang="ja-JP" altLang="en-US" sz="3000" dirty="0"/>
              <a:t>　</a:t>
            </a:r>
            <a:r>
              <a:rPr lang="ja-JP" altLang="en-US" sz="3000" dirty="0">
                <a:solidFill>
                  <a:srgbClr val="000000"/>
                </a:solidFill>
                <a:latin typeface="-apple-system"/>
              </a:rPr>
              <a:t>李：どうしてですか。</a:t>
            </a:r>
            <a:br>
              <a:rPr lang="ja-JP" altLang="en-US" sz="3000" dirty="0"/>
            </a:br>
            <a:r>
              <a:rPr lang="ja-JP" altLang="en-US" sz="3000" dirty="0">
                <a:solidFill>
                  <a:srgbClr val="000000"/>
                </a:solidFill>
                <a:latin typeface="-apple-system"/>
              </a:rPr>
              <a:t>長島：</a:t>
            </a:r>
            <a:r>
              <a:rPr lang="ja-JP" altLang="en-US" sz="3000" dirty="0">
                <a:latin typeface="-apple-system"/>
              </a:rPr>
              <a:t>この近くのホテルで友達の写真展がありますから</a:t>
            </a:r>
            <a:r>
              <a:rPr lang="ja-JP" altLang="en-US" sz="3000" dirty="0">
                <a:solidFill>
                  <a:srgbClr val="000000"/>
                </a:solidFill>
                <a:latin typeface="-apple-system"/>
              </a:rPr>
              <a:t>。</a:t>
            </a:r>
            <a:endParaRPr lang="en-US" altLang="ja-JP" sz="3000" dirty="0">
              <a:solidFill>
                <a:srgbClr val="000000"/>
              </a:solidFill>
              <a:latin typeface="-apple-system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500" dirty="0">
                <a:solidFill>
                  <a:srgbClr val="0070C0"/>
                </a:solidFill>
                <a:latin typeface="-apple-system"/>
              </a:rPr>
              <a:t>（店で）</a:t>
            </a:r>
            <a:endParaRPr lang="en-US" altLang="ja-JP" sz="2500" dirty="0">
              <a:solidFill>
                <a:srgbClr val="0070C0"/>
              </a:solidFill>
              <a:latin typeface="-apple-system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3200" dirty="0">
                <a:solidFill>
                  <a:srgbClr val="000000"/>
                </a:solidFill>
                <a:latin typeface="-apple-system"/>
              </a:rPr>
              <a:t>　李：箱根のお土産は</a:t>
            </a:r>
            <a:r>
              <a:rPr lang="ja-JP" altLang="en-US" sz="3200" dirty="0">
                <a:solidFill>
                  <a:srgbClr val="AF2197"/>
                </a:solidFill>
                <a:latin typeface="-apple-system"/>
              </a:rPr>
              <a:t>何がいい</a:t>
            </a:r>
            <a:r>
              <a:rPr lang="ja-JP" altLang="en-US" sz="3200" dirty="0">
                <a:solidFill>
                  <a:srgbClr val="000000"/>
                </a:solidFill>
                <a:latin typeface="-apple-system"/>
              </a:rPr>
              <a:t>ですか。</a:t>
            </a:r>
            <a:br>
              <a:rPr lang="ja-JP" altLang="en-US" sz="3200" dirty="0">
                <a:solidFill>
                  <a:prstClr val="black"/>
                </a:solidFill>
              </a:rPr>
            </a:br>
            <a:r>
              <a:rPr lang="ja-JP" altLang="en-US" sz="3200" dirty="0">
                <a:solidFill>
                  <a:srgbClr val="000000"/>
                </a:solidFill>
                <a:latin typeface="-apple-system"/>
              </a:rPr>
              <a:t>小野：うーん、そうですね</a:t>
            </a:r>
            <a:r>
              <a:rPr lang="en-US" altLang="ja-JP" sz="3200" dirty="0">
                <a:solidFill>
                  <a:srgbClr val="000000"/>
                </a:solidFill>
                <a:latin typeface="-apple-system"/>
              </a:rPr>
              <a:t>…</a:t>
            </a:r>
            <a:r>
              <a:rPr lang="ja-JP" altLang="en-US" sz="3200" dirty="0">
                <a:solidFill>
                  <a:srgbClr val="000000"/>
                </a:solidFill>
                <a:latin typeface="-apple-system"/>
              </a:rPr>
              <a:t>、迷いますね。</a:t>
            </a:r>
            <a:br>
              <a:rPr lang="ja-JP" altLang="en-US" sz="2855" dirty="0"/>
            </a:br>
            <a:endParaRPr lang="zh-CN" altLang="en-US" sz="285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0214"/>
            <a:ext cx="10515600" cy="5466431"/>
          </a:xfrm>
        </p:spPr>
        <p:txBody>
          <a:bodyPr>
            <a:normAutofit/>
          </a:bodyPr>
          <a:lstStyle/>
          <a:p>
            <a:pPr fontAlgn="auto">
              <a:lnSpc>
                <a:spcPct val="200000"/>
              </a:lnSpc>
            </a:pPr>
            <a:r>
              <a:rPr lang="ja-JP" altLang="en-US" sz="2800" dirty="0">
                <a:solidFill>
                  <a:srgbClr val="000000"/>
                </a:solidFill>
                <a:latin typeface="-apple-system"/>
              </a:rPr>
              <a:t>長島：寄木細工は</a:t>
            </a:r>
            <a:r>
              <a:rPr lang="ja-JP" altLang="en-US" sz="2800" dirty="0">
                <a:solidFill>
                  <a:srgbClr val="FF0000"/>
                </a:solidFill>
                <a:latin typeface="-apple-system"/>
              </a:rPr>
              <a:t>いかがですか</a:t>
            </a:r>
            <a:r>
              <a:rPr lang="ja-JP" altLang="en-US" sz="1600" dirty="0">
                <a:solidFill>
                  <a:srgbClr val="0070C0"/>
                </a:solidFill>
                <a:latin typeface="-apple-system"/>
              </a:rPr>
              <a:t>（＝どうですか　</a:t>
            </a:r>
            <a:r>
              <a:rPr lang="zh-CN" altLang="ja-JP" sz="1600" dirty="0">
                <a:solidFill>
                  <a:srgbClr val="0070C0"/>
                </a:solidFill>
                <a:latin typeface="-apple-system"/>
              </a:rPr>
              <a:t>尊敬语</a:t>
            </a:r>
            <a:r>
              <a:rPr lang="ja-JP" altLang="en-US" sz="1600" dirty="0">
                <a:solidFill>
                  <a:srgbClr val="0070C0"/>
                </a:solidFill>
                <a:latin typeface="-apple-system"/>
              </a:rPr>
              <a:t>）</a:t>
            </a:r>
            <a:r>
              <a:rPr lang="ja-JP" altLang="en-US" sz="2800" dirty="0">
                <a:solidFill>
                  <a:srgbClr val="000000"/>
                </a:solidFill>
                <a:latin typeface="-apple-system"/>
              </a:rPr>
              <a:t>。</a:t>
            </a:r>
            <a:endParaRPr lang="en-US" altLang="ja-JP" sz="2800" dirty="0">
              <a:solidFill>
                <a:srgbClr val="000000"/>
              </a:solidFill>
              <a:latin typeface="-apple-system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800" dirty="0">
                <a:solidFill>
                  <a:srgbClr val="000000"/>
                </a:solidFill>
                <a:latin typeface="-apple-system"/>
              </a:rPr>
              <a:t>　　　とても有名ですよ。</a:t>
            </a:r>
            <a:br>
              <a:rPr lang="ja-JP" altLang="en-US" sz="2800" dirty="0">
                <a:solidFill>
                  <a:prstClr val="black"/>
                </a:solidFill>
              </a:rPr>
            </a:br>
            <a:r>
              <a:rPr lang="ja-JP" altLang="en-US" sz="2800" dirty="0">
                <a:solidFill>
                  <a:srgbClr val="000000"/>
                </a:solidFill>
                <a:latin typeface="-apple-system"/>
              </a:rPr>
              <a:t>小野：きれいな模様ですね。</a:t>
            </a:r>
            <a:br>
              <a:rPr lang="ja-JP" altLang="en-US" sz="2800" dirty="0">
                <a:solidFill>
                  <a:prstClr val="black"/>
                </a:solidFill>
              </a:rPr>
            </a:br>
            <a:r>
              <a:rPr lang="ja-JP" altLang="en-US" sz="2800" dirty="0">
                <a:solidFill>
                  <a:srgbClr val="000000"/>
                </a:solidFill>
                <a:latin typeface="-apple-system"/>
              </a:rPr>
              <a:t>小野：ええ。</a:t>
            </a:r>
            <a:br>
              <a:rPr lang="ja-JP" altLang="en-US" sz="2800" dirty="0">
                <a:solidFill>
                  <a:prstClr val="black"/>
                </a:solidFill>
              </a:rPr>
            </a:br>
            <a:r>
              <a:rPr lang="ja-JP" altLang="en-US" sz="2800" dirty="0">
                <a:solidFill>
                  <a:srgbClr val="000000"/>
                </a:solidFill>
                <a:latin typeface="-apple-system"/>
              </a:rPr>
              <a:t>長島：</a:t>
            </a:r>
            <a:r>
              <a:rPr lang="ja-JP" altLang="en-US" sz="2800" dirty="0">
                <a:highlight>
                  <a:srgbClr val="00FF00"/>
                </a:highlight>
                <a:latin typeface="-apple-system"/>
              </a:rPr>
              <a:t>気に入りましたか</a:t>
            </a:r>
            <a:r>
              <a:rPr lang="ja-JP" altLang="en-US" sz="2800" dirty="0">
                <a:latin typeface="-apple-system"/>
              </a:rPr>
              <a:t>。</a:t>
            </a:r>
            <a:r>
              <a:rPr lang="ja-JP" altLang="en-US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-apple-system"/>
              </a:rPr>
              <a:t>　　</a:t>
            </a:r>
            <a:br>
              <a:rPr lang="ja-JP" altLang="en-US" sz="2800" dirty="0">
                <a:solidFill>
                  <a:prstClr val="black"/>
                </a:solidFill>
              </a:rPr>
            </a:br>
            <a:r>
              <a:rPr lang="ja-JP" altLang="en-US" sz="2800" dirty="0">
                <a:solidFill>
                  <a:prstClr val="black"/>
                </a:solidFill>
              </a:rPr>
              <a:t>　</a:t>
            </a:r>
            <a:r>
              <a:rPr lang="ja-JP" altLang="en-US" sz="2800" dirty="0">
                <a:solidFill>
                  <a:srgbClr val="000000"/>
                </a:solidFill>
                <a:latin typeface="-apple-system"/>
              </a:rPr>
              <a:t>李：はい、</a:t>
            </a:r>
            <a:r>
              <a:rPr lang="ja-JP" altLang="en-US" sz="2800" dirty="0">
                <a:solidFill>
                  <a:srgbClr val="C00000"/>
                </a:solidFill>
                <a:latin typeface="-apple-system"/>
              </a:rPr>
              <a:t>とても</a:t>
            </a:r>
            <a:r>
              <a:rPr lang="ja-JP" altLang="en-US" sz="2800" dirty="0">
                <a:solidFill>
                  <a:srgbClr val="000000"/>
                </a:solidFill>
                <a:latin typeface="-apple-system"/>
              </a:rPr>
              <a:t>。</a:t>
            </a:r>
            <a:endParaRPr lang="ja-JP" altLang="en-US" sz="2800" dirty="0">
              <a:solidFill>
                <a:srgbClr val="000000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607060"/>
            <a:ext cx="10321888" cy="5434330"/>
          </a:xfrm>
        </p:spPr>
        <p:txBody>
          <a:bodyPr>
            <a:normAutofit/>
          </a:bodyPr>
          <a:lstStyle/>
          <a:p>
            <a:pPr lvl="1" indent="0">
              <a:lnSpc>
                <a:spcPct val="150000"/>
              </a:lnSpc>
            </a:pPr>
            <a:r>
              <a:rPr lang="ja-JP" altLang="zh-CN" sz="2800" dirty="0">
                <a:solidFill>
                  <a:srgbClr val="C00000"/>
                </a:solidFill>
              </a:rPr>
              <a:t>日本語の省略</a:t>
            </a:r>
            <a:r>
              <a:rPr lang="ja-JP" altLang="zh-CN" sz="2800" dirty="0"/>
              <a:t>　</a:t>
            </a:r>
            <a:r>
              <a:rPr lang="zh-CN" altLang="ja-JP" sz="2800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（避免重复谓语的表达方式）</a:t>
            </a:r>
            <a:endParaRPr lang="en-US" altLang="zh-CN" sz="2800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lvl="1" indent="0">
              <a:lnSpc>
                <a:spcPct val="150000"/>
              </a:lnSpc>
            </a:pPr>
            <a:endParaRPr lang="ja-JP" altLang="zh-CN" sz="2800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zh-CN" sz="2800" dirty="0"/>
              <a:t>　１、</a:t>
            </a:r>
            <a:r>
              <a:rPr lang="en-US" altLang="ja-JP" sz="2800" dirty="0"/>
              <a:t>A</a:t>
            </a:r>
            <a:r>
              <a:rPr lang="ja-JP" altLang="en-US" sz="2800" dirty="0"/>
              <a:t>　</a:t>
            </a:r>
            <a:r>
              <a:rPr lang="ja-JP" altLang="zh-CN" sz="2800" dirty="0"/>
              <a:t>北京ダックは好きですか。</a:t>
            </a:r>
            <a:endParaRPr lang="ja-JP" altLang="zh-CN" sz="2800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zh-CN" sz="2800" dirty="0"/>
              <a:t>　　　</a:t>
            </a:r>
            <a:r>
              <a:rPr lang="en-US" altLang="ja-JP" sz="2800" dirty="0"/>
              <a:t>B</a:t>
            </a:r>
            <a:r>
              <a:rPr lang="ja-JP" altLang="en-US" sz="2800" dirty="0"/>
              <a:t>　</a:t>
            </a:r>
            <a:r>
              <a:rPr lang="ja-JP" altLang="zh-CN" sz="2800" dirty="0"/>
              <a:t>ええ、とても。</a:t>
            </a:r>
            <a:endParaRPr lang="ja-JP" altLang="zh-CN" sz="2800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zh-CN" sz="2800" dirty="0"/>
              <a:t>　２、</a:t>
            </a:r>
            <a:r>
              <a:rPr lang="en-US" altLang="ja-JP" sz="2800" dirty="0"/>
              <a:t>A</a:t>
            </a:r>
            <a:r>
              <a:rPr lang="ja-JP" altLang="en-US" sz="2800" dirty="0"/>
              <a:t>　</a:t>
            </a:r>
            <a:r>
              <a:rPr lang="ja-JP" altLang="zh-CN" sz="2800" dirty="0"/>
              <a:t>よくジムでトレニンーグしますか。</a:t>
            </a:r>
            <a:endParaRPr lang="ja-JP" altLang="zh-CN" sz="2800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zh-CN" sz="2800" dirty="0"/>
              <a:t>　　　</a:t>
            </a:r>
            <a:r>
              <a:rPr lang="en-US" altLang="ja-JP" sz="2800" dirty="0"/>
              <a:t>B</a:t>
            </a:r>
            <a:r>
              <a:rPr lang="ja-JP" altLang="en-US" sz="2800" dirty="0"/>
              <a:t>　</a:t>
            </a:r>
            <a:r>
              <a:rPr lang="ja-JP" altLang="zh-CN" sz="2800" dirty="0"/>
              <a:t>たまに。</a:t>
            </a:r>
            <a:endParaRPr lang="ja-JP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31604"/>
          </a:xfrm>
        </p:spPr>
        <p:txBody>
          <a:bodyPr>
            <a:no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語彙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554243" y="976544"/>
            <a:ext cx="2982898" cy="6835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料理</a:t>
            </a:r>
            <a:r>
              <a:rPr lang="ja-JP" altLang="en-US" sz="2000" dirty="0"/>
              <a:t>（りょうり）①</a:t>
            </a:r>
            <a:endParaRPr lang="zh-CN" altLang="en-US" sz="2000" dirty="0"/>
          </a:p>
        </p:txBody>
      </p:sp>
      <p:sp>
        <p:nvSpPr>
          <p:cNvPr id="5" name="矩形: 圆角 4"/>
          <p:cNvSpPr/>
          <p:nvPr/>
        </p:nvSpPr>
        <p:spPr>
          <a:xfrm>
            <a:off x="896645" y="2370338"/>
            <a:ext cx="3391270" cy="7368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中華</a:t>
            </a:r>
            <a:r>
              <a:rPr lang="ja-JP" altLang="en-US" sz="2000" dirty="0"/>
              <a:t>（ちゅうか）</a:t>
            </a:r>
            <a:r>
              <a:rPr lang="ja-JP" altLang="en-US" sz="2800" dirty="0"/>
              <a:t>料理</a:t>
            </a:r>
            <a:endParaRPr lang="zh-CN" altLang="en-US" sz="2000" dirty="0"/>
          </a:p>
        </p:txBody>
      </p:sp>
      <p:sp>
        <p:nvSpPr>
          <p:cNvPr id="6" name="矩形: 圆角 5"/>
          <p:cNvSpPr/>
          <p:nvPr/>
        </p:nvSpPr>
        <p:spPr>
          <a:xfrm>
            <a:off x="4767309" y="2450237"/>
            <a:ext cx="2831977" cy="6480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和食</a:t>
            </a:r>
            <a:r>
              <a:rPr lang="ja-JP" altLang="en-US" sz="2000" dirty="0"/>
              <a:t>（わしょく）⓪</a:t>
            </a:r>
            <a:endParaRPr lang="zh-CN" altLang="en-US" sz="2000" dirty="0"/>
          </a:p>
        </p:txBody>
      </p:sp>
      <p:sp>
        <p:nvSpPr>
          <p:cNvPr id="7" name="矩形: 圆角 6"/>
          <p:cNvSpPr/>
          <p:nvPr/>
        </p:nvSpPr>
        <p:spPr>
          <a:xfrm>
            <a:off x="8060924" y="2485750"/>
            <a:ext cx="3098307" cy="5948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洋食</a:t>
            </a:r>
            <a:r>
              <a:rPr lang="ja-JP" altLang="en-US" sz="2000" dirty="0"/>
              <a:t>（ようしょく）⓪</a:t>
            </a:r>
            <a:endParaRPr lang="zh-CN" altLang="en-US" sz="2000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595457" y="1686757"/>
            <a:ext cx="1846555" cy="64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649375" y="1704513"/>
            <a:ext cx="2627790" cy="736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912528" y="1695635"/>
            <a:ext cx="0" cy="727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/>
          <p:cNvSpPr/>
          <p:nvPr/>
        </p:nvSpPr>
        <p:spPr>
          <a:xfrm>
            <a:off x="4793942" y="3604334"/>
            <a:ext cx="2867487" cy="77235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音楽</a:t>
            </a:r>
            <a:r>
              <a:rPr lang="ja-JP" altLang="en-US" dirty="0"/>
              <a:t>（おんがく）①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967666" y="4935985"/>
            <a:ext cx="2618913" cy="7368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クラシック</a:t>
            </a:r>
            <a:r>
              <a:rPr lang="ja-JP" altLang="en-US" sz="2400" dirty="0"/>
              <a:t>③</a:t>
            </a:r>
            <a:endParaRPr lang="zh-CN" altLang="en-US" sz="2400" dirty="0"/>
          </a:p>
        </p:txBody>
      </p:sp>
      <p:sp>
        <p:nvSpPr>
          <p:cNvPr id="22" name="矩形: 圆角 21"/>
          <p:cNvSpPr/>
          <p:nvPr/>
        </p:nvSpPr>
        <p:spPr>
          <a:xfrm>
            <a:off x="4110362" y="4953740"/>
            <a:ext cx="2059620" cy="6569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ポップス</a:t>
            </a:r>
            <a:r>
              <a:rPr lang="ja-JP" altLang="en-US" sz="2400" dirty="0"/>
              <a:t>①</a:t>
            </a:r>
            <a:endParaRPr lang="zh-CN" altLang="en-US" sz="2400" dirty="0"/>
          </a:p>
        </p:txBody>
      </p:sp>
      <p:sp>
        <p:nvSpPr>
          <p:cNvPr id="23" name="矩形: 圆角 22"/>
          <p:cNvSpPr/>
          <p:nvPr/>
        </p:nvSpPr>
        <p:spPr>
          <a:xfrm>
            <a:off x="6551720" y="5015883"/>
            <a:ext cx="1864311" cy="59480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ロック</a:t>
            </a:r>
            <a:r>
              <a:rPr lang="ja-JP" altLang="en-US" sz="2400" dirty="0"/>
              <a:t>①</a:t>
            </a:r>
            <a:endParaRPr lang="zh-CN" altLang="en-US" sz="2400" dirty="0"/>
          </a:p>
        </p:txBody>
      </p:sp>
      <p:sp>
        <p:nvSpPr>
          <p:cNvPr id="24" name="矩形: 圆角 23"/>
          <p:cNvSpPr/>
          <p:nvPr/>
        </p:nvSpPr>
        <p:spPr>
          <a:xfrm>
            <a:off x="8851036" y="4971495"/>
            <a:ext cx="2388093" cy="6569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コンサート</a:t>
            </a:r>
            <a:r>
              <a:rPr lang="ja-JP" altLang="en-US" sz="2400" dirty="0"/>
              <a:t>①</a:t>
            </a:r>
            <a:endParaRPr lang="zh-CN" altLang="en-US" sz="2400" dirty="0"/>
          </a:p>
        </p:txBody>
      </p:sp>
      <p:cxnSp>
        <p:nvCxnSpPr>
          <p:cNvPr id="26" name="直接连接符 25"/>
          <p:cNvCxnSpPr>
            <a:stCxn id="20" idx="1"/>
          </p:cNvCxnSpPr>
          <p:nvPr/>
        </p:nvCxnSpPr>
        <p:spPr>
          <a:xfrm flipH="1">
            <a:off x="2760955" y="3990513"/>
            <a:ext cx="2032987" cy="89220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282214" y="4403325"/>
            <a:ext cx="417250" cy="49714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924583" y="4394447"/>
            <a:ext cx="559293" cy="57704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" idx="3"/>
          </p:cNvCxnSpPr>
          <p:nvPr/>
        </p:nvCxnSpPr>
        <p:spPr>
          <a:xfrm>
            <a:off x="7661429" y="3990513"/>
            <a:ext cx="1961965" cy="95435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矩形: 圆角 48"/>
          <p:cNvSpPr/>
          <p:nvPr/>
        </p:nvSpPr>
        <p:spPr>
          <a:xfrm>
            <a:off x="9064100" y="5930283"/>
            <a:ext cx="1908700" cy="5681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歌</a:t>
            </a:r>
            <a:r>
              <a:rPr lang="ja-JP" altLang="en-US" dirty="0"/>
              <a:t>（うた）⓪</a:t>
            </a:r>
            <a:endParaRPr lang="zh-CN" altLang="en-US" dirty="0"/>
          </a:p>
        </p:txBody>
      </p:sp>
      <p:cxnSp>
        <p:nvCxnSpPr>
          <p:cNvPr id="51" name="直接连接符 50"/>
          <p:cNvCxnSpPr>
            <a:stCxn id="24" idx="2"/>
            <a:endCxn id="49" idx="0"/>
          </p:cNvCxnSpPr>
          <p:nvPr/>
        </p:nvCxnSpPr>
        <p:spPr>
          <a:xfrm flipH="1">
            <a:off x="10018450" y="5628443"/>
            <a:ext cx="26633" cy="301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216241"/>
            <a:ext cx="10058400" cy="4818799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ja-JP" altLang="zh-CN" sz="1800" dirty="0"/>
              <a:t>　</a:t>
            </a:r>
            <a:r>
              <a:rPr lang="ja-JP" altLang="zh-CN" sz="2400" dirty="0"/>
              <a:t>３、</a:t>
            </a:r>
            <a:r>
              <a:rPr lang="en-US" altLang="ja-JP" sz="2400" dirty="0"/>
              <a:t>A</a:t>
            </a:r>
            <a:r>
              <a:rPr lang="ja-JP" altLang="en-US" sz="2400" dirty="0"/>
              <a:t>　</a:t>
            </a:r>
            <a:r>
              <a:rPr lang="ja-JP" altLang="zh-CN" sz="2400" dirty="0"/>
              <a:t>お肉が好きですか。</a:t>
            </a:r>
            <a:endParaRPr lang="ja-JP" altLang="zh-CN" sz="2400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zh-CN" sz="2400" dirty="0"/>
              <a:t>　　　</a:t>
            </a:r>
            <a:r>
              <a:rPr lang="en-US" altLang="ja-JP" sz="2400" dirty="0"/>
              <a:t>B</a:t>
            </a:r>
            <a:r>
              <a:rPr lang="ja-JP" altLang="en-US" sz="2400" dirty="0"/>
              <a:t>　</a:t>
            </a:r>
            <a:r>
              <a:rPr lang="ja-JP" altLang="zh-CN" sz="2400" dirty="0"/>
              <a:t>あまり</a:t>
            </a:r>
            <a:endParaRPr lang="ja-JP" altLang="zh-CN" sz="2400" dirty="0"/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zh-CN" sz="2400" dirty="0"/>
              <a:t>　</a:t>
            </a:r>
            <a:r>
              <a:rPr lang="ja-JP" altLang="zh-CN" sz="2400" dirty="0">
                <a:sym typeface="+mn-ea"/>
              </a:rPr>
              <a:t>４、</a:t>
            </a:r>
            <a:r>
              <a:rPr lang="en-US" altLang="ja-JP" sz="2400" dirty="0">
                <a:sym typeface="+mn-ea"/>
              </a:rPr>
              <a:t>A</a:t>
            </a:r>
            <a:r>
              <a:rPr lang="ja-JP" altLang="en-US" sz="2400" dirty="0">
                <a:sym typeface="+mn-ea"/>
              </a:rPr>
              <a:t>　</a:t>
            </a:r>
            <a:r>
              <a:rPr lang="ja-JP" altLang="zh-CN" sz="2400" dirty="0">
                <a:sym typeface="+mn-ea"/>
              </a:rPr>
              <a:t>このコートは気に入りましたか。</a:t>
            </a:r>
            <a:endParaRPr lang="ja-JP" altLang="zh-CN" sz="2400" dirty="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zh-CN" sz="2400" dirty="0">
                <a:sym typeface="+mn-ea"/>
              </a:rPr>
              <a:t>　　　</a:t>
            </a:r>
            <a:r>
              <a:rPr lang="en-US" altLang="ja-JP" sz="2400" dirty="0">
                <a:sym typeface="+mn-ea"/>
              </a:rPr>
              <a:t>B</a:t>
            </a:r>
            <a:r>
              <a:rPr lang="ja-JP" altLang="en-US" sz="2400" dirty="0">
                <a:sym typeface="+mn-ea"/>
              </a:rPr>
              <a:t>　いいえ、ぜんぜん。</a:t>
            </a:r>
            <a:endParaRPr lang="ja-JP" altLang="en-US" sz="2400" dirty="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en-US" sz="2400" dirty="0">
                <a:sym typeface="+mn-ea"/>
              </a:rPr>
              <a:t>　５、</a:t>
            </a:r>
            <a:r>
              <a:rPr lang="en-US" altLang="ja-JP" sz="2400" dirty="0">
                <a:sym typeface="+mn-ea"/>
              </a:rPr>
              <a:t>A</a:t>
            </a:r>
            <a:r>
              <a:rPr lang="ja-JP" altLang="en-US" sz="2400" dirty="0">
                <a:sym typeface="+mn-ea"/>
              </a:rPr>
              <a:t>、すばらしい眺めですね。</a:t>
            </a:r>
            <a:endParaRPr lang="ja-JP" altLang="en-US" sz="2400" dirty="0"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ja-JP" altLang="en-US" sz="2400" dirty="0">
                <a:sym typeface="+mn-ea"/>
              </a:rPr>
              <a:t>　　　</a:t>
            </a:r>
            <a:r>
              <a:rPr lang="en-US" altLang="ja-JP" sz="2400" dirty="0">
                <a:sym typeface="+mn-ea"/>
              </a:rPr>
              <a:t>B</a:t>
            </a:r>
            <a:r>
              <a:rPr lang="ja-JP" altLang="en-US" sz="2400" dirty="0">
                <a:sym typeface="+mn-ea"/>
              </a:rPr>
              <a:t>、ほんとうに。</a:t>
            </a:r>
            <a:endParaRPr lang="ja-JP" altLang="en-US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4905"/>
            <a:ext cx="10515600" cy="5877017"/>
          </a:xfrm>
        </p:spPr>
        <p:txBody>
          <a:bodyPr>
            <a:normAutofit fontScale="8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第</a:t>
            </a:r>
            <a:r>
              <a:rPr lang="en-US" altLang="zh-CN" sz="1600" dirty="0">
                <a:solidFill>
                  <a:srgbClr val="FF0000"/>
                </a:solidFill>
              </a:rPr>
              <a:t>11</a:t>
            </a:r>
            <a:r>
              <a:rPr lang="zh-CN" altLang="en-US" sz="1600" dirty="0">
                <a:solidFill>
                  <a:srgbClr val="FF0000"/>
                </a:solidFill>
              </a:rPr>
              <a:t>课  </a:t>
            </a:r>
            <a:r>
              <a:rPr lang="ja-JP" altLang="en-US" sz="1600" dirty="0">
                <a:solidFill>
                  <a:srgbClr val="FF0000"/>
                </a:solidFill>
              </a:rPr>
              <a:t>宿題</a:t>
            </a:r>
            <a:endParaRPr lang="ja-JP" altLang="en-US" sz="1600" dirty="0">
              <a:solidFill>
                <a:srgbClr val="FF0000"/>
              </a:solidFill>
            </a:endParaRPr>
          </a:p>
          <a:p>
            <a:pPr fontAlgn="auto"/>
            <a:r>
              <a:rPr lang="ja-JP" altLang="en-US" sz="13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一、（　　　）に適当な助詞を書き入れなさい。</a:t>
            </a:r>
            <a:r>
              <a:rPr lang="en-US" altLang="ja-JP" sz="13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11</a:t>
            </a:r>
            <a:r>
              <a:rPr lang="ja-JP" altLang="en-US" sz="13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×</a:t>
            </a:r>
            <a:r>
              <a:rPr lang="en-US" altLang="ja-JP" sz="13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ja-JP" altLang="en-US" sz="13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＝</a:t>
            </a:r>
            <a:r>
              <a:rPr lang="en-US" altLang="ja-JP" sz="1300" b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en-US" altLang="ja-JP" sz="13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endParaRPr lang="ja-JP" altLang="en-US" sz="13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fontAlgn="auto"/>
            <a:r>
              <a:rPr lang="ja-JP" altLang="en-US" sz="13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　</a:t>
            </a:r>
            <a:r>
              <a:rPr lang="ja-JP" altLang="en-US" sz="1300" dirty="0">
                <a:latin typeface="+mn-ea"/>
                <a:cs typeface="华文中宋" panose="02010600040101010101" charset="-122"/>
              </a:rPr>
              <a:t>１、山本さんはピアノ（　　　）下手です。</a:t>
            </a:r>
            <a:endParaRPr lang="ja-JP" altLang="en-US" sz="1300" dirty="0">
              <a:latin typeface="+mn-ea"/>
              <a:cs typeface="华文中宋" panose="02010600040101010101" charset="-122"/>
            </a:endParaRPr>
          </a:p>
          <a:p>
            <a:pPr fontAlgn="auto"/>
            <a:r>
              <a:rPr lang="ja-JP" altLang="en-US" sz="1300" dirty="0">
                <a:latin typeface="+mn-ea"/>
                <a:cs typeface="华文中宋" panose="02010600040101010101" charset="-122"/>
              </a:rPr>
              <a:t>　２、私は犬（　　　）怖いです。</a:t>
            </a:r>
            <a:endParaRPr lang="ja-JP" altLang="en-US" sz="1300" dirty="0">
              <a:latin typeface="+mn-ea"/>
              <a:cs typeface="华文中宋" panose="02010600040101010101" charset="-122"/>
            </a:endParaRPr>
          </a:p>
          <a:p>
            <a:pPr fontAlgn="auto"/>
            <a:r>
              <a:rPr lang="ja-JP" altLang="en-US" sz="1300" dirty="0">
                <a:latin typeface="+mn-ea"/>
                <a:cs typeface="华文中宋" panose="02010600040101010101" charset="-122"/>
              </a:rPr>
              <a:t>　３、この近くのホテル（　　　）写真展があります。</a:t>
            </a:r>
            <a:endParaRPr lang="ja-JP" altLang="en-US" sz="1300" dirty="0">
              <a:latin typeface="+mn-ea"/>
              <a:cs typeface="华文中宋" panose="02010600040101010101" charset="-122"/>
            </a:endParaRPr>
          </a:p>
          <a:p>
            <a:pPr fontAlgn="auto"/>
            <a:r>
              <a:rPr lang="ja-JP" altLang="en-US" sz="1300" dirty="0">
                <a:latin typeface="+mn-ea"/>
                <a:cs typeface="华文中宋" panose="02010600040101010101" charset="-122"/>
              </a:rPr>
              <a:t>　４、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あなたが いる </a:t>
            </a:r>
            <a:r>
              <a:rPr lang="ja-JP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（　　　）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　</a:t>
            </a:r>
            <a:r>
              <a:rPr lang="ja-JP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安心できます。</a:t>
            </a:r>
            <a:endParaRPr lang="ja-JP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eiryo" panose="020B0604030504040204" charset="-128"/>
              <a:sym typeface="+mn-ea"/>
            </a:endParaRPr>
          </a:p>
          <a:p>
            <a:pPr fontAlgn="auto"/>
            <a:r>
              <a:rPr lang="ja-JP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　５、この靴が気（　　　）入りましたから、これ（　　　）ください。</a:t>
            </a:r>
            <a:endParaRPr lang="ja-JP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eiryo" panose="020B0604030504040204" charset="-128"/>
              <a:sym typeface="+mn-ea"/>
            </a:endParaRPr>
          </a:p>
          <a:p>
            <a:pPr fontAlgn="auto"/>
            <a:r>
              <a:rPr lang="ja-JP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　６、私はお店（　　　）、野菜（　　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 </a:t>
            </a:r>
            <a:r>
              <a:rPr lang="ja-JP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）果物などを買いました。</a:t>
            </a:r>
            <a:endParaRPr lang="ja-JP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eiryo" panose="020B0604030504040204" charset="-128"/>
              <a:sym typeface="+mn-ea"/>
            </a:endParaRPr>
          </a:p>
          <a:p>
            <a:pPr fontAlgn="auto"/>
            <a:r>
              <a:rPr lang="ja-JP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　７、私はたまにコンサート（　　　）行きます。</a:t>
            </a:r>
            <a:endParaRPr lang="ja-JP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eiryo" panose="020B0604030504040204" charset="-128"/>
              <a:sym typeface="+mn-ea"/>
            </a:endParaRPr>
          </a:p>
          <a:p>
            <a:pPr fontAlgn="auto"/>
            <a:r>
              <a:rPr lang="ja-JP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　８、わたしはにぎやか（　　　）街があまり好きではありません。</a:t>
            </a:r>
            <a:endParaRPr lang="ja-JP" altLang="zh-CN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eiryo" panose="020B0604030504040204" charset="-128"/>
              <a:sym typeface="+mn-ea"/>
            </a:endParaRPr>
          </a:p>
          <a:p>
            <a:pPr fontAlgn="auto"/>
            <a:r>
              <a:rPr lang="ja-JP" altLang="zh-CN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    </a:t>
            </a:r>
            <a:r>
              <a:rPr lang="en-US" altLang="ja-JP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9</a:t>
            </a:r>
            <a:r>
              <a:rPr lang="zh-CN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、</a:t>
            </a:r>
            <a:r>
              <a:rPr lang="ja-JP" altLang="en-US" sz="1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Meiryo" panose="020B0604030504040204" charset="-128"/>
                <a:sym typeface="+mn-ea"/>
              </a:rPr>
              <a:t>わたしはフランス語（　　　）わかりません。</a:t>
            </a:r>
            <a:endParaRPr lang="en-US" altLang="ja-JP" sz="1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Meiryo" panose="020B0604030504040204" charset="-128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1400" b="1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二、右の文から適当なのを選んで、左の文を完成しなさい。   </a:t>
            </a:r>
            <a:r>
              <a:rPr lang="en-US" altLang="ja-JP" sz="1400" b="1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6</a:t>
            </a:r>
            <a:r>
              <a:rPr lang="ja-JP" altLang="ja-JP" sz="1400" b="1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×</a:t>
            </a:r>
            <a:r>
              <a:rPr lang="en-US" altLang="ja-JP" sz="1400" b="1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1</a:t>
            </a:r>
            <a:r>
              <a:rPr lang="ja-JP" altLang="en-US" sz="1400" b="1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＝</a:t>
            </a:r>
            <a:r>
              <a:rPr lang="en-US" altLang="ja-JP" sz="1400" b="1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6</a:t>
            </a:r>
            <a:endParaRPr lang="ja-JP" altLang="en-US" sz="1400" b="1" dirty="0"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fontAlgn="auto">
              <a:lnSpc>
                <a:spcPct val="150000"/>
              </a:lnSpc>
            </a:pP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例：森さんはお酒が好きですから、　　　　（　</a:t>
            </a:r>
            <a:r>
              <a:rPr lang="en-US" altLang="ja-JP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e</a:t>
            </a: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）　　</a:t>
            </a:r>
            <a:r>
              <a:rPr lang="en-US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a</a:t>
            </a: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とても便利です。</a:t>
            </a:r>
            <a:endParaRPr lang="ja-JP" altLang="en-US" sz="1400" dirty="0"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fontAlgn="auto">
              <a:lnSpc>
                <a:spcPct val="150000"/>
              </a:lnSpc>
            </a:pP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１、私は歌が下手ですから　　　　　　　（　　　）　　</a:t>
            </a:r>
            <a:r>
              <a:rPr lang="en-US" altLang="ja-JP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b</a:t>
            </a: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一週間　休みます。</a:t>
            </a:r>
            <a:endParaRPr lang="ja-JP" altLang="en-US" sz="1400" dirty="0"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fontAlgn="auto">
              <a:lnSpc>
                <a:spcPct val="150000"/>
              </a:lnSpc>
            </a:pP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２、私の家は駅から</a:t>
            </a:r>
            <a:r>
              <a:rPr lang="en-US" altLang="ja-JP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5</a:t>
            </a: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分ですから　　　 　（　　　） 　</a:t>
            </a:r>
            <a:r>
              <a:rPr lang="en-US" altLang="ja-JP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c</a:t>
            </a: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カラオケが嫌いです。</a:t>
            </a:r>
            <a:endParaRPr lang="ja-JP" altLang="en-US" sz="1400" dirty="0"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fontAlgn="auto">
              <a:lnSpc>
                <a:spcPct val="150000"/>
              </a:lnSpc>
            </a:pP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３、姉は絵が好きですから、　　　　　　（　　　）　　</a:t>
            </a:r>
            <a:r>
              <a:rPr lang="en-US" altLang="ja-JP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d</a:t>
            </a: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とても忙しいです。</a:t>
            </a:r>
            <a:endParaRPr lang="ja-JP" altLang="en-US" sz="1400" dirty="0"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fontAlgn="auto">
              <a:lnSpc>
                <a:spcPct val="150000"/>
              </a:lnSpc>
            </a:pP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４、あしたメーデーですから、　　　　　（　　　）　　</a:t>
            </a:r>
            <a:r>
              <a:rPr lang="en-US" altLang="ja-JP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e</a:t>
            </a: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毎晩お酒を飲みます。</a:t>
            </a:r>
            <a:endParaRPr lang="ja-JP" altLang="en-US" sz="1400" dirty="0"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fontAlgn="auto">
              <a:lnSpc>
                <a:spcPct val="150000"/>
              </a:lnSpc>
            </a:pP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５、安部さんは社長ですから、　　　　　（　　　）　　</a:t>
            </a:r>
            <a:r>
              <a:rPr lang="en-US" altLang="ja-JP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f</a:t>
            </a: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よく絵を書きます。</a:t>
            </a:r>
            <a:endParaRPr lang="ja-JP" altLang="en-US" sz="1400" dirty="0">
              <a:latin typeface="Meiryo" panose="020B0604030504040204" charset="-128"/>
              <a:ea typeface="Meiryo" panose="020B0604030504040204" charset="-128"/>
              <a:cs typeface="Meiryo" panose="020B0604030504040204" charset="-128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ja-JP" altLang="en-US" sz="14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６、</a:t>
            </a:r>
            <a:r>
              <a:rPr lang="ja-JP" altLang="en-US" sz="1400" dirty="0">
                <a:solidFill>
                  <a:srgbClr val="000000"/>
                </a:solidFill>
                <a:latin typeface="-apple-system"/>
                <a:sym typeface="+mn-ea"/>
              </a:rPr>
              <a:t>窓を閉めますよ。　　　　　　　　   （　　　）　　</a:t>
            </a:r>
            <a:r>
              <a:rPr lang="en-US" altLang="ja-JP" sz="140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g   </a:t>
            </a:r>
            <a:r>
              <a:rPr lang="ja-JP" altLang="en-US" sz="1400" dirty="0">
                <a:solidFill>
                  <a:srgbClr val="000000"/>
                </a:solidFill>
                <a:latin typeface="-apple-system"/>
                <a:sym typeface="+mn-ea"/>
              </a:rPr>
              <a:t>寒いですから。</a:t>
            </a:r>
            <a:endParaRPr lang="zh-CN" altLang="en-US" sz="13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921385"/>
            <a:ext cx="8596630" cy="5120005"/>
          </a:xfrm>
        </p:spPr>
        <p:txBody>
          <a:bodyPr>
            <a:normAutofit fontScale="92500" lnSpcReduction="20000"/>
          </a:bodyPr>
          <a:lstStyle/>
          <a:p>
            <a:pPr fontAlgn="auto">
              <a:lnSpc>
                <a:spcPct val="200000"/>
              </a:lnSpc>
            </a:pPr>
            <a:r>
              <a:rPr lang="ja-JP" altLang="zh-CN" sz="1200" b="1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三、次の中国語を日本語に訳しなさい。</a:t>
            </a:r>
            <a:r>
              <a:rPr lang="en-US" altLang="ja-JP" sz="1200" b="1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5</a:t>
            </a:r>
            <a:r>
              <a:rPr lang="ja-JP" altLang="zh-CN" sz="1200" b="1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×</a:t>
            </a:r>
            <a:r>
              <a:rPr lang="en-US" altLang="ja-JP" sz="1200" b="1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2</a:t>
            </a:r>
            <a:r>
              <a:rPr lang="ja-JP" altLang="zh-CN" sz="1200" b="1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＝</a:t>
            </a:r>
            <a:r>
              <a:rPr lang="en-US" altLang="ja-JP" sz="1200" b="1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10</a:t>
            </a:r>
            <a:endParaRPr lang="ja-JP" altLang="zh-CN" sz="1200" b="1" dirty="0">
              <a:latin typeface="Meiryo" panose="020B0604030504040204" charset="-128"/>
              <a:ea typeface="Meiryo" panose="020B0604030504040204" charset="-128"/>
              <a:cs typeface="Meiryo" panose="020B0604030504040204" charset="-128"/>
            </a:endParaRPr>
          </a:p>
          <a:p>
            <a:pPr fontAlgn="auto">
              <a:lnSpc>
                <a:spcPct val="200000"/>
              </a:lnSpc>
            </a:pPr>
            <a:r>
              <a:rPr lang="ja-JP" altLang="zh-CN" sz="1200" dirty="0">
                <a:latin typeface="Meiryo" panose="020B0604030504040204" charset="-128"/>
                <a:ea typeface="Meiryo" panose="020B0604030504040204" charset="-128"/>
                <a:cs typeface="Meiryo" panose="020B0604030504040204" charset="-128"/>
                <a:sym typeface="+mn-ea"/>
              </a:rPr>
              <a:t>　１、</a:t>
            </a:r>
            <a:r>
              <a:rPr lang="zh-CN" altLang="zh-CN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我喜欢吃肉和鱼。</a:t>
            </a:r>
            <a:endParaRPr lang="zh-CN" altLang="zh-CN" sz="1200" dirty="0">
              <a:latin typeface="Meiryo" panose="020B0604030504040204" charset="-128"/>
              <a:ea typeface="宋体" pitchFamily="2" charset="-122"/>
              <a:cs typeface="Meiryo" panose="020B0604030504040204" charset="-128"/>
            </a:endParaRPr>
          </a:p>
          <a:p>
            <a:pPr fontAlgn="auto">
              <a:lnSpc>
                <a:spcPct val="200000"/>
              </a:lnSpc>
            </a:pPr>
            <a:r>
              <a:rPr lang="zh-CN" altLang="zh-CN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   </a:t>
            </a:r>
            <a:r>
              <a:rPr lang="en-US" altLang="zh-CN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2</a:t>
            </a:r>
            <a:r>
              <a:rPr lang="zh-CN" altLang="en-US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、</a:t>
            </a:r>
            <a:r>
              <a:rPr lang="en-US" altLang="zh-CN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A</a:t>
            </a:r>
            <a:r>
              <a:rPr lang="zh-CN" altLang="en-US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、你会做菜吗？   </a:t>
            </a:r>
            <a:r>
              <a:rPr lang="en-US" altLang="zh-CN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B</a:t>
            </a:r>
            <a:r>
              <a:rPr lang="zh-CN" altLang="en-US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、不，我一点也不会。</a:t>
            </a:r>
            <a:endParaRPr lang="zh-CN" altLang="en-US" sz="1200" dirty="0">
              <a:latin typeface="Meiryo" panose="020B0604030504040204" charset="-128"/>
              <a:ea typeface="宋体" pitchFamily="2" charset="-122"/>
              <a:cs typeface="Meiryo" panose="020B0604030504040204" charset="-128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   </a:t>
            </a:r>
            <a:r>
              <a:rPr lang="en-US" altLang="zh-CN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3</a:t>
            </a:r>
            <a:r>
              <a:rPr lang="zh-CN" altLang="en-US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、明天考试，今晚得学习。</a:t>
            </a:r>
            <a:endParaRPr lang="zh-CN" altLang="en-US" sz="1200" dirty="0">
              <a:latin typeface="Meiryo" panose="020B0604030504040204" charset="-128"/>
              <a:ea typeface="宋体" pitchFamily="2" charset="-122"/>
              <a:cs typeface="Meiryo" panose="020B0604030504040204" charset="-128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   </a:t>
            </a:r>
            <a:r>
              <a:rPr lang="en-US" altLang="zh-CN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4</a:t>
            </a:r>
            <a:r>
              <a:rPr lang="zh-CN" altLang="en-US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、小张你喜欢什么体育项目？</a:t>
            </a:r>
            <a:endParaRPr lang="zh-CN" altLang="en-US" sz="1200" dirty="0">
              <a:latin typeface="Meiryo" panose="020B0604030504040204" charset="-128"/>
              <a:ea typeface="宋体" pitchFamily="2" charset="-122"/>
              <a:cs typeface="Meiryo" panose="020B0604030504040204" charset="-128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   </a:t>
            </a:r>
            <a:r>
              <a:rPr lang="en-US" altLang="zh-CN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5</a:t>
            </a:r>
            <a:r>
              <a:rPr lang="zh-CN" altLang="en-US" sz="1200" dirty="0">
                <a:latin typeface="Meiryo" panose="020B0604030504040204" charset="-128"/>
                <a:ea typeface="宋体" pitchFamily="2" charset="-122"/>
                <a:cs typeface="Meiryo" panose="020B0604030504040204" charset="-128"/>
                <a:sym typeface="+mn-ea"/>
              </a:rPr>
              <a:t>、我不去国外旅游，我怕坐飞机。</a:t>
            </a:r>
            <a:endParaRPr lang="en-US" altLang="zh-CN" sz="1200" dirty="0">
              <a:latin typeface="Meiryo" panose="020B0604030504040204" charset="-128"/>
              <a:ea typeface="宋体" pitchFamily="2" charset="-122"/>
              <a:cs typeface="Meiryo" panose="020B0604030504040204" charset="-128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1200" b="1" dirty="0"/>
              <a:t>四、次のセンテンスを中国語に訳しなさい：  </a:t>
            </a:r>
            <a:r>
              <a:rPr lang="en-US" altLang="ja-JP" sz="1200" b="1" dirty="0"/>
              <a:t>3 </a:t>
            </a:r>
            <a:r>
              <a:rPr lang="en-US" altLang="zh-CN" sz="1200" b="1" dirty="0"/>
              <a:t>X1=3</a:t>
            </a:r>
            <a:br>
              <a:rPr lang="ja-JP" altLang="en-US" sz="1200" b="1" dirty="0"/>
            </a:br>
            <a:r>
              <a:rPr lang="ja-JP" altLang="en-US" sz="1200" dirty="0"/>
              <a:t>１、</a:t>
            </a:r>
            <a:r>
              <a:rPr lang="ja-JP" altLang="en-US" sz="1200" dirty="0">
                <a:solidFill>
                  <a:srgbClr val="000000"/>
                </a:solidFill>
                <a:latin typeface="-apple-system"/>
              </a:rPr>
              <a:t>Ａ：森さんは英語が分かりますか。</a:t>
            </a:r>
            <a:br>
              <a:rPr lang="ja-JP" altLang="en-US" sz="1200" dirty="0"/>
            </a:br>
            <a:r>
              <a:rPr lang="ja-JP" altLang="en-US" sz="1200" dirty="0"/>
              <a:t>　　</a:t>
            </a:r>
            <a:r>
              <a:rPr lang="ja-JP" altLang="en-US" sz="1200" dirty="0">
                <a:solidFill>
                  <a:srgbClr val="000000"/>
                </a:solidFill>
                <a:latin typeface="-apple-system"/>
              </a:rPr>
              <a:t>Ｂ：いいえ、ぜんぜん分かりません。</a:t>
            </a:r>
            <a:br>
              <a:rPr lang="ja-JP" altLang="en-US" sz="1200" dirty="0"/>
            </a:br>
            <a:r>
              <a:rPr lang="ja-JP" altLang="en-US" sz="1200" dirty="0"/>
              <a:t>２、</a:t>
            </a:r>
            <a:r>
              <a:rPr lang="ja-JP" altLang="en-US" sz="1200" dirty="0">
                <a:solidFill>
                  <a:srgbClr val="000000"/>
                </a:solidFill>
                <a:latin typeface="-apple-system"/>
              </a:rPr>
              <a:t>Ａ：窓を閉めてください。</a:t>
            </a:r>
            <a:br>
              <a:rPr lang="ja-JP" altLang="en-US" sz="1200" dirty="0"/>
            </a:br>
            <a:r>
              <a:rPr lang="ja-JP" altLang="en-US" sz="1200" dirty="0"/>
              <a:t>　　</a:t>
            </a:r>
            <a:r>
              <a:rPr lang="ja-JP" altLang="en-US" sz="1200" dirty="0">
                <a:solidFill>
                  <a:srgbClr val="000000"/>
                </a:solidFill>
                <a:latin typeface="-apple-system"/>
              </a:rPr>
              <a:t>Ｂ：どうしてですか。</a:t>
            </a:r>
            <a:br>
              <a:rPr lang="ja-JP" altLang="en-US" sz="1200" dirty="0"/>
            </a:br>
            <a:r>
              <a:rPr lang="ja-JP" altLang="en-US" sz="1200" dirty="0"/>
              <a:t>　　</a:t>
            </a:r>
            <a:r>
              <a:rPr lang="ja-JP" altLang="en-US" sz="1200" dirty="0">
                <a:solidFill>
                  <a:srgbClr val="000000"/>
                </a:solidFill>
                <a:latin typeface="-apple-system"/>
              </a:rPr>
              <a:t>Ａ：寒いですから。</a:t>
            </a:r>
            <a:br>
              <a:rPr lang="ja-JP" altLang="en-US" sz="1200" dirty="0"/>
            </a:br>
            <a:r>
              <a:rPr lang="ja-JP" altLang="en-US" sz="1200" dirty="0"/>
              <a:t>３、</a:t>
            </a:r>
            <a:r>
              <a:rPr lang="ja-JP" altLang="en-US" sz="1200" dirty="0">
                <a:solidFill>
                  <a:srgbClr val="000000"/>
                </a:solidFill>
                <a:latin typeface="-apple-system"/>
              </a:rPr>
              <a:t>Ａ：いつもコンサートへ行きますか。</a:t>
            </a:r>
            <a:br>
              <a:rPr lang="ja-JP" altLang="en-US" sz="1200" dirty="0"/>
            </a:br>
            <a:r>
              <a:rPr lang="ja-JP" altLang="en-US" sz="1200" dirty="0"/>
              <a:t>　　</a:t>
            </a:r>
            <a:r>
              <a:rPr lang="ja-JP" altLang="en-US" sz="1200" dirty="0">
                <a:solidFill>
                  <a:srgbClr val="000000"/>
                </a:solidFill>
                <a:latin typeface="-apple-system"/>
              </a:rPr>
              <a:t>Ｂ：いいえ、あまり行きません。</a:t>
            </a:r>
            <a:endParaRPr lang="en-US" altLang="zh-CN" sz="1200" dirty="0">
              <a:latin typeface="Meiryo" panose="020B0604030504040204" charset="-128"/>
              <a:ea typeface="宋体" pitchFamily="2" charset="-122"/>
              <a:cs typeface="Meiryo" panose="020B0604030504040204" charset="-128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endParaRPr lang="zh-CN" altLang="en-US" sz="1200" dirty="0">
              <a:latin typeface="Meiryo" panose="020B0604030504040204" charset="-128"/>
              <a:ea typeface="宋体" pitchFamily="2" charset="-122"/>
              <a:cs typeface="Meiryo" panose="020B0604030504040204" charset="-128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546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rgbClr val="C00000"/>
                </a:solidFill>
              </a:rPr>
              <a:t>語　彙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187078" y="1341120"/>
            <a:ext cx="3045041" cy="6705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外国語</a:t>
            </a:r>
            <a:r>
              <a:rPr lang="ja-JP" altLang="en-US" dirty="0"/>
              <a:t>（がいこくご）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1089660" y="2674620"/>
            <a:ext cx="2491740" cy="7086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英語</a:t>
            </a:r>
            <a:r>
              <a:rPr lang="ja-JP" altLang="en-US" sz="2000" dirty="0"/>
              <a:t>（えいご）⓪</a:t>
            </a:r>
            <a:endParaRPr lang="zh-CN" altLang="en-US" sz="2000" dirty="0"/>
          </a:p>
        </p:txBody>
      </p:sp>
      <p:sp>
        <p:nvSpPr>
          <p:cNvPr id="7" name="矩形: 圆角 6"/>
          <p:cNvSpPr/>
          <p:nvPr/>
        </p:nvSpPr>
        <p:spPr>
          <a:xfrm>
            <a:off x="4107180" y="2667000"/>
            <a:ext cx="3322320" cy="678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韓国語</a:t>
            </a:r>
            <a:r>
              <a:rPr lang="ja-JP" altLang="en-US" dirty="0"/>
              <a:t>（かんこくご）⓪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8054340" y="2712720"/>
            <a:ext cx="2446020" cy="6553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スペイン語</a:t>
            </a:r>
            <a:r>
              <a:rPr lang="ja-JP" altLang="en-US" sz="2000" dirty="0"/>
              <a:t>⓪</a:t>
            </a:r>
            <a:endParaRPr lang="zh-CN" altLang="en-US" sz="2000" dirty="0"/>
          </a:p>
        </p:txBody>
      </p:sp>
      <p:sp>
        <p:nvSpPr>
          <p:cNvPr id="10" name="矩形: 圆角 9"/>
          <p:cNvSpPr/>
          <p:nvPr/>
        </p:nvSpPr>
        <p:spPr>
          <a:xfrm>
            <a:off x="1135380" y="4168140"/>
            <a:ext cx="2316480" cy="6553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日本語</a:t>
            </a:r>
            <a:endParaRPr lang="zh-CN" altLang="en-US" sz="2800" dirty="0"/>
          </a:p>
        </p:txBody>
      </p:sp>
      <p:sp>
        <p:nvSpPr>
          <p:cNvPr id="11" name="矩形: 圆角 10"/>
          <p:cNvSpPr/>
          <p:nvPr/>
        </p:nvSpPr>
        <p:spPr>
          <a:xfrm>
            <a:off x="4419600" y="4160520"/>
            <a:ext cx="2575560" cy="678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中国語</a:t>
            </a:r>
            <a:endParaRPr lang="zh-CN" altLang="en-US" sz="2800" dirty="0"/>
          </a:p>
        </p:txBody>
      </p:sp>
      <p:sp>
        <p:nvSpPr>
          <p:cNvPr id="12" name="矩形: 圆角 11"/>
          <p:cNvSpPr/>
          <p:nvPr/>
        </p:nvSpPr>
        <p:spPr>
          <a:xfrm>
            <a:off x="8176260" y="4175760"/>
            <a:ext cx="2133600" cy="6781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フランス語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82524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rgbClr val="C00000"/>
                </a:solidFill>
              </a:rPr>
              <a:t>語彙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491449"/>
            <a:ext cx="10058400" cy="4543591"/>
          </a:xfrm>
        </p:spPr>
        <p:txBody>
          <a:bodyPr>
            <a:normAutofit fontScale="65000" lnSpcReduction="10000"/>
          </a:bodyPr>
          <a:lstStyle/>
          <a:p>
            <a:pPr>
              <a:lnSpc>
                <a:spcPct val="170000"/>
              </a:lnSpc>
            </a:pPr>
            <a:r>
              <a:rPr lang="ja-JP" altLang="en-US" sz="2800" dirty="0">
                <a:solidFill>
                  <a:srgbClr val="7030A0"/>
                </a:solidFill>
              </a:rPr>
              <a:t>時々（ときどき）⓪　</a:t>
            </a:r>
            <a:r>
              <a:rPr lang="zh-CN" altLang="en-US" sz="2800" dirty="0">
                <a:solidFill>
                  <a:srgbClr val="C00000"/>
                </a:solidFill>
              </a:rPr>
              <a:t>有时</a:t>
            </a:r>
            <a:r>
              <a:rPr lang="ja-JP" altLang="en-US" sz="2800" dirty="0">
                <a:solidFill>
                  <a:srgbClr val="7030A0"/>
                </a:solidFill>
              </a:rPr>
              <a:t>　　　　　少し（すこし）②　</a:t>
            </a:r>
            <a:r>
              <a:rPr lang="zh-CN" altLang="en-US" sz="2800" dirty="0">
                <a:solidFill>
                  <a:srgbClr val="C00000"/>
                </a:solidFill>
              </a:rPr>
              <a:t>有点</a:t>
            </a:r>
            <a:endParaRPr lang="en-US" altLang="ja-JP" sz="2800" dirty="0">
              <a:solidFill>
                <a:srgbClr val="C00000"/>
              </a:solidFill>
            </a:endParaRPr>
          </a:p>
          <a:p>
            <a:pPr>
              <a:lnSpc>
                <a:spcPct val="170000"/>
              </a:lnSpc>
            </a:pPr>
            <a:r>
              <a:rPr lang="ja-JP" altLang="en-US" sz="2800" dirty="0">
                <a:solidFill>
                  <a:srgbClr val="7030A0"/>
                </a:solidFill>
              </a:rPr>
              <a:t>お酒（さけ）　⓪　　　　　　　　　</a:t>
            </a:r>
            <a:r>
              <a:rPr lang="ja-JP" altLang="zh-CN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highlight>
                  <a:srgbClr val="FFFF00"/>
                </a:highlight>
                <a:latin typeface="Meiryo" panose="020B0604030504040204" charset="-128"/>
                <a:ea typeface="Meiryo" panose="020B0604030504040204" charset="-128"/>
              </a:rPr>
              <a:t>寄木細工（よせぎざいく）</a:t>
            </a:r>
            <a:r>
              <a:rPr lang="ja-JP" altLang="en-US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</a:rPr>
              <a:t>　④</a:t>
            </a:r>
            <a:endParaRPr lang="en-US" altLang="ja-JP" sz="28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Meiryo" panose="020B0604030504040204" charset="-128"/>
              <a:ea typeface="Meiryo" panose="020B0604030504040204" charset="-128"/>
            </a:endParaRPr>
          </a:p>
          <a:p>
            <a:pPr>
              <a:lnSpc>
                <a:spcPct val="150000"/>
              </a:lnSpc>
            </a:pPr>
            <a:r>
              <a:rPr lang="ja-JP" altLang="zh-CN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</a:rPr>
              <a:t>模様（もよう</a:t>
            </a:r>
            <a:r>
              <a:rPr lang="en-US" altLang="ja-JP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ja-JP" altLang="zh-CN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</a:rPr>
              <a:t>）</a:t>
            </a:r>
            <a:r>
              <a:rPr lang="ja-JP" altLang="en-US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</a:rPr>
              <a:t>⓪　</a:t>
            </a:r>
            <a:r>
              <a:rPr lang="zh-CN" altLang="en-US" sz="2800" dirty="0">
                <a:solidFill>
                  <a:srgbClr val="AF2197"/>
                </a:solidFill>
                <a:latin typeface="Meiryo" panose="020B0604030504040204" charset="-128"/>
                <a:ea typeface="Meiryo" panose="020B0604030504040204" charset="-128"/>
              </a:rPr>
              <a:t>图案</a:t>
            </a:r>
            <a:r>
              <a:rPr lang="ja-JP" altLang="zh-CN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</a:rPr>
              <a:t>　</a:t>
            </a:r>
            <a:r>
              <a:rPr lang="ja-JP" altLang="en-US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</a:rPr>
              <a:t>　　　　　</a:t>
            </a:r>
            <a:r>
              <a:rPr lang="ja-JP" altLang="en-US" sz="2800" dirty="0">
                <a:solidFill>
                  <a:srgbClr val="7030A0"/>
                </a:solidFill>
                <a:latin typeface="-apple-system"/>
                <a:sym typeface="+mn-ea"/>
              </a:rPr>
              <a:t>別荘（べっそう）③　</a:t>
            </a:r>
            <a:r>
              <a:rPr lang="zh-CN" altLang="en-US" sz="2800" dirty="0">
                <a:solidFill>
                  <a:srgbClr val="C00000"/>
                </a:solidFill>
                <a:latin typeface="-apple-system"/>
                <a:sym typeface="+mn-ea"/>
              </a:rPr>
              <a:t>别墅</a:t>
            </a:r>
            <a:endParaRPr lang="ja-JP" altLang="zh-CN" sz="2800" dirty="0">
              <a:solidFill>
                <a:srgbClr val="C00000"/>
              </a:solidFill>
              <a:latin typeface="Meiryo" panose="020B0604030504040204" charset="-128"/>
              <a:ea typeface="Meiryo" panose="020B060403050404020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7030A0"/>
                </a:solidFill>
                <a:latin typeface="-apple-system"/>
                <a:sym typeface="+mn-ea"/>
              </a:rPr>
              <a:t>悪口（わるぐち）②⓪　</a:t>
            </a:r>
            <a:r>
              <a:rPr lang="zh-CN" altLang="en-US" sz="2800" dirty="0">
                <a:solidFill>
                  <a:srgbClr val="C00000"/>
                </a:solidFill>
                <a:latin typeface="-apple-system"/>
                <a:sym typeface="+mn-ea"/>
              </a:rPr>
              <a:t>坏话</a:t>
            </a:r>
            <a:r>
              <a:rPr lang="ja-JP" altLang="en-US" sz="2800" dirty="0">
                <a:solidFill>
                  <a:srgbClr val="7030A0"/>
                </a:solidFill>
                <a:latin typeface="-apple-system"/>
                <a:sym typeface="+mn-ea"/>
              </a:rPr>
              <a:t>　　　　旅館（りょかん）⓪　</a:t>
            </a:r>
            <a:r>
              <a:rPr lang="zh-CN" altLang="en-US" sz="2800" dirty="0">
                <a:solidFill>
                  <a:srgbClr val="C00000"/>
                </a:solidFill>
              </a:rPr>
              <a:t>旅馆</a:t>
            </a:r>
            <a:endParaRPr lang="en-US" altLang="ja-JP" sz="2800" dirty="0">
              <a:solidFill>
                <a:srgbClr val="C00000"/>
              </a:solidFill>
              <a:latin typeface="-apple-system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7030A0"/>
                </a:solidFill>
              </a:rPr>
              <a:t>結婚式（けっこんしき）③　　　　　運転（うんてん）⓪　</a:t>
            </a:r>
            <a:r>
              <a:rPr lang="zh-CN" altLang="en-US" sz="2800" dirty="0">
                <a:solidFill>
                  <a:srgbClr val="C00000"/>
                </a:solidFill>
              </a:rPr>
              <a:t>驾车</a:t>
            </a:r>
            <a:endParaRPr lang="en-US" altLang="ja-JP" sz="2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7030A0"/>
                </a:solidFill>
                <a:latin typeface="-apple-system"/>
              </a:rPr>
              <a:t>飲む（のむ）　①　　　　　　　　　</a:t>
            </a:r>
            <a:r>
              <a:rPr lang="ja-JP" altLang="en-US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-apple-system"/>
                <a:sym typeface="+mn-ea"/>
              </a:rPr>
              <a:t>習（なら）う 　②　</a:t>
            </a:r>
            <a:r>
              <a:rPr lang="zh-CN" altLang="en-US" sz="2800" dirty="0">
                <a:solidFill>
                  <a:srgbClr val="C00000"/>
                </a:solidFill>
                <a:latin typeface="-apple-system"/>
                <a:sym typeface="+mn-ea"/>
              </a:rPr>
              <a:t>学习</a:t>
            </a:r>
            <a:r>
              <a:rPr lang="ja-JP" altLang="en-US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-apple-system"/>
                <a:sym typeface="+mn-ea"/>
              </a:rPr>
              <a:t>　　　　</a:t>
            </a:r>
            <a:endParaRPr lang="en-US" altLang="ja-JP" sz="28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-apple-system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ja-JP" altLang="zh-CN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</a:rPr>
              <a:t>迷（まよ）</a:t>
            </a:r>
            <a:r>
              <a:rPr lang="ja-JP" altLang="en-US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Meiryo" panose="020B0604030504040204" charset="-128"/>
                <a:ea typeface="Meiryo" panose="020B0604030504040204" charset="-128"/>
              </a:rPr>
              <a:t>う  </a:t>
            </a:r>
            <a:r>
              <a:rPr lang="zh-CN" altLang="en-US" sz="2800" dirty="0">
                <a:solidFill>
                  <a:srgbClr val="C00000"/>
                </a:solidFill>
                <a:latin typeface="Meiryo" panose="020B0604030504040204" charset="-128"/>
                <a:ea typeface="Meiryo" panose="020B0604030504040204" charset="-128"/>
              </a:rPr>
              <a:t>犹豫</a:t>
            </a:r>
            <a:r>
              <a:rPr lang="ja-JP" altLang="en-US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-apple-system"/>
                <a:sym typeface="+mn-ea"/>
              </a:rPr>
              <a:t>　②　　　　　　  聞（き）く　⓪　　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00FF00"/>
                </a:highlight>
                <a:latin typeface="-apple-system"/>
                <a:sym typeface="+mn-ea"/>
              </a:rPr>
              <a:t>问</a:t>
            </a:r>
            <a:r>
              <a:rPr lang="en-US" altLang="zh-CN" sz="2800" dirty="0">
                <a:solidFill>
                  <a:srgbClr val="C00000"/>
                </a:solidFill>
                <a:highlight>
                  <a:srgbClr val="00FF00"/>
                </a:highlight>
                <a:latin typeface="-apple-system"/>
                <a:sym typeface="+mn-ea"/>
              </a:rPr>
              <a:t>/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00FF00"/>
                </a:highlight>
                <a:latin typeface="-apple-system"/>
                <a:sym typeface="+mn-ea"/>
              </a:rPr>
              <a:t>听（人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00FF00"/>
                </a:highlight>
                <a:latin typeface="-apple-system"/>
                <a:sym typeface="+mn-ea"/>
              </a:rPr>
              <a:t>说话）</a:t>
            </a:r>
            <a:r>
              <a:rPr lang="ja-JP" altLang="en-US" sz="28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-apple-system"/>
                <a:sym typeface="+mn-ea"/>
              </a:rPr>
              <a:t>　</a:t>
            </a:r>
            <a:r>
              <a:rPr lang="ja-JP" altLang="en-US" sz="2800" dirty="0">
                <a:solidFill>
                  <a:srgbClr val="7030A0"/>
                </a:solidFill>
                <a:latin typeface="-apple-system"/>
              </a:rPr>
              <a:t> </a:t>
            </a:r>
            <a:endParaRPr lang="en-US" altLang="ja-JP" sz="2800" dirty="0">
              <a:solidFill>
                <a:srgbClr val="7030A0"/>
              </a:solidFill>
              <a:latin typeface="-apple-system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ja-JP" altLang="en-US" sz="28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聴く</a:t>
            </a:r>
            <a:r>
              <a:rPr lang="en-US" altLang="ja-JP" sz="2800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-apple-system"/>
              </a:rPr>
              <a:t>   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00FF00"/>
                </a:highlight>
                <a:latin typeface="-apple-system"/>
                <a:sym typeface="+mn-ea"/>
              </a:rPr>
              <a:t>听（音乐）</a:t>
            </a:r>
            <a:r>
              <a:rPr lang="en-US" altLang="zh-CN" sz="2800" dirty="0">
                <a:solidFill>
                  <a:srgbClr val="C00000"/>
                </a:solidFill>
                <a:latin typeface="-apple-system"/>
                <a:sym typeface="+mn-ea"/>
              </a:rPr>
              <a:t>      </a:t>
            </a:r>
            <a:r>
              <a:rPr lang="ja-JP" altLang="en-US" sz="2800" dirty="0">
                <a:sym typeface="+mn-ea"/>
              </a:rPr>
              <a:t>水泳</a:t>
            </a:r>
            <a:r>
              <a:rPr lang="ja-JP" altLang="en-US" dirty="0">
                <a:sym typeface="+mn-ea"/>
              </a:rPr>
              <a:t>すいえい</a:t>
            </a:r>
            <a:endParaRPr lang="ja-JP" altLang="en-US" sz="2800" dirty="0"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-apple-system"/>
            </a:endParaRPr>
          </a:p>
          <a:p>
            <a:endParaRPr lang="en-US" altLang="ja-JP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7934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</a:rPr>
              <a:t>語彙　副詞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544715"/>
            <a:ext cx="10058400" cy="4490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/>
              <a:t>いつも　　　　　　　　　　　よく　　　　　　　　　　　　</a:t>
            </a:r>
            <a:r>
              <a:rPr lang="ja-JP" altLang="en-US" sz="2800" dirty="0"/>
              <a:t>時々（ときどき</a:t>
            </a:r>
            <a:r>
              <a:rPr lang="ja-JP" altLang="en-US" sz="2800"/>
              <a:t>）　　　　　　たまに　　　　　　　　　　　あまり　　　　　　　　　　　ぜんぜん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たくさん　　　　　　　　　　少し　　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564" y="967666"/>
            <a:ext cx="10067279" cy="5209297"/>
          </a:xfrm>
        </p:spPr>
        <p:txBody>
          <a:bodyPr/>
          <a:lstStyle/>
          <a:p>
            <a:r>
              <a:rPr lang="ja-JP" altLang="en-US" sz="2800" b="1" dirty="0">
                <a:solidFill>
                  <a:srgbClr val="C00000"/>
                </a:solidFill>
                <a:latin typeface="华文中宋" panose="02010600040101010101" charset="-122"/>
                <a:ea typeface="华文中宋" panose="02010600040101010101" charset="-122"/>
              </a:rPr>
              <a:t>ポイント</a:t>
            </a:r>
            <a:endParaRPr lang="en-US" altLang="ja-JP" sz="2800" b="1" dirty="0">
              <a:solidFill>
                <a:srgbClr val="C0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br>
              <a:rPr lang="ja-JP" altLang="en-US" dirty="0"/>
            </a:b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１、小野さん</a:t>
            </a:r>
            <a:r>
              <a:rPr lang="ja-JP" altLang="en-US" sz="2800" dirty="0">
                <a:solidFill>
                  <a:srgbClr val="C00000"/>
                </a:solidFill>
                <a:latin typeface="-apple-system"/>
              </a:rPr>
              <a:t>は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歌</a:t>
            </a:r>
            <a:r>
              <a:rPr lang="ja-JP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-apple-system"/>
              </a:rPr>
              <a:t>が</a:t>
            </a:r>
            <a:r>
              <a:rPr lang="ja-JP" altLang="en-US" sz="2800" dirty="0">
                <a:highlight>
                  <a:srgbClr val="FFFF00"/>
                </a:highlight>
                <a:latin typeface="-apple-system"/>
              </a:rPr>
              <a:t>好き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です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。</a:t>
            </a:r>
            <a:br>
              <a:rPr lang="ja-JP" altLang="en-US" sz="2800" dirty="0">
                <a:solidFill>
                  <a:schemeClr val="tx1"/>
                </a:solidFill>
              </a:rPr>
            </a:br>
            <a:br>
              <a:rPr lang="ja-JP" altLang="en-US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２、スミスさん</a:t>
            </a:r>
            <a:r>
              <a:rPr lang="ja-JP" altLang="en-US" sz="2800" dirty="0">
                <a:solidFill>
                  <a:srgbClr val="C00000"/>
                </a:solidFill>
                <a:latin typeface="-apple-system"/>
              </a:rPr>
              <a:t>は</a:t>
            </a:r>
            <a:r>
              <a:rPr lang="ja-JP" altLang="en-US" sz="2800" dirty="0">
                <a:solidFill>
                  <a:schemeClr val="tx1"/>
                </a:solidFill>
                <a:highlight>
                  <a:srgbClr val="FFFF00"/>
                </a:highlight>
                <a:latin typeface="-apple-system"/>
              </a:rPr>
              <a:t>韓国語</a:t>
            </a:r>
            <a:r>
              <a:rPr lang="ja-JP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-apple-system"/>
              </a:rPr>
              <a:t>が</a:t>
            </a:r>
            <a:r>
              <a:rPr lang="ja-JP" altLang="en-US" sz="2800" dirty="0">
                <a:highlight>
                  <a:srgbClr val="FFFF00"/>
                </a:highlight>
                <a:latin typeface="-apple-system"/>
              </a:rPr>
              <a:t>わかります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。</a:t>
            </a:r>
            <a:br>
              <a:rPr lang="ja-JP" altLang="en-US" sz="2800" dirty="0">
                <a:solidFill>
                  <a:schemeClr val="tx1"/>
                </a:solidFill>
              </a:rPr>
            </a:br>
            <a:br>
              <a:rPr lang="ja-JP" altLang="en-US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３、吉田さんは時々中国</a:t>
            </a:r>
            <a:r>
              <a:rPr lang="ja-JP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-apple-system"/>
              </a:rPr>
              <a:t>や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韓国へ行きます。</a:t>
            </a:r>
            <a:br>
              <a:rPr lang="ja-JP" altLang="en-US" sz="2800" dirty="0">
                <a:solidFill>
                  <a:schemeClr val="tx1"/>
                </a:solidFill>
              </a:rPr>
            </a:br>
            <a:br>
              <a:rPr lang="ja-JP" altLang="en-US" sz="2800" dirty="0">
                <a:solidFill>
                  <a:schemeClr val="tx1"/>
                </a:solidFill>
              </a:rPr>
            </a:b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４、森さんはお酒が好きです</a:t>
            </a:r>
            <a:r>
              <a:rPr lang="ja-JP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-apple-system"/>
              </a:rPr>
              <a:t>から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、毎日飲みます。</a:t>
            </a:r>
            <a:endParaRPr lang="ja-JP" altLang="en-US" sz="2800" dirty="0">
              <a:solidFill>
                <a:schemeClr val="tx1"/>
              </a:solidFill>
              <a:latin typeface="-apple-system"/>
            </a:endParaRPr>
          </a:p>
          <a:p>
            <a:pPr marL="0" indent="0">
              <a:buNone/>
            </a:pPr>
            <a:endParaRPr lang="ja-JP" altLang="en-US" sz="2800" dirty="0">
              <a:solidFill>
                <a:schemeClr val="tx1"/>
              </a:solidFill>
              <a:latin typeface="-apple-system"/>
            </a:endParaRPr>
          </a:p>
          <a:p>
            <a:pPr marL="0" indent="0">
              <a:buNone/>
            </a:pP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ので　　</a:t>
            </a:r>
            <a:r>
              <a:rPr lang="ja-JP" altLang="en-US" sz="2800" dirty="0">
                <a:solidFill>
                  <a:schemeClr val="tx1"/>
                </a:solidFill>
                <a:latin typeface="-apple-system"/>
              </a:rPr>
              <a:t>から</a:t>
            </a:r>
            <a:endParaRPr lang="ja-JP" altLang="en-US" sz="2800" dirty="0">
              <a:solidFill>
                <a:schemeClr val="tx1"/>
              </a:solidFill>
              <a:latin typeface="-apple-system"/>
            </a:endParaRPr>
          </a:p>
          <a:p>
            <a:pPr marL="0" indent="0">
              <a:buNone/>
            </a:pPr>
            <a:endParaRPr lang="ja-JP" altLang="en-US" sz="2400" dirty="0">
              <a:solidFill>
                <a:schemeClr val="bg2">
                  <a:lumMod val="25000"/>
                </a:schemeClr>
              </a:solidFill>
              <a:latin typeface="-apple-system"/>
            </a:endParaRPr>
          </a:p>
          <a:p>
            <a:pPr marL="0" indent="0">
              <a:buNone/>
            </a:pPr>
            <a:endParaRPr lang="ja-JP" altLang="en-US" dirty="0">
              <a:solidFill>
                <a:srgbClr val="7030A0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8070"/>
            <a:ext cx="10515600" cy="5528894"/>
          </a:xfrm>
        </p:spPr>
        <p:txBody>
          <a:bodyPr>
            <a:normAutofit fontScale="87500"/>
          </a:bodyPr>
          <a:lstStyle/>
          <a:p>
            <a:pPr>
              <a:lnSpc>
                <a:spcPct val="170000"/>
              </a:lnSpc>
            </a:pPr>
            <a:r>
              <a:rPr lang="ja-JP" altLang="ja-JP" sz="33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-apple-system"/>
              </a:rPr>
              <a:t>本文</a:t>
            </a:r>
            <a:endParaRPr lang="en-US" altLang="ja-JP" sz="33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-apple-system"/>
            </a:endParaRPr>
          </a:p>
          <a:p>
            <a:pPr fontAlgn="auto">
              <a:lnSpc>
                <a:spcPct val="200000"/>
              </a:lnSpc>
            </a:pPr>
            <a:r>
              <a:rPr lang="en-US" altLang="ja-JP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A      </a:t>
            </a:r>
            <a:r>
              <a:rPr lang="ja-JP" altLang="en-US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甲：吉田さんは　料理</a:t>
            </a:r>
            <a:r>
              <a:rPr lang="ja-JP" altLang="en-US" sz="3300" dirty="0">
                <a:solidFill>
                  <a:srgbClr val="C00000"/>
                </a:solidFill>
                <a:latin typeface="-apple-system"/>
              </a:rPr>
              <a:t>が</a:t>
            </a:r>
            <a:r>
              <a:rPr lang="ja-JP" altLang="en-US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できますか。</a:t>
            </a:r>
            <a:br>
              <a:rPr lang="ja-JP" altLang="en-US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</a:br>
            <a:r>
              <a:rPr lang="ja-JP" altLang="en-US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        乙：いいえ、</a:t>
            </a:r>
            <a:r>
              <a:rPr lang="ja-JP" altLang="en-US" sz="33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-apple-system"/>
              </a:rPr>
              <a:t>ぜんぜん</a:t>
            </a:r>
            <a:r>
              <a:rPr lang="ja-JP" altLang="en-US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できません。</a:t>
            </a:r>
            <a:r>
              <a:rPr lang="en-US" altLang="ja-JP" sz="27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//</a:t>
            </a:r>
            <a:r>
              <a:rPr lang="ja-JP" altLang="en-US" sz="27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得意</a:t>
            </a:r>
            <a:r>
              <a:rPr lang="ja-JP" altLang="en-US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とくい</a:t>
            </a:r>
            <a:r>
              <a:rPr lang="en-US" altLang="ja-JP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 very positive</a:t>
            </a:r>
            <a:br>
              <a:rPr lang="ja-JP" altLang="en-US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</a:br>
            <a:r>
              <a:rPr lang="en-US" altLang="ja-JP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B      </a:t>
            </a:r>
            <a:r>
              <a:rPr lang="ja-JP" altLang="en-US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甲：</a:t>
            </a:r>
            <a:r>
              <a:rPr lang="ja-JP" altLang="en-US" sz="3300" dirty="0">
                <a:solidFill>
                  <a:srgbClr val="AF2197"/>
                </a:solidFill>
                <a:latin typeface="-apple-system"/>
              </a:rPr>
              <a:t>どんな</a:t>
            </a:r>
            <a:r>
              <a:rPr lang="ja-JP" altLang="en-US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音楽</a:t>
            </a:r>
            <a:r>
              <a:rPr lang="ja-JP" altLang="en-US" sz="3300" dirty="0">
                <a:solidFill>
                  <a:srgbClr val="C00000"/>
                </a:solidFill>
                <a:latin typeface="-apple-system"/>
              </a:rPr>
              <a:t>が</a:t>
            </a:r>
            <a:r>
              <a:rPr lang="ja-JP" altLang="en-US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好きですか。</a:t>
            </a:r>
            <a:br>
              <a:rPr lang="ja-JP" altLang="en-US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</a:br>
            <a:r>
              <a:rPr lang="ja-JP" altLang="en-US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        乙：</a:t>
            </a:r>
            <a:r>
              <a:rPr lang="ja-JP" altLang="en-US" sz="3300" dirty="0">
                <a:solidFill>
                  <a:schemeClr val="tx1"/>
                </a:solidFill>
                <a:latin typeface="-apple-system"/>
              </a:rPr>
              <a:t>ロック</a:t>
            </a:r>
            <a:r>
              <a:rPr lang="ja-JP" altLang="en-US" sz="3300" dirty="0">
                <a:solidFill>
                  <a:srgbClr val="C00000"/>
                </a:solidFill>
                <a:latin typeface="-apple-system"/>
              </a:rPr>
              <a:t>や</a:t>
            </a:r>
            <a:r>
              <a:rPr lang="ja-JP" altLang="en-US" sz="3300" dirty="0">
                <a:solidFill>
                  <a:schemeClr val="tx1"/>
                </a:solidFill>
                <a:latin typeface="-apple-system"/>
              </a:rPr>
              <a:t>ポップス</a:t>
            </a:r>
            <a:r>
              <a:rPr lang="ja-JP" altLang="en-US" sz="3300" b="1" u="sng" dirty="0">
                <a:solidFill>
                  <a:srgbClr val="FF0000"/>
                </a:solidFill>
                <a:latin typeface="-apple-system"/>
              </a:rPr>
              <a:t>など</a:t>
            </a:r>
            <a:r>
              <a:rPr lang="ja-JP" altLang="en-US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  <a:t>が好きです。</a:t>
            </a:r>
            <a:br>
              <a:rPr lang="ja-JP" altLang="en-US" sz="3300" dirty="0">
                <a:solidFill>
                  <a:schemeClr val="accent4">
                    <a:lumMod val="50000"/>
                  </a:schemeClr>
                </a:solidFill>
                <a:latin typeface="-apple-system"/>
              </a:rPr>
            </a:br>
            <a:r>
              <a:rPr lang="ja-JP" altLang="en-US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-apple-system"/>
              </a:rPr>
              <a:t>　</a:t>
            </a:r>
            <a:r>
              <a:rPr lang="ja-JP" altLang="en-US" dirty="0">
                <a:solidFill>
                  <a:srgbClr val="C00000"/>
                </a:solidFill>
                <a:latin typeface="-apple-system"/>
              </a:rPr>
              <a:t>　　</a:t>
            </a:r>
            <a:endParaRPr lang="ja-JP" altLang="en-US" dirty="0">
              <a:solidFill>
                <a:srgbClr val="C00000"/>
              </a:solidFill>
              <a:latin typeface="-apple-syste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4" y="977265"/>
            <a:ext cx="10685873" cy="5064125"/>
          </a:xfrm>
        </p:spPr>
        <p:txBody>
          <a:bodyPr>
            <a:normAutofit fontScale="85000" lnSpcReduction="10000"/>
          </a:bodyPr>
          <a:lstStyle/>
          <a:p>
            <a:pPr fontAlgn="auto">
              <a:lnSpc>
                <a:spcPct val="210000"/>
              </a:lnSpc>
            </a:pPr>
            <a:r>
              <a:rPr lang="en-US" altLang="ja-JP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  <a:t>C     </a:t>
            </a:r>
            <a:r>
              <a:rPr lang="ja-JP" altLang="en-US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  <a:t>甲：長島さん、</a:t>
            </a:r>
            <a:r>
              <a:rPr lang="ja-JP" altLang="en-US" sz="3800" dirty="0">
                <a:solidFill>
                  <a:schemeClr val="accent5">
                    <a:lumMod val="75000"/>
                  </a:schemeClr>
                </a:solidFill>
                <a:latin typeface="-apple-system"/>
                <a:sym typeface="+mn-ea"/>
              </a:rPr>
              <a:t>スペイン語がわかりますか。</a:t>
            </a:r>
            <a:br>
              <a:rPr lang="ja-JP" altLang="en-US" sz="3800" dirty="0">
                <a:solidFill>
                  <a:schemeClr val="accent5">
                    <a:lumMod val="75000"/>
                  </a:schemeClr>
                </a:solidFill>
                <a:latin typeface="-apple-system"/>
                <a:sym typeface="+mn-ea"/>
              </a:rPr>
            </a:br>
            <a:r>
              <a:rPr lang="ja-JP" altLang="en-US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  <a:t>       乙：ええ、大学で習いました</a:t>
            </a:r>
            <a:r>
              <a:rPr lang="ja-JP" altLang="en-US" sz="3800" dirty="0">
                <a:solidFill>
                  <a:srgbClr val="C00000"/>
                </a:solidFill>
                <a:latin typeface="-apple-system"/>
                <a:sym typeface="+mn-ea"/>
              </a:rPr>
              <a:t>から</a:t>
            </a:r>
            <a:r>
              <a:rPr lang="ja-JP" altLang="en-US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  <a:t>、</a:t>
            </a:r>
            <a:r>
              <a:rPr lang="ja-JP" altLang="en-US" sz="3800" dirty="0">
                <a:solidFill>
                  <a:srgbClr val="C00000"/>
                </a:solidFill>
                <a:latin typeface="-apple-system"/>
                <a:sym typeface="+mn-ea"/>
              </a:rPr>
              <a:t>少し</a:t>
            </a:r>
            <a:r>
              <a:rPr lang="ja-JP" altLang="en-US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  <a:t>わかります。</a:t>
            </a:r>
            <a:br>
              <a:rPr lang="ja-JP" altLang="en-US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</a:br>
            <a:r>
              <a:rPr lang="en-US" altLang="ja-JP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  <a:t>D    </a:t>
            </a:r>
            <a:r>
              <a:rPr lang="ja-JP" altLang="en-US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  <a:t>甲：小野さん、</a:t>
            </a:r>
            <a:r>
              <a:rPr lang="ja-JP" altLang="en-US" sz="3800" dirty="0">
                <a:solidFill>
                  <a:srgbClr val="C00000"/>
                </a:solidFill>
                <a:latin typeface="-apple-system"/>
                <a:sym typeface="+mn-ea"/>
              </a:rPr>
              <a:t>よく</a:t>
            </a:r>
            <a:r>
              <a:rPr lang="ja-JP" altLang="en-US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  <a:t>音楽を聞きますか。　　　</a:t>
            </a:r>
            <a:br>
              <a:rPr lang="ja-JP" altLang="en-US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</a:br>
            <a:r>
              <a:rPr lang="ja-JP" altLang="en-US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  <a:t>       乙：ええ、家でＣＤをよく聞きます。</a:t>
            </a:r>
            <a:br>
              <a:rPr lang="ja-JP" altLang="en-US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</a:br>
            <a:r>
              <a:rPr lang="ja-JP" altLang="en-US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  <a:t>            </a:t>
            </a:r>
            <a:r>
              <a:rPr lang="ja-JP" altLang="en-US" sz="3800" dirty="0">
                <a:solidFill>
                  <a:srgbClr val="C00000"/>
                </a:solidFill>
                <a:latin typeface="-apple-system"/>
                <a:sym typeface="+mn-ea"/>
              </a:rPr>
              <a:t>そして</a:t>
            </a:r>
            <a:r>
              <a:rPr lang="ja-JP" altLang="en-US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  <a:t>、</a:t>
            </a:r>
            <a:r>
              <a:rPr lang="ja-JP" altLang="en-US" sz="3800" dirty="0">
                <a:solidFill>
                  <a:srgbClr val="C00000"/>
                </a:solidFill>
                <a:latin typeface="-apple-system"/>
                <a:sym typeface="+mn-ea"/>
              </a:rPr>
              <a:t>たまに</a:t>
            </a:r>
            <a:r>
              <a:rPr lang="ja-JP" altLang="en-US" sz="3800" dirty="0">
                <a:solidFill>
                  <a:schemeClr val="accent3">
                    <a:lumMod val="75000"/>
                  </a:schemeClr>
                </a:solidFill>
                <a:latin typeface="-apple-system"/>
                <a:sym typeface="+mn-ea"/>
              </a:rPr>
              <a:t>コンサート</a:t>
            </a:r>
            <a:r>
              <a:rPr lang="ja-JP" altLang="en-US" sz="3800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  <a:t>へ行きます。</a:t>
            </a:r>
            <a:r>
              <a:rPr lang="ja-JP" altLang="en-US" dirty="0">
                <a:solidFill>
                  <a:schemeClr val="accent4">
                    <a:lumMod val="50000"/>
                  </a:schemeClr>
                </a:solidFill>
                <a:latin typeface="-apple-system"/>
                <a:sym typeface="+mn-ea"/>
              </a:rPr>
              <a:t>　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5608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C00000"/>
                </a:solidFill>
              </a:rPr>
              <a:t>文型</a:t>
            </a:r>
            <a:endParaRPr lang="en-US" altLang="ja-JP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</a:rPr>
              <a:t>一、名詞</a:t>
            </a:r>
            <a:r>
              <a:rPr lang="en-US" altLang="ja-JP" sz="24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1</a:t>
            </a:r>
            <a:r>
              <a:rPr lang="ja-JP" altLang="en-US" sz="24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は　名詞</a:t>
            </a:r>
            <a:r>
              <a:rPr lang="en-US" altLang="ja-JP" sz="24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2</a:t>
            </a:r>
            <a:r>
              <a:rPr lang="ja-JP" altLang="en-US" sz="24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が　形容詞</a:t>
            </a:r>
            <a:r>
              <a:rPr lang="en-US" altLang="ja-JP" sz="24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/</a:t>
            </a:r>
            <a:r>
              <a:rPr lang="ja-JP" altLang="en-US" sz="2400" b="1" dirty="0">
                <a:solidFill>
                  <a:srgbClr val="C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形容動詞　です       ～は～が～です</a:t>
            </a:r>
            <a:endParaRPr lang="ja-JP" altLang="en-US" sz="2400" b="1" dirty="0">
              <a:solidFill>
                <a:srgbClr val="C00000"/>
              </a:solidFill>
              <a:latin typeface="MS PGothic" panose="020B0600070205080204" charset="-128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　</a:t>
            </a:r>
            <a:r>
              <a:rPr lang="ja-JP" altLang="en-US" sz="2200" dirty="0">
                <a:solidFill>
                  <a:srgbClr val="0070C0"/>
                </a:solidFill>
                <a:latin typeface="-apple-system"/>
              </a:rPr>
              <a:t>“好きです”“嫌いです”“怖いです”</a:t>
            </a:r>
            <a:r>
              <a:rPr lang="ja-JP" altLang="en-US" sz="22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</a:rPr>
              <a:t>等表达</a:t>
            </a:r>
            <a:r>
              <a:rPr lang="zh-CN" altLang="en-US" sz="2200" dirty="0">
                <a:solidFill>
                  <a:srgbClr val="AF2197"/>
                </a:solidFill>
                <a:latin typeface="华文中宋" panose="02010600040101010101" charset="-122"/>
                <a:ea typeface="华文中宋" panose="02010600040101010101" charset="-122"/>
              </a:rPr>
              <a:t>好恶</a:t>
            </a:r>
            <a:r>
              <a:rPr lang="zh-CN" altLang="en-US" sz="22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</a:rPr>
              <a:t>等</a:t>
            </a:r>
            <a:r>
              <a:rPr lang="ja-JP" altLang="en-US" sz="22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</a:rPr>
              <a:t>情感的形容词</a:t>
            </a:r>
            <a:r>
              <a:rPr lang="zh-CN" altLang="en-US" sz="22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</a:rPr>
              <a:t>和形容动词</a:t>
            </a:r>
            <a:r>
              <a:rPr lang="ja-JP" altLang="en-US" sz="22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</a:rPr>
              <a:t>可以</a:t>
            </a:r>
            <a:r>
              <a:rPr lang="zh-CN" altLang="en-US" sz="22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</a:rPr>
              <a:t>使用此</a:t>
            </a:r>
            <a:r>
              <a:rPr lang="ja-JP" altLang="en-US" sz="22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</a:rPr>
              <a:t>句型。</a:t>
            </a:r>
            <a:r>
              <a:rPr lang="ja-JP" altLang="en-US" sz="2200" dirty="0">
                <a:solidFill>
                  <a:srgbClr val="0070C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“名词</a:t>
            </a:r>
            <a:r>
              <a:rPr lang="en-US" altLang="ja-JP" sz="2200" dirty="0">
                <a:solidFill>
                  <a:srgbClr val="0070C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1”</a:t>
            </a:r>
            <a:r>
              <a:rPr lang="ja-JP" altLang="en-US" sz="2200" dirty="0">
                <a:solidFill>
                  <a:srgbClr val="0070C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表示情感的主体，“名词</a:t>
            </a:r>
            <a:r>
              <a:rPr lang="en-US" altLang="ja-JP" sz="2200" dirty="0">
                <a:solidFill>
                  <a:srgbClr val="0070C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2”</a:t>
            </a:r>
            <a:r>
              <a:rPr lang="ja-JP" altLang="en-US" sz="2200" dirty="0">
                <a:solidFill>
                  <a:srgbClr val="0070C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表示情感的对像。</a:t>
            </a:r>
            <a:endParaRPr lang="ja-JP" altLang="en-US" sz="2200" dirty="0">
              <a:solidFill>
                <a:srgbClr val="0070C0"/>
              </a:solidFill>
              <a:latin typeface="MS PGothic" panose="020B0600070205080204" charset="-128"/>
              <a:ea typeface="MS PGothic" panose="020B0600070205080204" charset="-128"/>
              <a:cs typeface="MS PGothic" panose="020B060007020508020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>
                <a:solidFill>
                  <a:srgbClr val="000000"/>
                </a:solidFill>
                <a:latin typeface="-apple-system"/>
              </a:rPr>
              <a:t>　１、小野さんはダンスが好きです。</a:t>
            </a:r>
            <a:endParaRPr lang="zh-CN" altLang="en-US" sz="2400" dirty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zh-CN" sz="2400" dirty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</a:rPr>
              <a:t>　</a:t>
            </a:r>
            <a:r>
              <a:rPr lang="ja-JP" altLang="en-US" sz="2400" dirty="0"/>
              <a:t>２、</a:t>
            </a:r>
            <a:r>
              <a:rPr lang="ja-JP" altLang="en-US" sz="2400" dirty="0">
                <a:solidFill>
                  <a:srgbClr val="000000"/>
                </a:solidFill>
                <a:latin typeface="-apple-system"/>
              </a:rPr>
              <a:t>王さんは数学</a:t>
            </a:r>
            <a:r>
              <a:rPr lang="zh-CN" altLang="ja-JP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ja-JP" altLang="ja-JP" sz="2400" dirty="0">
                <a:solidFill>
                  <a:srgbClr val="000000"/>
                </a:solidFill>
                <a:latin typeface="-apple-system"/>
              </a:rPr>
              <a:t>すうがく）</a:t>
            </a:r>
            <a:r>
              <a:rPr lang="ja-JP" altLang="en-US" sz="2400" dirty="0">
                <a:solidFill>
                  <a:srgbClr val="000000"/>
                </a:solidFill>
                <a:latin typeface="-apple-system"/>
              </a:rPr>
              <a:t>が嫌いです。</a:t>
            </a:r>
            <a:endParaRPr lang="ja-JP" altLang="en-US" sz="2400" dirty="0">
              <a:solidFill>
                <a:srgbClr val="000000"/>
              </a:solidFill>
              <a:latin typeface="MS PGothic" panose="020B0600070205080204" charset="-128"/>
              <a:ea typeface="MS PGothic" panose="020B0600070205080204" charset="-128"/>
              <a:cs typeface="MS PGothic" panose="020B060007020508020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>
                <a:solidFill>
                  <a:srgbClr val="000000"/>
                </a:solidFill>
                <a:latin typeface="MS PGothic" panose="020B0600070205080204" charset="-128"/>
                <a:ea typeface="MS PGothic" panose="020B0600070205080204" charset="-128"/>
                <a:cs typeface="MS PGothic" panose="020B0600070205080204" charset="-128"/>
              </a:rPr>
              <a:t>　　</a:t>
            </a:r>
            <a:r>
              <a:rPr lang="ja-JP" altLang="en-US" sz="2400" dirty="0">
                <a:latin typeface="Meiryo" panose="020B0604030504040204" charset="-128"/>
                <a:ea typeface="Meiryo" panose="020B0604030504040204" charset="-128"/>
                <a:cs typeface="MS PGothic" panose="020B0600070205080204" charset="-128"/>
              </a:rPr>
              <a:t>３、</a:t>
            </a:r>
            <a:r>
              <a:rPr lang="ja-JP" altLang="en-US" sz="2400" dirty="0">
                <a:solidFill>
                  <a:srgbClr val="000000"/>
                </a:solidFill>
                <a:latin typeface="Meiryo" panose="020B0604030504040204" charset="-128"/>
                <a:ea typeface="Meiryo" panose="020B0604030504040204" charset="-128"/>
              </a:rPr>
              <a:t>林</a:t>
            </a:r>
            <a:r>
              <a:rPr lang="ja-JP" altLang="en-US" sz="2400" dirty="0">
                <a:solidFill>
                  <a:srgbClr val="000000"/>
                </a:solidFill>
                <a:latin typeface="-apple-system"/>
              </a:rPr>
              <a:t>さんは夜道（よみち）が怖いです。</a:t>
            </a:r>
            <a:endParaRPr lang="ja-JP" altLang="en-US" sz="2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400" dirty="0">
                <a:solidFill>
                  <a:srgbClr val="000000"/>
                </a:solidFill>
                <a:latin typeface="-apple-system"/>
              </a:rPr>
              <a:t>　</a:t>
            </a:r>
            <a:r>
              <a:rPr lang="ja-JP" altLang="zh-CN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置き換え練習：</a:t>
            </a:r>
            <a:endParaRPr lang="ja-JP" altLang="zh-CN" sz="24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ja-JP" altLang="zh-CN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　１）わたし</a:t>
            </a:r>
            <a:r>
              <a:rPr lang="en-US" altLang="ja-JP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スポーツ</a:t>
            </a:r>
            <a:r>
              <a:rPr lang="en-US" altLang="ja-JP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嫌い　　２）妹</a:t>
            </a:r>
            <a:r>
              <a:rPr lang="en-US" altLang="ja-JP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犬</a:t>
            </a:r>
            <a:r>
              <a:rPr lang="en-US" altLang="ja-JP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怖い　　　３）犬</a:t>
            </a:r>
            <a:r>
              <a:rPr lang="en-US" altLang="ja-JP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肉</a:t>
            </a:r>
            <a:r>
              <a:rPr lang="en-US" altLang="ja-JP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好き</a:t>
            </a:r>
            <a:endParaRPr lang="ja-JP" altLang="en-US" sz="2400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0</TotalTime>
  <Words>3744</Words>
  <Application>WPS Presentation</Application>
  <PresentationFormat>宽屏</PresentationFormat>
  <Paragraphs>179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7" baseType="lpstr">
      <vt:lpstr>Arial</vt:lpstr>
      <vt:lpstr>宋体</vt:lpstr>
      <vt:lpstr>Wingdings</vt:lpstr>
      <vt:lpstr>Garamond</vt:lpstr>
      <vt:lpstr>苹方-简</vt:lpstr>
      <vt:lpstr>-apple-system</vt:lpstr>
      <vt:lpstr>Thonburi</vt:lpstr>
      <vt:lpstr>Meiryo</vt:lpstr>
      <vt:lpstr>Hiragino Sans</vt:lpstr>
      <vt:lpstr>华文中宋</vt:lpstr>
      <vt:lpstr>汉仪书宋二KW</vt:lpstr>
      <vt:lpstr>MS PGothic</vt:lpstr>
      <vt:lpstr>宋体-简</vt:lpstr>
      <vt:lpstr>黑体</vt:lpstr>
      <vt:lpstr>华文仿宋</vt:lpstr>
      <vt:lpstr>ＭＳ ゴシック</vt:lpstr>
      <vt:lpstr>微软雅黑</vt:lpstr>
      <vt:lpstr>汉仪旗黑</vt:lpstr>
      <vt:lpstr>宋体</vt:lpstr>
      <vt:lpstr>Arial Unicode MS</vt:lpstr>
      <vt:lpstr>Century Gothic</vt:lpstr>
      <vt:lpstr>Calibri</vt:lpstr>
      <vt:lpstr>Helvetica Neue</vt:lpstr>
      <vt:lpstr>汉仪中黑KW</vt:lpstr>
      <vt:lpstr>肥皂</vt:lpstr>
      <vt:lpstr>第十一課</vt:lpstr>
      <vt:lpstr>語彙</vt:lpstr>
      <vt:lpstr>語　彙</vt:lpstr>
      <vt:lpstr>語彙</vt:lpstr>
      <vt:lpstr>語彙　副詞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第十一課</dc:title>
  <dc:creator>zhou li</dc:creator>
  <cp:lastModifiedBy>Chris</cp:lastModifiedBy>
  <cp:revision>55</cp:revision>
  <dcterms:created xsi:type="dcterms:W3CDTF">2023-05-15T10:07:50Z</dcterms:created>
  <dcterms:modified xsi:type="dcterms:W3CDTF">2023-05-15T10:07:50Z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1033-5.2.0.7734</vt:lpwstr>
  </property>
  <property fmtid="{D5CDD505-2E9C-101B-9397-08002B2CF9AE}" pid="3" name="ICV">
    <vt:lpwstr>E816DA266C1715FC712D6164671B118D_43</vt:lpwstr>
  </property>
</Properties>
</file>