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982" r:id="rId3"/>
    <p:sldId id="989" r:id="rId4"/>
    <p:sldId id="910" r:id="rId5"/>
    <p:sldId id="640" r:id="rId6"/>
    <p:sldId id="968" r:id="rId7"/>
    <p:sldId id="986" r:id="rId8"/>
    <p:sldId id="969" r:id="rId9"/>
    <p:sldId id="987" r:id="rId10"/>
    <p:sldId id="677" r:id="rId11"/>
    <p:sldId id="849" r:id="rId12"/>
    <p:sldId id="988" r:id="rId13"/>
    <p:sldId id="973" r:id="rId14"/>
    <p:sldId id="957" r:id="rId15"/>
    <p:sldId id="958" r:id="rId16"/>
    <p:sldId id="959" r:id="rId17"/>
    <p:sldId id="678" r:id="rId18"/>
    <p:sldId id="956" r:id="rId19"/>
    <p:sldId id="679" r:id="rId20"/>
    <p:sldId id="874" r:id="rId21"/>
    <p:sldId id="850" r:id="rId22"/>
    <p:sldId id="907" r:id="rId23"/>
    <p:sldId id="742" r:id="rId24"/>
    <p:sldId id="745" r:id="rId25"/>
    <p:sldId id="983" r:id="rId26"/>
    <p:sldId id="962" r:id="rId27"/>
    <p:sldId id="9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5458"/>
    <a:srgbClr val="CC33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B6572-4379-45F4-BD4D-9068D62461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93B6B-BEE5-4294-A735-E5DD5F4196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3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F:\高清图\简单背景-小清新\botanical-cactus-plant-cactuses-1445419.jpgbotanical-cactus-plant-cactuses-144541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697345" y="3175"/>
            <a:ext cx="5489575" cy="685419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1417" y="2902857"/>
            <a:ext cx="5081097" cy="833485"/>
          </a:xfrm>
        </p:spPr>
        <p:txBody>
          <a:bodyPr lIns="36000" tIns="46800" rIns="90000" bIns="0" anchor="b" anchorCtr="0">
            <a:normAutofit/>
          </a:bodyPr>
          <a:lstStyle>
            <a:lvl1pPr>
              <a:defRPr sz="40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521417" y="3809489"/>
            <a:ext cx="5081097" cy="107798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6FBA-93C9-489C-B97A-A1464B06C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0CF4-85E5-4A21-A25F-47720A09A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tags" Target="../tags/tag7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defTabSz="914400">
              <a:defRPr/>
            </a:pPr>
            <a:r>
              <a:rPr lang="ja-JP" altLang="en-US" dirty="0"/>
              <a:t>日本語の発音３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3" name="PA-文本框 53"/>
          <p:cNvSpPr txBox="1"/>
          <p:nvPr>
            <p:custDataLst>
              <p:tags r:id="rId4"/>
            </p:custDataLst>
          </p:nvPr>
        </p:nvSpPr>
        <p:spPr>
          <a:xfrm>
            <a:off x="1301895" y="718177"/>
            <a:ext cx="9098915" cy="5228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　法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一、助詞　は　か　の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１、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は（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wa)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判断の主題を提示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２、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か：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終助詞。質問や疑問を表す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３、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の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：格助詞　所属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二、判断句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ja-JP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～は～ですか　　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疑问句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～は～です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肯定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3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ja-JP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～は～ではありません　　～は～じゃありません  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否定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PA-矩形 15"/>
          <p:cNvSpPr/>
          <p:nvPr>
            <p:custDataLst>
              <p:tags r:id="rId5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第一课 李さんは中国人です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3" name="PA-文本框 53"/>
          <p:cNvSpPr txBox="1"/>
          <p:nvPr>
            <p:custDataLst>
              <p:tags r:id="rId4"/>
            </p:custDataLst>
          </p:nvPr>
        </p:nvSpPr>
        <p:spPr>
          <a:xfrm>
            <a:off x="1505095" y="1104257"/>
            <a:ext cx="9098915" cy="5043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文法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、人称代名詞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わたし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（我）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あなた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（你）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2400" dirty="0">
                <a:solidFill>
                  <a:srgbClr val="B0CCB0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（他） 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彼女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かのじょ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（她）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defTabSz="914400">
              <a:lnSpc>
                <a:spcPct val="200000"/>
              </a:lnSpc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                    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あの人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、那人）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礼节称呼</a:t>
            </a:r>
            <a:r>
              <a:rPr lang="ja-JP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   </a:t>
            </a:r>
            <a:r>
              <a:rPr lang="en-US" altLang="ja-JP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</a:t>
            </a:r>
            <a:r>
              <a:rPr lang="ja-JP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先生   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さん　～君（くん）　～ちゃん　</a:t>
            </a:r>
            <a:endParaRPr kumimoji="0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先生：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对老师、医生、议员和律师用的称呼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PA-矩形 15"/>
          <p:cNvSpPr/>
          <p:nvPr>
            <p:custDataLst>
              <p:tags r:id="rId5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第一课 李さんは中国人です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9193"/>
            <a:ext cx="10515600" cy="5538088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sz="28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文型</a:t>
            </a:r>
            <a:endParaRPr lang="zh-CN" altLang="en-US" sz="28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一、判断句</a:t>
            </a:r>
            <a:r>
              <a:rPr lang="ja-JP" altLang="en-US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</a:t>
            </a:r>
            <a:r>
              <a:rPr lang="en-US" altLang="ja-JP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ja-JP" altLang="en-US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、肯定　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</a:t>
            </a:r>
            <a:r>
              <a:rPr lang="en-US" altLang="zh-CN" sz="280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ja-JP" altLang="en-US" sz="280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、～は～です　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　　　　</a:t>
            </a:r>
            <a:r>
              <a:rPr lang="en-US" altLang="zh-CN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**是**。</a:t>
            </a:r>
            <a:endParaRPr lang="en-US" altLang="zh-CN" sz="28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　例：　わたしは　アメリカ人　です。</a:t>
            </a:r>
            <a:endParaRPr lang="ja-JP" altLang="en-US" sz="28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　　劉さんは　大学の先生　です。　</a:t>
            </a:r>
            <a:endParaRPr lang="en-US" altLang="ja-JP" sz="28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わたしは　職員　です。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　</a:t>
            </a:r>
            <a:endParaRPr lang="zh-CN" altLang="en-US" sz="2800" dirty="0"/>
          </a:p>
        </p:txBody>
      </p:sp>
    </p:spTree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9193"/>
            <a:ext cx="10515600" cy="55380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sz="28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文型</a:t>
            </a:r>
            <a:endParaRPr lang="zh-CN" altLang="en-US" sz="28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　</a:t>
            </a:r>
            <a:r>
              <a:rPr lang="ja-JP" altLang="en-US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一、判断句　　</a:t>
            </a:r>
            <a:r>
              <a:rPr lang="en-US" altLang="ja-JP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ja-JP" altLang="en-US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、否定</a:t>
            </a:r>
            <a:endParaRPr lang="en-US" altLang="ja-JP" sz="28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</a:t>
            </a:r>
            <a:r>
              <a:rPr lang="en-US" altLang="zh-CN" sz="280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ja-JP" altLang="en-US" sz="280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、～は～ではありません　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　                     </a:t>
            </a:r>
            <a:r>
              <a:rPr lang="en-US" altLang="zh-CN" sz="280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不是</a:t>
            </a:r>
            <a:r>
              <a:rPr lang="en-US" altLang="zh-CN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8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　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　王さん</a:t>
            </a: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は　留学生　ではありません。</a:t>
            </a:r>
            <a:endParaRPr lang="ja-JP" altLang="en-US" sz="28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　　わたしは　会社員　ではありません。</a:t>
            </a:r>
            <a:endParaRPr lang="en-US" altLang="ja-JP" sz="28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　　あの人は　先生　ではありません。</a:t>
            </a:r>
            <a:endParaRPr lang="zh-CN" altLang="en-US" sz="2800" dirty="0"/>
          </a:p>
        </p:txBody>
      </p:sp>
    </p:spTree>
  </p:cSld>
  <p:clrMapOvr>
    <a:masterClrMapping/>
  </p:clrMapOvr>
  <p:transition spd="slow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3" name="PA-文本框 53"/>
          <p:cNvSpPr txBox="1"/>
          <p:nvPr>
            <p:custDataLst>
              <p:tags r:id="rId4"/>
            </p:custDataLst>
          </p:nvPr>
        </p:nvSpPr>
        <p:spPr>
          <a:xfrm>
            <a:off x="1854835" y="1063625"/>
            <a:ext cx="8819515" cy="5013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二、疑问句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、助詞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r>
              <a:rPr lang="ja-JP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～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　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接在句末，表示疑问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例：李さんは韓国人です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？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 はい、そうです。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肯定）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defTabSz="914400">
              <a:lnSpc>
                <a:spcPct val="150000"/>
              </a:lnSpc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 いいえ、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ちが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います</a:t>
            </a:r>
            <a:r>
              <a:rPr lang="ja-JP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   （否定）</a:t>
            </a:r>
            <a:endParaRPr lang="ja-JP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PA-矩形 15"/>
          <p:cNvSpPr/>
          <p:nvPr>
            <p:custDataLst>
              <p:tags r:id="rId5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第一课 李さんは中国人です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777240" y="2138680"/>
            <a:ext cx="632460" cy="1604010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</a:t>
            </a:r>
            <a:endParaRPr kumimoji="0" lang="ja-JP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</a:t>
            </a:r>
            <a:endParaRPr kumimoji="0" lang="ja-JP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775" y="262255"/>
            <a:ext cx="2087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本课重点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5"/>
            </p:custDataLst>
          </p:nvPr>
        </p:nvSpPr>
        <p:spPr>
          <a:xfrm>
            <a:off x="2098675" y="931545"/>
            <a:ext cx="8819515" cy="4828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三、从属关系句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、～の～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的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例：わたしは南方科技大学の学生です。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わたしの先生です。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日本語の本です。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PA-矩形 15"/>
          <p:cNvSpPr/>
          <p:nvPr>
            <p:custDataLst>
              <p:tags r:id="rId6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第一课 李さんは中国人です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777240" y="2138680"/>
            <a:ext cx="632460" cy="1604010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</a:t>
            </a:r>
            <a:endParaRPr kumimoji="0" lang="ja-JP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</a:t>
            </a:r>
            <a:endParaRPr kumimoji="0" lang="ja-JP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641475" y="363855"/>
            <a:ext cx="1177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本文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5"/>
            </p:custDataLst>
          </p:nvPr>
        </p:nvSpPr>
        <p:spPr>
          <a:xfrm>
            <a:off x="1239520" y="1203325"/>
            <a:ext cx="9678670" cy="4747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甲：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わたし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　李です。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</a:t>
            </a:r>
            <a:r>
              <a:rPr kumimoji="0" lang="en-US" altLang="ja-JP" sz="3200" b="1" i="0" u="none" strike="noStrike" kern="1200" cap="none" spc="0" normalizeH="0" baseline="0" noProof="0" dirty="0">
                <a:solidFill>
                  <a:srgbClr val="CC33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さん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ですか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b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はい、そうです。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小野です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甲：森さんは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学生ですか。</a:t>
            </a:r>
            <a:b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乙：いいえ、学生ではありません。会社員です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6"/>
            </p:custDataLst>
          </p:nvPr>
        </p:nvSpPr>
        <p:spPr>
          <a:xfrm>
            <a:off x="8696960" y="213995"/>
            <a:ext cx="3292475" cy="5702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第一课 李さんは中国人です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641475" y="363855"/>
            <a:ext cx="117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本文</a:t>
            </a:r>
            <a:endParaRPr kumimoji="0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5"/>
            </p:custDataLst>
          </p:nvPr>
        </p:nvSpPr>
        <p:spPr>
          <a:xfrm>
            <a:off x="1641475" y="1203325"/>
            <a:ext cx="9276715" cy="3577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甲：吉田さんですか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いいえ、ちがいます。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森です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甲：李さんは　JC企画の社員ですか。</a:t>
            </a:r>
            <a:b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はい、そうです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6"/>
            </p:custDataLst>
          </p:nvPr>
        </p:nvSpPr>
        <p:spPr>
          <a:xfrm>
            <a:off x="8696960" y="213995"/>
            <a:ext cx="3292475" cy="5702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第一课 李さんは中国人です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572302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321435" y="434975"/>
            <a:ext cx="3940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应用课文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（出迎え）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PA-组合 19"/>
          <p:cNvGrpSpPr/>
          <p:nvPr>
            <p:custDataLst>
              <p:tags r:id="rId5"/>
            </p:custDataLst>
          </p:nvPr>
        </p:nvGrpSpPr>
        <p:grpSpPr>
          <a:xfrm>
            <a:off x="1174794" y="1488261"/>
            <a:ext cx="653079" cy="653079"/>
            <a:chOff x="1121996" y="1976559"/>
            <a:chExt cx="1589454" cy="1589454"/>
          </a:xfrm>
        </p:grpSpPr>
        <p:sp>
          <p:nvSpPr>
            <p:cNvPr id="21" name="PA-椭圆 20"/>
            <p:cNvSpPr/>
            <p:nvPr>
              <p:custDataLst>
                <p:tags r:id="rId6"/>
              </p:custDataLst>
            </p:nvPr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3" name="PA-椭圆 13"/>
            <p:cNvSpPr/>
            <p:nvPr>
              <p:custDataLst>
                <p:tags r:id="rId7"/>
              </p:custDataLst>
            </p:nvPr>
          </p:nvSpPr>
          <p:spPr>
            <a:xfrm>
              <a:off x="1477108" y="2347977"/>
              <a:ext cx="879230" cy="846617"/>
            </a:xfrm>
            <a:custGeom>
              <a:avLst/>
              <a:gdLst>
                <a:gd name="connsiteX0" fmla="*/ 351185 w 606862"/>
                <a:gd name="connsiteY0" fmla="*/ 410338 h 584352"/>
                <a:gd name="connsiteX1" fmla="*/ 518180 w 606862"/>
                <a:gd name="connsiteY1" fmla="*/ 410338 h 584352"/>
                <a:gd name="connsiteX2" fmla="*/ 531216 w 606862"/>
                <a:gd name="connsiteY2" fmla="*/ 423358 h 584352"/>
                <a:gd name="connsiteX3" fmla="*/ 518180 w 606862"/>
                <a:gd name="connsiteY3" fmla="*/ 436377 h 584352"/>
                <a:gd name="connsiteX4" fmla="*/ 351185 w 606862"/>
                <a:gd name="connsiteY4" fmla="*/ 436377 h 584352"/>
                <a:gd name="connsiteX5" fmla="*/ 338149 w 606862"/>
                <a:gd name="connsiteY5" fmla="*/ 423358 h 584352"/>
                <a:gd name="connsiteX6" fmla="*/ 351185 w 606862"/>
                <a:gd name="connsiteY6" fmla="*/ 410338 h 584352"/>
                <a:gd name="connsiteX7" fmla="*/ 311358 w 606862"/>
                <a:gd name="connsiteY7" fmla="*/ 363253 h 584352"/>
                <a:gd name="connsiteX8" fmla="*/ 320698 w 606862"/>
                <a:gd name="connsiteY8" fmla="*/ 366603 h 584352"/>
                <a:gd name="connsiteX9" fmla="*/ 321610 w 606862"/>
                <a:gd name="connsiteY9" fmla="*/ 384948 h 584352"/>
                <a:gd name="connsiteX10" fmla="*/ 249890 w 606862"/>
                <a:gd name="connsiteY10" fmla="*/ 463273 h 584352"/>
                <a:gd name="connsiteX11" fmla="*/ 240371 w 606862"/>
                <a:gd name="connsiteY11" fmla="*/ 467567 h 584352"/>
                <a:gd name="connsiteX12" fmla="*/ 230852 w 606862"/>
                <a:gd name="connsiteY12" fmla="*/ 463404 h 584352"/>
                <a:gd name="connsiteX13" fmla="*/ 201903 w 606862"/>
                <a:gd name="connsiteY13" fmla="*/ 432828 h 584352"/>
                <a:gd name="connsiteX14" fmla="*/ 202425 w 606862"/>
                <a:gd name="connsiteY14" fmla="*/ 414353 h 584352"/>
                <a:gd name="connsiteX15" fmla="*/ 220811 w 606862"/>
                <a:gd name="connsiteY15" fmla="*/ 414873 h 584352"/>
                <a:gd name="connsiteX16" fmla="*/ 240110 w 606862"/>
                <a:gd name="connsiteY16" fmla="*/ 435430 h 584352"/>
                <a:gd name="connsiteX17" fmla="*/ 302311 w 606862"/>
                <a:gd name="connsiteY17" fmla="*/ 367514 h 584352"/>
                <a:gd name="connsiteX18" fmla="*/ 311358 w 606862"/>
                <a:gd name="connsiteY18" fmla="*/ 363253 h 584352"/>
                <a:gd name="connsiteX19" fmla="*/ 26073 w 606862"/>
                <a:gd name="connsiteY19" fmla="*/ 297839 h 584352"/>
                <a:gd name="connsiteX20" fmla="*/ 26073 w 606862"/>
                <a:gd name="connsiteY20" fmla="*/ 505466 h 584352"/>
                <a:gd name="connsiteX21" fmla="*/ 79003 w 606862"/>
                <a:gd name="connsiteY21" fmla="*/ 558317 h 584352"/>
                <a:gd name="connsiteX22" fmla="*/ 132062 w 606862"/>
                <a:gd name="connsiteY22" fmla="*/ 505466 h 584352"/>
                <a:gd name="connsiteX23" fmla="*/ 132062 w 606862"/>
                <a:gd name="connsiteY23" fmla="*/ 297839 h 584352"/>
                <a:gd name="connsiteX24" fmla="*/ 351185 w 606862"/>
                <a:gd name="connsiteY24" fmla="*/ 267372 h 584352"/>
                <a:gd name="connsiteX25" fmla="*/ 518180 w 606862"/>
                <a:gd name="connsiteY25" fmla="*/ 267372 h 584352"/>
                <a:gd name="connsiteX26" fmla="*/ 531216 w 606862"/>
                <a:gd name="connsiteY26" fmla="*/ 280391 h 584352"/>
                <a:gd name="connsiteX27" fmla="*/ 518180 w 606862"/>
                <a:gd name="connsiteY27" fmla="*/ 293411 h 584352"/>
                <a:gd name="connsiteX28" fmla="*/ 351185 w 606862"/>
                <a:gd name="connsiteY28" fmla="*/ 293411 h 584352"/>
                <a:gd name="connsiteX29" fmla="*/ 338149 w 606862"/>
                <a:gd name="connsiteY29" fmla="*/ 280391 h 584352"/>
                <a:gd name="connsiteX30" fmla="*/ 351185 w 606862"/>
                <a:gd name="connsiteY30" fmla="*/ 267372 h 584352"/>
                <a:gd name="connsiteX31" fmla="*/ 311358 w 606862"/>
                <a:gd name="connsiteY31" fmla="*/ 213942 h 584352"/>
                <a:gd name="connsiteX32" fmla="*/ 320698 w 606862"/>
                <a:gd name="connsiteY32" fmla="*/ 217360 h 584352"/>
                <a:gd name="connsiteX33" fmla="*/ 321610 w 606862"/>
                <a:gd name="connsiteY33" fmla="*/ 235715 h 584352"/>
                <a:gd name="connsiteX34" fmla="*/ 249890 w 606862"/>
                <a:gd name="connsiteY34" fmla="*/ 314084 h 584352"/>
                <a:gd name="connsiteX35" fmla="*/ 240371 w 606862"/>
                <a:gd name="connsiteY35" fmla="*/ 318250 h 584352"/>
                <a:gd name="connsiteX36" fmla="*/ 230852 w 606862"/>
                <a:gd name="connsiteY36" fmla="*/ 314214 h 584352"/>
                <a:gd name="connsiteX37" fmla="*/ 201903 w 606862"/>
                <a:gd name="connsiteY37" fmla="*/ 283492 h 584352"/>
                <a:gd name="connsiteX38" fmla="*/ 202425 w 606862"/>
                <a:gd name="connsiteY38" fmla="*/ 265136 h 584352"/>
                <a:gd name="connsiteX39" fmla="*/ 220811 w 606862"/>
                <a:gd name="connsiteY39" fmla="*/ 265657 h 584352"/>
                <a:gd name="connsiteX40" fmla="*/ 240110 w 606862"/>
                <a:gd name="connsiteY40" fmla="*/ 286095 h 584352"/>
                <a:gd name="connsiteX41" fmla="*/ 302311 w 606862"/>
                <a:gd name="connsiteY41" fmla="*/ 218141 h 584352"/>
                <a:gd name="connsiteX42" fmla="*/ 311358 w 606862"/>
                <a:gd name="connsiteY42" fmla="*/ 213942 h 584352"/>
                <a:gd name="connsiteX43" fmla="*/ 351185 w 606862"/>
                <a:gd name="connsiteY43" fmla="*/ 124336 h 584352"/>
                <a:gd name="connsiteX44" fmla="*/ 518180 w 606862"/>
                <a:gd name="connsiteY44" fmla="*/ 124336 h 584352"/>
                <a:gd name="connsiteX45" fmla="*/ 531216 w 606862"/>
                <a:gd name="connsiteY45" fmla="*/ 137356 h 584352"/>
                <a:gd name="connsiteX46" fmla="*/ 518180 w 606862"/>
                <a:gd name="connsiteY46" fmla="*/ 150375 h 584352"/>
                <a:gd name="connsiteX47" fmla="*/ 351185 w 606862"/>
                <a:gd name="connsiteY47" fmla="*/ 150375 h 584352"/>
                <a:gd name="connsiteX48" fmla="*/ 338149 w 606862"/>
                <a:gd name="connsiteY48" fmla="*/ 137356 h 584352"/>
                <a:gd name="connsiteX49" fmla="*/ 351185 w 606862"/>
                <a:gd name="connsiteY49" fmla="*/ 124336 h 584352"/>
                <a:gd name="connsiteX50" fmla="*/ 311358 w 606862"/>
                <a:gd name="connsiteY50" fmla="*/ 64761 h 584352"/>
                <a:gd name="connsiteX51" fmla="*/ 320698 w 606862"/>
                <a:gd name="connsiteY51" fmla="*/ 68111 h 584352"/>
                <a:gd name="connsiteX52" fmla="*/ 321610 w 606862"/>
                <a:gd name="connsiteY52" fmla="*/ 86586 h 584352"/>
                <a:gd name="connsiteX53" fmla="*/ 249890 w 606862"/>
                <a:gd name="connsiteY53" fmla="*/ 164781 h 584352"/>
                <a:gd name="connsiteX54" fmla="*/ 240371 w 606862"/>
                <a:gd name="connsiteY54" fmla="*/ 169075 h 584352"/>
                <a:gd name="connsiteX55" fmla="*/ 230852 w 606862"/>
                <a:gd name="connsiteY55" fmla="*/ 165042 h 584352"/>
                <a:gd name="connsiteX56" fmla="*/ 201903 w 606862"/>
                <a:gd name="connsiteY56" fmla="*/ 134336 h 584352"/>
                <a:gd name="connsiteX57" fmla="*/ 202425 w 606862"/>
                <a:gd name="connsiteY57" fmla="*/ 115991 h 584352"/>
                <a:gd name="connsiteX58" fmla="*/ 220811 w 606862"/>
                <a:gd name="connsiteY58" fmla="*/ 116511 h 584352"/>
                <a:gd name="connsiteX59" fmla="*/ 240110 w 606862"/>
                <a:gd name="connsiteY59" fmla="*/ 136938 h 584352"/>
                <a:gd name="connsiteX60" fmla="*/ 302311 w 606862"/>
                <a:gd name="connsiteY60" fmla="*/ 69022 h 584352"/>
                <a:gd name="connsiteX61" fmla="*/ 311358 w 606862"/>
                <a:gd name="connsiteY61" fmla="*/ 64761 h 584352"/>
                <a:gd name="connsiteX62" fmla="*/ 158136 w 606862"/>
                <a:gd name="connsiteY62" fmla="*/ 26035 h 584352"/>
                <a:gd name="connsiteX63" fmla="*/ 158136 w 606862"/>
                <a:gd name="connsiteY63" fmla="*/ 505466 h 584352"/>
                <a:gd name="connsiteX64" fmla="*/ 137668 w 606862"/>
                <a:gd name="connsiteY64" fmla="*/ 558317 h 584352"/>
                <a:gd name="connsiteX65" fmla="*/ 527859 w 606862"/>
                <a:gd name="connsiteY65" fmla="*/ 558317 h 584352"/>
                <a:gd name="connsiteX66" fmla="*/ 580789 w 606862"/>
                <a:gd name="connsiteY66" fmla="*/ 505466 h 584352"/>
                <a:gd name="connsiteX67" fmla="*/ 580789 w 606862"/>
                <a:gd name="connsiteY67" fmla="*/ 26035 h 584352"/>
                <a:gd name="connsiteX68" fmla="*/ 145099 w 606862"/>
                <a:gd name="connsiteY68" fmla="*/ 0 h 584352"/>
                <a:gd name="connsiteX69" fmla="*/ 593825 w 606862"/>
                <a:gd name="connsiteY69" fmla="*/ 0 h 584352"/>
                <a:gd name="connsiteX70" fmla="*/ 606862 w 606862"/>
                <a:gd name="connsiteY70" fmla="*/ 13017 h 584352"/>
                <a:gd name="connsiteX71" fmla="*/ 606862 w 606862"/>
                <a:gd name="connsiteY71" fmla="*/ 505466 h 584352"/>
                <a:gd name="connsiteX72" fmla="*/ 527859 w 606862"/>
                <a:gd name="connsiteY72" fmla="*/ 584352 h 584352"/>
                <a:gd name="connsiteX73" fmla="*/ 79003 w 606862"/>
                <a:gd name="connsiteY73" fmla="*/ 584352 h 584352"/>
                <a:gd name="connsiteX74" fmla="*/ 0 w 606862"/>
                <a:gd name="connsiteY74" fmla="*/ 505466 h 584352"/>
                <a:gd name="connsiteX75" fmla="*/ 0 w 606862"/>
                <a:gd name="connsiteY75" fmla="*/ 284821 h 584352"/>
                <a:gd name="connsiteX76" fmla="*/ 13037 w 606862"/>
                <a:gd name="connsiteY76" fmla="*/ 271804 h 584352"/>
                <a:gd name="connsiteX77" fmla="*/ 132062 w 606862"/>
                <a:gd name="connsiteY77" fmla="*/ 271804 h 584352"/>
                <a:gd name="connsiteX78" fmla="*/ 132062 w 606862"/>
                <a:gd name="connsiteY78" fmla="*/ 13017 h 584352"/>
                <a:gd name="connsiteX79" fmla="*/ 145099 w 606862"/>
                <a:gd name="connsiteY79" fmla="*/ 0 h 58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6862" h="584352">
                  <a:moveTo>
                    <a:pt x="351185" y="410338"/>
                  </a:moveTo>
                  <a:lnTo>
                    <a:pt x="518180" y="410338"/>
                  </a:lnTo>
                  <a:cubicBezTo>
                    <a:pt x="525480" y="410338"/>
                    <a:pt x="531216" y="416197"/>
                    <a:pt x="531216" y="423358"/>
                  </a:cubicBezTo>
                  <a:cubicBezTo>
                    <a:pt x="531216" y="430518"/>
                    <a:pt x="525480" y="436377"/>
                    <a:pt x="518180" y="436377"/>
                  </a:cubicBezTo>
                  <a:lnTo>
                    <a:pt x="351185" y="436377"/>
                  </a:lnTo>
                  <a:cubicBezTo>
                    <a:pt x="343885" y="436377"/>
                    <a:pt x="338149" y="430518"/>
                    <a:pt x="338149" y="423358"/>
                  </a:cubicBezTo>
                  <a:cubicBezTo>
                    <a:pt x="338149" y="416197"/>
                    <a:pt x="343885" y="410338"/>
                    <a:pt x="351185" y="410338"/>
                  </a:cubicBezTo>
                  <a:close/>
                  <a:moveTo>
                    <a:pt x="311358" y="363253"/>
                  </a:moveTo>
                  <a:cubicBezTo>
                    <a:pt x="314699" y="363090"/>
                    <a:pt x="318090" y="364196"/>
                    <a:pt x="320698" y="366603"/>
                  </a:cubicBezTo>
                  <a:cubicBezTo>
                    <a:pt x="326044" y="371417"/>
                    <a:pt x="326435" y="379744"/>
                    <a:pt x="321610" y="384948"/>
                  </a:cubicBezTo>
                  <a:lnTo>
                    <a:pt x="249890" y="463273"/>
                  </a:lnTo>
                  <a:cubicBezTo>
                    <a:pt x="247543" y="466006"/>
                    <a:pt x="244022" y="467437"/>
                    <a:pt x="240371" y="467567"/>
                  </a:cubicBezTo>
                  <a:cubicBezTo>
                    <a:pt x="236720" y="467567"/>
                    <a:pt x="233330" y="466006"/>
                    <a:pt x="230852" y="463404"/>
                  </a:cubicBezTo>
                  <a:lnTo>
                    <a:pt x="201903" y="432828"/>
                  </a:lnTo>
                  <a:cubicBezTo>
                    <a:pt x="196948" y="427624"/>
                    <a:pt x="197079" y="419297"/>
                    <a:pt x="202425" y="414353"/>
                  </a:cubicBezTo>
                  <a:cubicBezTo>
                    <a:pt x="207641" y="409409"/>
                    <a:pt x="215856" y="409669"/>
                    <a:pt x="220811" y="414873"/>
                  </a:cubicBezTo>
                  <a:lnTo>
                    <a:pt x="240110" y="435430"/>
                  </a:lnTo>
                  <a:lnTo>
                    <a:pt x="302311" y="367514"/>
                  </a:lnTo>
                  <a:cubicBezTo>
                    <a:pt x="304724" y="364847"/>
                    <a:pt x="308016" y="363415"/>
                    <a:pt x="311358" y="363253"/>
                  </a:cubicBezTo>
                  <a:close/>
                  <a:moveTo>
                    <a:pt x="26073" y="297839"/>
                  </a:moveTo>
                  <a:lnTo>
                    <a:pt x="26073" y="505466"/>
                  </a:lnTo>
                  <a:cubicBezTo>
                    <a:pt x="26073" y="534625"/>
                    <a:pt x="49800" y="558317"/>
                    <a:pt x="79003" y="558317"/>
                  </a:cubicBezTo>
                  <a:cubicBezTo>
                    <a:pt x="108205" y="558317"/>
                    <a:pt x="132062" y="534625"/>
                    <a:pt x="132062" y="505466"/>
                  </a:cubicBezTo>
                  <a:lnTo>
                    <a:pt x="132062" y="297839"/>
                  </a:lnTo>
                  <a:close/>
                  <a:moveTo>
                    <a:pt x="351185" y="267372"/>
                  </a:moveTo>
                  <a:lnTo>
                    <a:pt x="518180" y="267372"/>
                  </a:lnTo>
                  <a:cubicBezTo>
                    <a:pt x="525480" y="267372"/>
                    <a:pt x="531216" y="273101"/>
                    <a:pt x="531216" y="280391"/>
                  </a:cubicBezTo>
                  <a:cubicBezTo>
                    <a:pt x="531216" y="287552"/>
                    <a:pt x="525480" y="293411"/>
                    <a:pt x="518180" y="293411"/>
                  </a:cubicBezTo>
                  <a:lnTo>
                    <a:pt x="351185" y="293411"/>
                  </a:lnTo>
                  <a:cubicBezTo>
                    <a:pt x="343885" y="293411"/>
                    <a:pt x="338149" y="287552"/>
                    <a:pt x="338149" y="280391"/>
                  </a:cubicBezTo>
                  <a:cubicBezTo>
                    <a:pt x="338149" y="273101"/>
                    <a:pt x="343885" y="267372"/>
                    <a:pt x="351185" y="267372"/>
                  </a:cubicBezTo>
                  <a:close/>
                  <a:moveTo>
                    <a:pt x="311358" y="213942"/>
                  </a:moveTo>
                  <a:cubicBezTo>
                    <a:pt x="314699" y="213812"/>
                    <a:pt x="318090" y="214951"/>
                    <a:pt x="320698" y="217360"/>
                  </a:cubicBezTo>
                  <a:cubicBezTo>
                    <a:pt x="326044" y="222176"/>
                    <a:pt x="326435" y="230378"/>
                    <a:pt x="321610" y="235715"/>
                  </a:cubicBezTo>
                  <a:lnTo>
                    <a:pt x="249890" y="314084"/>
                  </a:lnTo>
                  <a:cubicBezTo>
                    <a:pt x="247543" y="316688"/>
                    <a:pt x="244022" y="318250"/>
                    <a:pt x="240371" y="318250"/>
                  </a:cubicBezTo>
                  <a:cubicBezTo>
                    <a:pt x="236720" y="318250"/>
                    <a:pt x="233330" y="316818"/>
                    <a:pt x="230852" y="314214"/>
                  </a:cubicBezTo>
                  <a:lnTo>
                    <a:pt x="201903" y="283492"/>
                  </a:lnTo>
                  <a:cubicBezTo>
                    <a:pt x="196948" y="278284"/>
                    <a:pt x="197079" y="270083"/>
                    <a:pt x="202425" y="265136"/>
                  </a:cubicBezTo>
                  <a:cubicBezTo>
                    <a:pt x="207641" y="260189"/>
                    <a:pt x="215856" y="260450"/>
                    <a:pt x="220811" y="265657"/>
                  </a:cubicBezTo>
                  <a:lnTo>
                    <a:pt x="240110" y="286095"/>
                  </a:lnTo>
                  <a:lnTo>
                    <a:pt x="302311" y="218141"/>
                  </a:lnTo>
                  <a:cubicBezTo>
                    <a:pt x="304724" y="215472"/>
                    <a:pt x="308016" y="214073"/>
                    <a:pt x="311358" y="213942"/>
                  </a:cubicBezTo>
                  <a:close/>
                  <a:moveTo>
                    <a:pt x="351185" y="124336"/>
                  </a:moveTo>
                  <a:lnTo>
                    <a:pt x="518180" y="124336"/>
                  </a:lnTo>
                  <a:cubicBezTo>
                    <a:pt x="525480" y="124336"/>
                    <a:pt x="531216" y="130195"/>
                    <a:pt x="531216" y="137356"/>
                  </a:cubicBezTo>
                  <a:cubicBezTo>
                    <a:pt x="531216" y="144516"/>
                    <a:pt x="525480" y="150375"/>
                    <a:pt x="518180" y="150375"/>
                  </a:cubicBezTo>
                  <a:lnTo>
                    <a:pt x="351185" y="150375"/>
                  </a:lnTo>
                  <a:cubicBezTo>
                    <a:pt x="343885" y="150375"/>
                    <a:pt x="338149" y="144516"/>
                    <a:pt x="338149" y="137356"/>
                  </a:cubicBezTo>
                  <a:cubicBezTo>
                    <a:pt x="338149" y="130195"/>
                    <a:pt x="343885" y="124336"/>
                    <a:pt x="351185" y="124336"/>
                  </a:cubicBezTo>
                  <a:close/>
                  <a:moveTo>
                    <a:pt x="311358" y="64761"/>
                  </a:moveTo>
                  <a:cubicBezTo>
                    <a:pt x="314699" y="64598"/>
                    <a:pt x="318090" y="65704"/>
                    <a:pt x="320698" y="68111"/>
                  </a:cubicBezTo>
                  <a:cubicBezTo>
                    <a:pt x="326044" y="73055"/>
                    <a:pt x="326435" y="81252"/>
                    <a:pt x="321610" y="86586"/>
                  </a:cubicBezTo>
                  <a:lnTo>
                    <a:pt x="249890" y="164781"/>
                  </a:lnTo>
                  <a:cubicBezTo>
                    <a:pt x="247543" y="167514"/>
                    <a:pt x="244022" y="169075"/>
                    <a:pt x="240371" y="169075"/>
                  </a:cubicBezTo>
                  <a:cubicBezTo>
                    <a:pt x="236720" y="169075"/>
                    <a:pt x="233330" y="167644"/>
                    <a:pt x="230852" y="165042"/>
                  </a:cubicBezTo>
                  <a:lnTo>
                    <a:pt x="201903" y="134336"/>
                  </a:lnTo>
                  <a:cubicBezTo>
                    <a:pt x="196948" y="129132"/>
                    <a:pt x="197079" y="120935"/>
                    <a:pt x="202425" y="115991"/>
                  </a:cubicBezTo>
                  <a:cubicBezTo>
                    <a:pt x="207641" y="111047"/>
                    <a:pt x="215856" y="111307"/>
                    <a:pt x="220811" y="116511"/>
                  </a:cubicBezTo>
                  <a:lnTo>
                    <a:pt x="240110" y="136938"/>
                  </a:lnTo>
                  <a:lnTo>
                    <a:pt x="302311" y="69022"/>
                  </a:lnTo>
                  <a:cubicBezTo>
                    <a:pt x="304724" y="66355"/>
                    <a:pt x="308016" y="64923"/>
                    <a:pt x="311358" y="64761"/>
                  </a:cubicBezTo>
                  <a:close/>
                  <a:moveTo>
                    <a:pt x="158136" y="26035"/>
                  </a:moveTo>
                  <a:lnTo>
                    <a:pt x="158136" y="505466"/>
                  </a:lnTo>
                  <a:cubicBezTo>
                    <a:pt x="158136" y="525774"/>
                    <a:pt x="150314" y="544389"/>
                    <a:pt x="137668" y="558317"/>
                  </a:cubicBezTo>
                  <a:lnTo>
                    <a:pt x="527859" y="558317"/>
                  </a:lnTo>
                  <a:cubicBezTo>
                    <a:pt x="557062" y="558317"/>
                    <a:pt x="580789" y="534625"/>
                    <a:pt x="580789" y="505466"/>
                  </a:cubicBezTo>
                  <a:lnTo>
                    <a:pt x="580789" y="26035"/>
                  </a:lnTo>
                  <a:close/>
                  <a:moveTo>
                    <a:pt x="145099" y="0"/>
                  </a:moveTo>
                  <a:lnTo>
                    <a:pt x="593825" y="0"/>
                  </a:lnTo>
                  <a:cubicBezTo>
                    <a:pt x="601126" y="0"/>
                    <a:pt x="606862" y="5858"/>
                    <a:pt x="606862" y="13017"/>
                  </a:cubicBezTo>
                  <a:lnTo>
                    <a:pt x="606862" y="505466"/>
                  </a:lnTo>
                  <a:cubicBezTo>
                    <a:pt x="606862" y="548945"/>
                    <a:pt x="571402" y="584352"/>
                    <a:pt x="527859" y="584352"/>
                  </a:cubicBezTo>
                  <a:lnTo>
                    <a:pt x="79003" y="584352"/>
                  </a:lnTo>
                  <a:cubicBezTo>
                    <a:pt x="35460" y="584352"/>
                    <a:pt x="0" y="548945"/>
                    <a:pt x="0" y="505466"/>
                  </a:cubicBezTo>
                  <a:lnTo>
                    <a:pt x="0" y="284821"/>
                  </a:lnTo>
                  <a:cubicBezTo>
                    <a:pt x="0" y="277662"/>
                    <a:pt x="5866" y="271804"/>
                    <a:pt x="13037" y="271804"/>
                  </a:cubicBezTo>
                  <a:lnTo>
                    <a:pt x="132062" y="271804"/>
                  </a:lnTo>
                  <a:lnTo>
                    <a:pt x="132062" y="13017"/>
                  </a:lnTo>
                  <a:cubicBezTo>
                    <a:pt x="132062" y="5858"/>
                    <a:pt x="137799" y="0"/>
                    <a:pt x="1450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3" name="PA-文本框 53"/>
          <p:cNvSpPr txBox="1"/>
          <p:nvPr>
            <p:custDataLst>
              <p:tags r:id="rId8"/>
            </p:custDataLst>
          </p:nvPr>
        </p:nvSpPr>
        <p:spPr>
          <a:xfrm>
            <a:off x="2166620" y="1149985"/>
            <a:ext cx="8413750" cy="5078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李：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JC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企画の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7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小野さん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ですか。</a:t>
            </a:r>
            <a:b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小野：はい、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7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です。李秀麗さんですか。</a:t>
            </a:r>
            <a:b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李：はい、李秀麗です。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はじめまして、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　　どうぞよろしくお願いします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b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小野：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76A55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はじめまして、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小野緑です。こちらこそ、　　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　　よろしくお願いします。</a:t>
            </a:r>
            <a:b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9"/>
            </p:custDataLst>
          </p:nvPr>
        </p:nvSpPr>
        <p:spPr>
          <a:xfrm>
            <a:off x="8990330" y="233680"/>
            <a:ext cx="2999105" cy="4775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第一课 李さんは中国人です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775" y="262255"/>
            <a:ext cx="4013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应用课文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（出迎え）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PA-组合 19"/>
          <p:cNvGrpSpPr/>
          <p:nvPr>
            <p:custDataLst>
              <p:tags r:id="rId5"/>
            </p:custDataLst>
          </p:nvPr>
        </p:nvGrpSpPr>
        <p:grpSpPr>
          <a:xfrm>
            <a:off x="1276394" y="929461"/>
            <a:ext cx="653079" cy="653079"/>
            <a:chOff x="1121996" y="1976559"/>
            <a:chExt cx="1589454" cy="1589454"/>
          </a:xfrm>
        </p:grpSpPr>
        <p:sp>
          <p:nvSpPr>
            <p:cNvPr id="21" name="PA-椭圆 20"/>
            <p:cNvSpPr/>
            <p:nvPr>
              <p:custDataLst>
                <p:tags r:id="rId6"/>
              </p:custDataLst>
            </p:nvPr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3" name="PA-椭圆 13"/>
            <p:cNvSpPr/>
            <p:nvPr>
              <p:custDataLst>
                <p:tags r:id="rId7"/>
              </p:custDataLst>
            </p:nvPr>
          </p:nvSpPr>
          <p:spPr>
            <a:xfrm>
              <a:off x="1477108" y="2347977"/>
              <a:ext cx="879230" cy="846617"/>
            </a:xfrm>
            <a:custGeom>
              <a:avLst/>
              <a:gdLst>
                <a:gd name="connsiteX0" fmla="*/ 351185 w 606862"/>
                <a:gd name="connsiteY0" fmla="*/ 410338 h 584352"/>
                <a:gd name="connsiteX1" fmla="*/ 518180 w 606862"/>
                <a:gd name="connsiteY1" fmla="*/ 410338 h 584352"/>
                <a:gd name="connsiteX2" fmla="*/ 531216 w 606862"/>
                <a:gd name="connsiteY2" fmla="*/ 423358 h 584352"/>
                <a:gd name="connsiteX3" fmla="*/ 518180 w 606862"/>
                <a:gd name="connsiteY3" fmla="*/ 436377 h 584352"/>
                <a:gd name="connsiteX4" fmla="*/ 351185 w 606862"/>
                <a:gd name="connsiteY4" fmla="*/ 436377 h 584352"/>
                <a:gd name="connsiteX5" fmla="*/ 338149 w 606862"/>
                <a:gd name="connsiteY5" fmla="*/ 423358 h 584352"/>
                <a:gd name="connsiteX6" fmla="*/ 351185 w 606862"/>
                <a:gd name="connsiteY6" fmla="*/ 410338 h 584352"/>
                <a:gd name="connsiteX7" fmla="*/ 311358 w 606862"/>
                <a:gd name="connsiteY7" fmla="*/ 363253 h 584352"/>
                <a:gd name="connsiteX8" fmla="*/ 320698 w 606862"/>
                <a:gd name="connsiteY8" fmla="*/ 366603 h 584352"/>
                <a:gd name="connsiteX9" fmla="*/ 321610 w 606862"/>
                <a:gd name="connsiteY9" fmla="*/ 384948 h 584352"/>
                <a:gd name="connsiteX10" fmla="*/ 249890 w 606862"/>
                <a:gd name="connsiteY10" fmla="*/ 463273 h 584352"/>
                <a:gd name="connsiteX11" fmla="*/ 240371 w 606862"/>
                <a:gd name="connsiteY11" fmla="*/ 467567 h 584352"/>
                <a:gd name="connsiteX12" fmla="*/ 230852 w 606862"/>
                <a:gd name="connsiteY12" fmla="*/ 463404 h 584352"/>
                <a:gd name="connsiteX13" fmla="*/ 201903 w 606862"/>
                <a:gd name="connsiteY13" fmla="*/ 432828 h 584352"/>
                <a:gd name="connsiteX14" fmla="*/ 202425 w 606862"/>
                <a:gd name="connsiteY14" fmla="*/ 414353 h 584352"/>
                <a:gd name="connsiteX15" fmla="*/ 220811 w 606862"/>
                <a:gd name="connsiteY15" fmla="*/ 414873 h 584352"/>
                <a:gd name="connsiteX16" fmla="*/ 240110 w 606862"/>
                <a:gd name="connsiteY16" fmla="*/ 435430 h 584352"/>
                <a:gd name="connsiteX17" fmla="*/ 302311 w 606862"/>
                <a:gd name="connsiteY17" fmla="*/ 367514 h 584352"/>
                <a:gd name="connsiteX18" fmla="*/ 311358 w 606862"/>
                <a:gd name="connsiteY18" fmla="*/ 363253 h 584352"/>
                <a:gd name="connsiteX19" fmla="*/ 26073 w 606862"/>
                <a:gd name="connsiteY19" fmla="*/ 297839 h 584352"/>
                <a:gd name="connsiteX20" fmla="*/ 26073 w 606862"/>
                <a:gd name="connsiteY20" fmla="*/ 505466 h 584352"/>
                <a:gd name="connsiteX21" fmla="*/ 79003 w 606862"/>
                <a:gd name="connsiteY21" fmla="*/ 558317 h 584352"/>
                <a:gd name="connsiteX22" fmla="*/ 132062 w 606862"/>
                <a:gd name="connsiteY22" fmla="*/ 505466 h 584352"/>
                <a:gd name="connsiteX23" fmla="*/ 132062 w 606862"/>
                <a:gd name="connsiteY23" fmla="*/ 297839 h 584352"/>
                <a:gd name="connsiteX24" fmla="*/ 351185 w 606862"/>
                <a:gd name="connsiteY24" fmla="*/ 267372 h 584352"/>
                <a:gd name="connsiteX25" fmla="*/ 518180 w 606862"/>
                <a:gd name="connsiteY25" fmla="*/ 267372 h 584352"/>
                <a:gd name="connsiteX26" fmla="*/ 531216 w 606862"/>
                <a:gd name="connsiteY26" fmla="*/ 280391 h 584352"/>
                <a:gd name="connsiteX27" fmla="*/ 518180 w 606862"/>
                <a:gd name="connsiteY27" fmla="*/ 293411 h 584352"/>
                <a:gd name="connsiteX28" fmla="*/ 351185 w 606862"/>
                <a:gd name="connsiteY28" fmla="*/ 293411 h 584352"/>
                <a:gd name="connsiteX29" fmla="*/ 338149 w 606862"/>
                <a:gd name="connsiteY29" fmla="*/ 280391 h 584352"/>
                <a:gd name="connsiteX30" fmla="*/ 351185 w 606862"/>
                <a:gd name="connsiteY30" fmla="*/ 267372 h 584352"/>
                <a:gd name="connsiteX31" fmla="*/ 311358 w 606862"/>
                <a:gd name="connsiteY31" fmla="*/ 213942 h 584352"/>
                <a:gd name="connsiteX32" fmla="*/ 320698 w 606862"/>
                <a:gd name="connsiteY32" fmla="*/ 217360 h 584352"/>
                <a:gd name="connsiteX33" fmla="*/ 321610 w 606862"/>
                <a:gd name="connsiteY33" fmla="*/ 235715 h 584352"/>
                <a:gd name="connsiteX34" fmla="*/ 249890 w 606862"/>
                <a:gd name="connsiteY34" fmla="*/ 314084 h 584352"/>
                <a:gd name="connsiteX35" fmla="*/ 240371 w 606862"/>
                <a:gd name="connsiteY35" fmla="*/ 318250 h 584352"/>
                <a:gd name="connsiteX36" fmla="*/ 230852 w 606862"/>
                <a:gd name="connsiteY36" fmla="*/ 314214 h 584352"/>
                <a:gd name="connsiteX37" fmla="*/ 201903 w 606862"/>
                <a:gd name="connsiteY37" fmla="*/ 283492 h 584352"/>
                <a:gd name="connsiteX38" fmla="*/ 202425 w 606862"/>
                <a:gd name="connsiteY38" fmla="*/ 265136 h 584352"/>
                <a:gd name="connsiteX39" fmla="*/ 220811 w 606862"/>
                <a:gd name="connsiteY39" fmla="*/ 265657 h 584352"/>
                <a:gd name="connsiteX40" fmla="*/ 240110 w 606862"/>
                <a:gd name="connsiteY40" fmla="*/ 286095 h 584352"/>
                <a:gd name="connsiteX41" fmla="*/ 302311 w 606862"/>
                <a:gd name="connsiteY41" fmla="*/ 218141 h 584352"/>
                <a:gd name="connsiteX42" fmla="*/ 311358 w 606862"/>
                <a:gd name="connsiteY42" fmla="*/ 213942 h 584352"/>
                <a:gd name="connsiteX43" fmla="*/ 351185 w 606862"/>
                <a:gd name="connsiteY43" fmla="*/ 124336 h 584352"/>
                <a:gd name="connsiteX44" fmla="*/ 518180 w 606862"/>
                <a:gd name="connsiteY44" fmla="*/ 124336 h 584352"/>
                <a:gd name="connsiteX45" fmla="*/ 531216 w 606862"/>
                <a:gd name="connsiteY45" fmla="*/ 137356 h 584352"/>
                <a:gd name="connsiteX46" fmla="*/ 518180 w 606862"/>
                <a:gd name="connsiteY46" fmla="*/ 150375 h 584352"/>
                <a:gd name="connsiteX47" fmla="*/ 351185 w 606862"/>
                <a:gd name="connsiteY47" fmla="*/ 150375 h 584352"/>
                <a:gd name="connsiteX48" fmla="*/ 338149 w 606862"/>
                <a:gd name="connsiteY48" fmla="*/ 137356 h 584352"/>
                <a:gd name="connsiteX49" fmla="*/ 351185 w 606862"/>
                <a:gd name="connsiteY49" fmla="*/ 124336 h 584352"/>
                <a:gd name="connsiteX50" fmla="*/ 311358 w 606862"/>
                <a:gd name="connsiteY50" fmla="*/ 64761 h 584352"/>
                <a:gd name="connsiteX51" fmla="*/ 320698 w 606862"/>
                <a:gd name="connsiteY51" fmla="*/ 68111 h 584352"/>
                <a:gd name="connsiteX52" fmla="*/ 321610 w 606862"/>
                <a:gd name="connsiteY52" fmla="*/ 86586 h 584352"/>
                <a:gd name="connsiteX53" fmla="*/ 249890 w 606862"/>
                <a:gd name="connsiteY53" fmla="*/ 164781 h 584352"/>
                <a:gd name="connsiteX54" fmla="*/ 240371 w 606862"/>
                <a:gd name="connsiteY54" fmla="*/ 169075 h 584352"/>
                <a:gd name="connsiteX55" fmla="*/ 230852 w 606862"/>
                <a:gd name="connsiteY55" fmla="*/ 165042 h 584352"/>
                <a:gd name="connsiteX56" fmla="*/ 201903 w 606862"/>
                <a:gd name="connsiteY56" fmla="*/ 134336 h 584352"/>
                <a:gd name="connsiteX57" fmla="*/ 202425 w 606862"/>
                <a:gd name="connsiteY57" fmla="*/ 115991 h 584352"/>
                <a:gd name="connsiteX58" fmla="*/ 220811 w 606862"/>
                <a:gd name="connsiteY58" fmla="*/ 116511 h 584352"/>
                <a:gd name="connsiteX59" fmla="*/ 240110 w 606862"/>
                <a:gd name="connsiteY59" fmla="*/ 136938 h 584352"/>
                <a:gd name="connsiteX60" fmla="*/ 302311 w 606862"/>
                <a:gd name="connsiteY60" fmla="*/ 69022 h 584352"/>
                <a:gd name="connsiteX61" fmla="*/ 311358 w 606862"/>
                <a:gd name="connsiteY61" fmla="*/ 64761 h 584352"/>
                <a:gd name="connsiteX62" fmla="*/ 158136 w 606862"/>
                <a:gd name="connsiteY62" fmla="*/ 26035 h 584352"/>
                <a:gd name="connsiteX63" fmla="*/ 158136 w 606862"/>
                <a:gd name="connsiteY63" fmla="*/ 505466 h 584352"/>
                <a:gd name="connsiteX64" fmla="*/ 137668 w 606862"/>
                <a:gd name="connsiteY64" fmla="*/ 558317 h 584352"/>
                <a:gd name="connsiteX65" fmla="*/ 527859 w 606862"/>
                <a:gd name="connsiteY65" fmla="*/ 558317 h 584352"/>
                <a:gd name="connsiteX66" fmla="*/ 580789 w 606862"/>
                <a:gd name="connsiteY66" fmla="*/ 505466 h 584352"/>
                <a:gd name="connsiteX67" fmla="*/ 580789 w 606862"/>
                <a:gd name="connsiteY67" fmla="*/ 26035 h 584352"/>
                <a:gd name="connsiteX68" fmla="*/ 145099 w 606862"/>
                <a:gd name="connsiteY68" fmla="*/ 0 h 584352"/>
                <a:gd name="connsiteX69" fmla="*/ 593825 w 606862"/>
                <a:gd name="connsiteY69" fmla="*/ 0 h 584352"/>
                <a:gd name="connsiteX70" fmla="*/ 606862 w 606862"/>
                <a:gd name="connsiteY70" fmla="*/ 13017 h 584352"/>
                <a:gd name="connsiteX71" fmla="*/ 606862 w 606862"/>
                <a:gd name="connsiteY71" fmla="*/ 505466 h 584352"/>
                <a:gd name="connsiteX72" fmla="*/ 527859 w 606862"/>
                <a:gd name="connsiteY72" fmla="*/ 584352 h 584352"/>
                <a:gd name="connsiteX73" fmla="*/ 79003 w 606862"/>
                <a:gd name="connsiteY73" fmla="*/ 584352 h 584352"/>
                <a:gd name="connsiteX74" fmla="*/ 0 w 606862"/>
                <a:gd name="connsiteY74" fmla="*/ 505466 h 584352"/>
                <a:gd name="connsiteX75" fmla="*/ 0 w 606862"/>
                <a:gd name="connsiteY75" fmla="*/ 284821 h 584352"/>
                <a:gd name="connsiteX76" fmla="*/ 13037 w 606862"/>
                <a:gd name="connsiteY76" fmla="*/ 271804 h 584352"/>
                <a:gd name="connsiteX77" fmla="*/ 132062 w 606862"/>
                <a:gd name="connsiteY77" fmla="*/ 271804 h 584352"/>
                <a:gd name="connsiteX78" fmla="*/ 132062 w 606862"/>
                <a:gd name="connsiteY78" fmla="*/ 13017 h 584352"/>
                <a:gd name="connsiteX79" fmla="*/ 145099 w 606862"/>
                <a:gd name="connsiteY79" fmla="*/ 0 h 58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6862" h="584352">
                  <a:moveTo>
                    <a:pt x="351185" y="410338"/>
                  </a:moveTo>
                  <a:lnTo>
                    <a:pt x="518180" y="410338"/>
                  </a:lnTo>
                  <a:cubicBezTo>
                    <a:pt x="525480" y="410338"/>
                    <a:pt x="531216" y="416197"/>
                    <a:pt x="531216" y="423358"/>
                  </a:cubicBezTo>
                  <a:cubicBezTo>
                    <a:pt x="531216" y="430518"/>
                    <a:pt x="525480" y="436377"/>
                    <a:pt x="518180" y="436377"/>
                  </a:cubicBezTo>
                  <a:lnTo>
                    <a:pt x="351185" y="436377"/>
                  </a:lnTo>
                  <a:cubicBezTo>
                    <a:pt x="343885" y="436377"/>
                    <a:pt x="338149" y="430518"/>
                    <a:pt x="338149" y="423358"/>
                  </a:cubicBezTo>
                  <a:cubicBezTo>
                    <a:pt x="338149" y="416197"/>
                    <a:pt x="343885" y="410338"/>
                    <a:pt x="351185" y="410338"/>
                  </a:cubicBezTo>
                  <a:close/>
                  <a:moveTo>
                    <a:pt x="311358" y="363253"/>
                  </a:moveTo>
                  <a:cubicBezTo>
                    <a:pt x="314699" y="363090"/>
                    <a:pt x="318090" y="364196"/>
                    <a:pt x="320698" y="366603"/>
                  </a:cubicBezTo>
                  <a:cubicBezTo>
                    <a:pt x="326044" y="371417"/>
                    <a:pt x="326435" y="379744"/>
                    <a:pt x="321610" y="384948"/>
                  </a:cubicBezTo>
                  <a:lnTo>
                    <a:pt x="249890" y="463273"/>
                  </a:lnTo>
                  <a:cubicBezTo>
                    <a:pt x="247543" y="466006"/>
                    <a:pt x="244022" y="467437"/>
                    <a:pt x="240371" y="467567"/>
                  </a:cubicBezTo>
                  <a:cubicBezTo>
                    <a:pt x="236720" y="467567"/>
                    <a:pt x="233330" y="466006"/>
                    <a:pt x="230852" y="463404"/>
                  </a:cubicBezTo>
                  <a:lnTo>
                    <a:pt x="201903" y="432828"/>
                  </a:lnTo>
                  <a:cubicBezTo>
                    <a:pt x="196948" y="427624"/>
                    <a:pt x="197079" y="419297"/>
                    <a:pt x="202425" y="414353"/>
                  </a:cubicBezTo>
                  <a:cubicBezTo>
                    <a:pt x="207641" y="409409"/>
                    <a:pt x="215856" y="409669"/>
                    <a:pt x="220811" y="414873"/>
                  </a:cubicBezTo>
                  <a:lnTo>
                    <a:pt x="240110" y="435430"/>
                  </a:lnTo>
                  <a:lnTo>
                    <a:pt x="302311" y="367514"/>
                  </a:lnTo>
                  <a:cubicBezTo>
                    <a:pt x="304724" y="364847"/>
                    <a:pt x="308016" y="363415"/>
                    <a:pt x="311358" y="363253"/>
                  </a:cubicBezTo>
                  <a:close/>
                  <a:moveTo>
                    <a:pt x="26073" y="297839"/>
                  </a:moveTo>
                  <a:lnTo>
                    <a:pt x="26073" y="505466"/>
                  </a:lnTo>
                  <a:cubicBezTo>
                    <a:pt x="26073" y="534625"/>
                    <a:pt x="49800" y="558317"/>
                    <a:pt x="79003" y="558317"/>
                  </a:cubicBezTo>
                  <a:cubicBezTo>
                    <a:pt x="108205" y="558317"/>
                    <a:pt x="132062" y="534625"/>
                    <a:pt x="132062" y="505466"/>
                  </a:cubicBezTo>
                  <a:lnTo>
                    <a:pt x="132062" y="297839"/>
                  </a:lnTo>
                  <a:close/>
                  <a:moveTo>
                    <a:pt x="351185" y="267372"/>
                  </a:moveTo>
                  <a:lnTo>
                    <a:pt x="518180" y="267372"/>
                  </a:lnTo>
                  <a:cubicBezTo>
                    <a:pt x="525480" y="267372"/>
                    <a:pt x="531216" y="273101"/>
                    <a:pt x="531216" y="280391"/>
                  </a:cubicBezTo>
                  <a:cubicBezTo>
                    <a:pt x="531216" y="287552"/>
                    <a:pt x="525480" y="293411"/>
                    <a:pt x="518180" y="293411"/>
                  </a:cubicBezTo>
                  <a:lnTo>
                    <a:pt x="351185" y="293411"/>
                  </a:lnTo>
                  <a:cubicBezTo>
                    <a:pt x="343885" y="293411"/>
                    <a:pt x="338149" y="287552"/>
                    <a:pt x="338149" y="280391"/>
                  </a:cubicBezTo>
                  <a:cubicBezTo>
                    <a:pt x="338149" y="273101"/>
                    <a:pt x="343885" y="267372"/>
                    <a:pt x="351185" y="267372"/>
                  </a:cubicBezTo>
                  <a:close/>
                  <a:moveTo>
                    <a:pt x="311358" y="213942"/>
                  </a:moveTo>
                  <a:cubicBezTo>
                    <a:pt x="314699" y="213812"/>
                    <a:pt x="318090" y="214951"/>
                    <a:pt x="320698" y="217360"/>
                  </a:cubicBezTo>
                  <a:cubicBezTo>
                    <a:pt x="326044" y="222176"/>
                    <a:pt x="326435" y="230378"/>
                    <a:pt x="321610" y="235715"/>
                  </a:cubicBezTo>
                  <a:lnTo>
                    <a:pt x="249890" y="314084"/>
                  </a:lnTo>
                  <a:cubicBezTo>
                    <a:pt x="247543" y="316688"/>
                    <a:pt x="244022" y="318250"/>
                    <a:pt x="240371" y="318250"/>
                  </a:cubicBezTo>
                  <a:cubicBezTo>
                    <a:pt x="236720" y="318250"/>
                    <a:pt x="233330" y="316818"/>
                    <a:pt x="230852" y="314214"/>
                  </a:cubicBezTo>
                  <a:lnTo>
                    <a:pt x="201903" y="283492"/>
                  </a:lnTo>
                  <a:cubicBezTo>
                    <a:pt x="196948" y="278284"/>
                    <a:pt x="197079" y="270083"/>
                    <a:pt x="202425" y="265136"/>
                  </a:cubicBezTo>
                  <a:cubicBezTo>
                    <a:pt x="207641" y="260189"/>
                    <a:pt x="215856" y="260450"/>
                    <a:pt x="220811" y="265657"/>
                  </a:cubicBezTo>
                  <a:lnTo>
                    <a:pt x="240110" y="286095"/>
                  </a:lnTo>
                  <a:lnTo>
                    <a:pt x="302311" y="218141"/>
                  </a:lnTo>
                  <a:cubicBezTo>
                    <a:pt x="304724" y="215472"/>
                    <a:pt x="308016" y="214073"/>
                    <a:pt x="311358" y="213942"/>
                  </a:cubicBezTo>
                  <a:close/>
                  <a:moveTo>
                    <a:pt x="351185" y="124336"/>
                  </a:moveTo>
                  <a:lnTo>
                    <a:pt x="518180" y="124336"/>
                  </a:lnTo>
                  <a:cubicBezTo>
                    <a:pt x="525480" y="124336"/>
                    <a:pt x="531216" y="130195"/>
                    <a:pt x="531216" y="137356"/>
                  </a:cubicBezTo>
                  <a:cubicBezTo>
                    <a:pt x="531216" y="144516"/>
                    <a:pt x="525480" y="150375"/>
                    <a:pt x="518180" y="150375"/>
                  </a:cubicBezTo>
                  <a:lnTo>
                    <a:pt x="351185" y="150375"/>
                  </a:lnTo>
                  <a:cubicBezTo>
                    <a:pt x="343885" y="150375"/>
                    <a:pt x="338149" y="144516"/>
                    <a:pt x="338149" y="137356"/>
                  </a:cubicBezTo>
                  <a:cubicBezTo>
                    <a:pt x="338149" y="130195"/>
                    <a:pt x="343885" y="124336"/>
                    <a:pt x="351185" y="124336"/>
                  </a:cubicBezTo>
                  <a:close/>
                  <a:moveTo>
                    <a:pt x="311358" y="64761"/>
                  </a:moveTo>
                  <a:cubicBezTo>
                    <a:pt x="314699" y="64598"/>
                    <a:pt x="318090" y="65704"/>
                    <a:pt x="320698" y="68111"/>
                  </a:cubicBezTo>
                  <a:cubicBezTo>
                    <a:pt x="326044" y="73055"/>
                    <a:pt x="326435" y="81252"/>
                    <a:pt x="321610" y="86586"/>
                  </a:cubicBezTo>
                  <a:lnTo>
                    <a:pt x="249890" y="164781"/>
                  </a:lnTo>
                  <a:cubicBezTo>
                    <a:pt x="247543" y="167514"/>
                    <a:pt x="244022" y="169075"/>
                    <a:pt x="240371" y="169075"/>
                  </a:cubicBezTo>
                  <a:cubicBezTo>
                    <a:pt x="236720" y="169075"/>
                    <a:pt x="233330" y="167644"/>
                    <a:pt x="230852" y="165042"/>
                  </a:cubicBezTo>
                  <a:lnTo>
                    <a:pt x="201903" y="134336"/>
                  </a:lnTo>
                  <a:cubicBezTo>
                    <a:pt x="196948" y="129132"/>
                    <a:pt x="197079" y="120935"/>
                    <a:pt x="202425" y="115991"/>
                  </a:cubicBezTo>
                  <a:cubicBezTo>
                    <a:pt x="207641" y="111047"/>
                    <a:pt x="215856" y="111307"/>
                    <a:pt x="220811" y="116511"/>
                  </a:cubicBezTo>
                  <a:lnTo>
                    <a:pt x="240110" y="136938"/>
                  </a:lnTo>
                  <a:lnTo>
                    <a:pt x="302311" y="69022"/>
                  </a:lnTo>
                  <a:cubicBezTo>
                    <a:pt x="304724" y="66355"/>
                    <a:pt x="308016" y="64923"/>
                    <a:pt x="311358" y="64761"/>
                  </a:cubicBezTo>
                  <a:close/>
                  <a:moveTo>
                    <a:pt x="158136" y="26035"/>
                  </a:moveTo>
                  <a:lnTo>
                    <a:pt x="158136" y="505466"/>
                  </a:lnTo>
                  <a:cubicBezTo>
                    <a:pt x="158136" y="525774"/>
                    <a:pt x="150314" y="544389"/>
                    <a:pt x="137668" y="558317"/>
                  </a:cubicBezTo>
                  <a:lnTo>
                    <a:pt x="527859" y="558317"/>
                  </a:lnTo>
                  <a:cubicBezTo>
                    <a:pt x="557062" y="558317"/>
                    <a:pt x="580789" y="534625"/>
                    <a:pt x="580789" y="505466"/>
                  </a:cubicBezTo>
                  <a:lnTo>
                    <a:pt x="580789" y="26035"/>
                  </a:lnTo>
                  <a:close/>
                  <a:moveTo>
                    <a:pt x="145099" y="0"/>
                  </a:moveTo>
                  <a:lnTo>
                    <a:pt x="593825" y="0"/>
                  </a:lnTo>
                  <a:cubicBezTo>
                    <a:pt x="601126" y="0"/>
                    <a:pt x="606862" y="5858"/>
                    <a:pt x="606862" y="13017"/>
                  </a:cubicBezTo>
                  <a:lnTo>
                    <a:pt x="606862" y="505466"/>
                  </a:lnTo>
                  <a:cubicBezTo>
                    <a:pt x="606862" y="548945"/>
                    <a:pt x="571402" y="584352"/>
                    <a:pt x="527859" y="584352"/>
                  </a:cubicBezTo>
                  <a:lnTo>
                    <a:pt x="79003" y="584352"/>
                  </a:lnTo>
                  <a:cubicBezTo>
                    <a:pt x="35460" y="584352"/>
                    <a:pt x="0" y="548945"/>
                    <a:pt x="0" y="505466"/>
                  </a:cubicBezTo>
                  <a:lnTo>
                    <a:pt x="0" y="284821"/>
                  </a:lnTo>
                  <a:cubicBezTo>
                    <a:pt x="0" y="277662"/>
                    <a:pt x="5866" y="271804"/>
                    <a:pt x="13037" y="271804"/>
                  </a:cubicBezTo>
                  <a:lnTo>
                    <a:pt x="132062" y="271804"/>
                  </a:lnTo>
                  <a:lnTo>
                    <a:pt x="132062" y="13017"/>
                  </a:lnTo>
                  <a:cubicBezTo>
                    <a:pt x="132062" y="5858"/>
                    <a:pt x="137799" y="0"/>
                    <a:pt x="1450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3" name="PA-文本框 53"/>
          <p:cNvSpPr txBox="1"/>
          <p:nvPr>
            <p:custDataLst>
              <p:tags r:id="rId8"/>
            </p:custDataLst>
          </p:nvPr>
        </p:nvSpPr>
        <p:spPr>
          <a:xfrm>
            <a:off x="2096135" y="1429385"/>
            <a:ext cx="8626475" cy="4524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森：李さん、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こんにちは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b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李：吉田さんですか。</a:t>
            </a:r>
            <a:b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森：いいえ、私は　吉田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じゃありません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。森です。</a:t>
            </a:r>
            <a:b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李：あっ、森さんですか。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どうもすみません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b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森：いいえ、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どうぞ　よろしく。</a:t>
            </a:r>
            <a:b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李：李秀麗です。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こちらこそ、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よろしくお願（ねが）　　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いします。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9"/>
            </p:custDataLst>
          </p:nvPr>
        </p:nvSpPr>
        <p:spPr>
          <a:xfrm>
            <a:off x="8859520" y="345440"/>
            <a:ext cx="3129915" cy="4387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第一课 李さんは中国人です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982980" y="342900"/>
            <a:ext cx="4168140" cy="57467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2500" b="1" i="0" u="none" strike="noStrike" kern="1200" cap="none" spc="3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長音・</a:t>
            </a:r>
            <a:r>
              <a:rPr kumimoji="0" lang="zh-CN" altLang="en-US" sz="2500" b="1" i="0" u="none" strike="noStrike" kern="1200" cap="none" spc="3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拗音</a:t>
            </a:r>
            <a:r>
              <a:rPr kumimoji="0" lang="ja-JP" altLang="en-US" sz="2500" b="1" i="0" u="none" strike="noStrike" kern="1200" cap="none" spc="3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・</a:t>
            </a:r>
            <a:r>
              <a:rPr kumimoji="0" lang="zh-CN" altLang="zh-CN" sz="2500" b="1" i="0" u="none" strike="noStrike" kern="1200" cap="none" spc="3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拨音</a:t>
            </a:r>
            <a:r>
              <a:rPr kumimoji="0" lang="zh-CN" altLang="en-US" sz="2500" b="1" i="0" u="none" strike="noStrike" kern="1200" cap="none" spc="3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练习</a:t>
            </a:r>
            <a:endParaRPr kumimoji="0" lang="zh-CN" altLang="en-US" sz="2500" b="1" i="0" u="none" strike="noStrike" kern="1200" cap="none" spc="30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9558" y="1105535"/>
            <a:ext cx="10864601" cy="512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きょう（今日）①　　　しゃしん（写真）⓪　　ちゅうごく（中国）①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sym typeface="+mn-ea"/>
              </a:rPr>
              <a:t>しゃちょう（社長）⓪　　かいしゃ（会社）⓪　　じしょ（辞書）①</a:t>
            </a:r>
            <a:endParaRPr lang="en-US" altLang="ja-JP" sz="28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きぎょう（企業）①　　　じょうず（上手）⓪　　</a:t>
            </a:r>
            <a:r>
              <a:rPr lang="ja-JP" altLang="en-US" sz="2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sym typeface="+mn-ea"/>
              </a:rPr>
              <a:t>しゅうへん（周辺）⓪にゅうがく（入学）⓪　　りょくちゃ（緑茶）⓪</a:t>
            </a:r>
            <a:r>
              <a:rPr lang="ja-JP" altLang="en-US" sz="24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　　</a:t>
            </a:r>
            <a:r>
              <a:rPr lang="ja-JP" altLang="en-US" sz="2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本棚（ほんだな）①</a:t>
            </a:r>
            <a:r>
              <a:rPr lang="ja-JP" altLang="en-US" sz="2400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　　　</a:t>
            </a:r>
            <a:endParaRPr lang="ja-JP" altLang="en-US" sz="2400" dirty="0">
              <a:solidFill>
                <a:srgbClr val="0070C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びょういん（病院）⓪　　ゆうびんきょく（郵便局）③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きょうじゅ（教授）⓪　　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+mn-ea"/>
              </a:rPr>
              <a:t>りゅうがくせい（留学生）⓪</a:t>
            </a:r>
            <a:r>
              <a:rPr lang="ja-JP" altLang="en-US" sz="2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sym typeface="+mn-ea"/>
              </a:rPr>
              <a:t>　　　　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52" y="2103438"/>
            <a:ext cx="5563896" cy="393223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52" y="433387"/>
            <a:ext cx="10138299" cy="5991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</p:cSld>
  <p:clrMapOvr>
    <a:masterClrMapping/>
  </p:clrMapOvr>
  <p:transition spd="slow">
    <p:cover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09" name="组合 10"/>
          <p:cNvGrpSpPr/>
          <p:nvPr/>
        </p:nvGrpSpPr>
        <p:grpSpPr>
          <a:xfrm>
            <a:off x="1384019" y="2078673"/>
            <a:ext cx="829274" cy="2554287"/>
            <a:chOff x="2001" y="2755"/>
            <a:chExt cx="1741" cy="5366"/>
          </a:xfrm>
        </p:grpSpPr>
        <p:cxnSp>
          <p:nvCxnSpPr>
            <p:cNvPr id="23" name="直接连接符 22"/>
            <p:cNvCxnSpPr/>
            <p:nvPr>
              <p:custDataLst>
                <p:tags r:id="rId1"/>
              </p:custDataLst>
            </p:nvPr>
          </p:nvCxnSpPr>
          <p:spPr>
            <a:xfrm flipH="1">
              <a:off x="2006" y="2755"/>
              <a:ext cx="1224" cy="1029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813" name="组合 23"/>
            <p:cNvGrpSpPr/>
            <p:nvPr/>
          </p:nvGrpSpPr>
          <p:grpSpPr>
            <a:xfrm flipH="1" flipV="1">
              <a:off x="2001" y="6837"/>
              <a:ext cx="1741" cy="1284"/>
              <a:chOff x="-1604504" y="2147667"/>
              <a:chExt cx="3687215" cy="2719712"/>
            </a:xfrm>
          </p:grpSpPr>
          <p:cxnSp>
            <p:nvCxnSpPr>
              <p:cNvPr id="25" name="直接连接符 24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3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PA-文本框 76"/>
          <p:cNvSpPr txBox="1"/>
          <p:nvPr>
            <p:custDataLst>
              <p:tags r:id="rId4"/>
            </p:custDataLst>
          </p:nvPr>
        </p:nvSpPr>
        <p:spPr>
          <a:xfrm>
            <a:off x="2853690" y="1757778"/>
            <a:ext cx="7708036" cy="3784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授業を始めましょう。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开始上课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ちょっと休みましょう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休息一下。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わかりましたか。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明白吗？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もう一度お願いします。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请再说一遍。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どうぞ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大きな声で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请大声点。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次の方、どうぞ。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请下一位同学回答。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5"/>
            </p:custDataLst>
          </p:nvPr>
        </p:nvGrpSpPr>
        <p:grpSpPr>
          <a:xfrm>
            <a:off x="294005" y="242570"/>
            <a:ext cx="4957445" cy="1092835"/>
            <a:chOff x="3675290" y="3004529"/>
            <a:chExt cx="2042604" cy="1092909"/>
          </a:xfrm>
        </p:grpSpPr>
        <p:grpSp>
          <p:nvGrpSpPr>
            <p:cNvPr id="5" name="组合 4"/>
            <p:cNvGrpSpPr/>
            <p:nvPr/>
          </p:nvGrpSpPr>
          <p:grpSpPr>
            <a:xfrm>
              <a:off x="3881034" y="3235736"/>
              <a:ext cx="1502846" cy="666160"/>
              <a:chOff x="4120127" y="2934245"/>
              <a:chExt cx="1502846" cy="666160"/>
            </a:xfrm>
          </p:grpSpPr>
          <p:sp>
            <p:nvSpPr>
              <p:cNvPr id="2" name="PA-文本框 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120127" y="2934245"/>
                <a:ext cx="1502846" cy="583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ja-JP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常用课堂用语</a:t>
                </a:r>
                <a:endParaRPr kumimoji="0" lang="zh-CN" altLang="ja-JP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" name="PA-矩形 2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4178466" y="3524200"/>
                <a:ext cx="1279146" cy="76205"/>
              </a:xfrm>
              <a:prstGeom prst="rect">
                <a:avLst/>
              </a:prstGeom>
              <a:solidFill>
                <a:srgbClr val="0094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4" name="PA-矩形: 圆角 24"/>
            <p:cNvSpPr/>
            <p:nvPr>
              <p:custDataLst>
                <p:tags r:id="rId8"/>
              </p:custDataLst>
            </p:nvPr>
          </p:nvSpPr>
          <p:spPr>
            <a:xfrm>
              <a:off x="3675290" y="3004529"/>
              <a:ext cx="2042604" cy="1092909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52950" y="497205"/>
            <a:ext cx="525780" cy="584200"/>
            <a:chOff x="8811" y="481"/>
            <a:chExt cx="828" cy="920"/>
          </a:xfrm>
        </p:grpSpPr>
        <p:sp>
          <p:nvSpPr>
            <p:cNvPr id="12" name="PA-圆角矩形 74"/>
            <p:cNvSpPr/>
            <p:nvPr>
              <p:custDataLst>
                <p:tags r:id="rId9"/>
              </p:custDataLst>
            </p:nvPr>
          </p:nvSpPr>
          <p:spPr>
            <a:xfrm>
              <a:off x="8811" y="555"/>
              <a:ext cx="828" cy="828"/>
            </a:xfrm>
            <a:prstGeom prst="roundRect">
              <a:avLst>
                <a:gd name="adj" fmla="val 0"/>
              </a:avLst>
            </a:prstGeom>
            <a:solidFill>
              <a:srgbClr val="00949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PA-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8976" y="481"/>
              <a:ext cx="49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微软雅黑" panose="020B0503020204020204" charset="-122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  <a:cs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52880" y="1880870"/>
            <a:ext cx="613410" cy="242506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eaVert" wrap="square" rtlCol="0">
            <a:spAutoFit/>
          </a:bodyPr>
          <a:lstStyle/>
          <a:p>
            <a:r>
              <a:rPr lang="ja-JP" altLang="zh-CN" sz="2800">
                <a:solidFill>
                  <a:schemeClr val="accent3">
                    <a:lumMod val="50000"/>
                  </a:schemeClr>
                </a:solidFill>
              </a:rPr>
              <a:t>　</a:t>
            </a:r>
            <a:r>
              <a:rPr lang="ja-JP" altLang="zh-CN" sz="2800">
                <a:solidFill>
                  <a:srgbClr val="0070C0"/>
                </a:solidFill>
              </a:rPr>
              <a:t>教室用語</a:t>
            </a:r>
            <a:endParaRPr lang="ja-JP" altLang="zh-CN" sz="2800">
              <a:solidFill>
                <a:srgbClr val="0070C0"/>
              </a:solidFill>
            </a:endParaRPr>
          </a:p>
        </p:txBody>
      </p:sp>
    </p:spTree>
    <p:custDataLst>
      <p:tags r:id="rId11"/>
    </p:custDataLst>
  </p:cSld>
  <p:clrMapOvr>
    <a:masterClrMapping/>
  </p:clrMapOvr>
  <p:transition spd="slow" advTm="15000"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887" y="262118"/>
            <a:ext cx="178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单词拓展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98345" y="909320"/>
            <a:ext cx="8335010" cy="26341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広東省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ja-JP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かんとんしょう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　　　　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深セン市（しんせん市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　　　　　　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南方科技大学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ja-JP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なんぽうかぎだいがく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　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　　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北京大学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ja-JP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ぺきんだいがく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　　　　　　　　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清華大学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ja-JP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せいかだいがく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　　　　　　　　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深セン大学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ja-JP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しんせんだいがく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　　　　　　　　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　　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PA-矩形 15"/>
          <p:cNvSpPr/>
          <p:nvPr>
            <p:custDataLst>
              <p:tags r:id="rId5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第一课 李さんは中国人です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097895" y="5964555"/>
            <a:ext cx="774700" cy="779780"/>
            <a:chOff x="9748" y="8121"/>
            <a:chExt cx="1220" cy="1228"/>
          </a:xfrm>
        </p:grpSpPr>
        <p:sp>
          <p:nvSpPr>
            <p:cNvPr id="3" name="PA-椭圆 1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748" y="8121"/>
              <a:ext cx="1221" cy="1229"/>
            </a:xfrm>
            <a:prstGeom prst="ellipse">
              <a:avLst/>
            </a:prstGeom>
            <a:solidFill>
              <a:srgbClr val="0094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PA-任意多边形 19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977" y="8405"/>
              <a:ext cx="764" cy="660"/>
            </a:xfrm>
            <a:custGeom>
              <a:avLst/>
              <a:gdLst>
                <a:gd name="T0" fmla="*/ 33 w 140"/>
                <a:gd name="T1" fmla="*/ 121 h 121"/>
                <a:gd name="T2" fmla="*/ 33 w 140"/>
                <a:gd name="T3" fmla="*/ 97 h 121"/>
                <a:gd name="T4" fmla="*/ 115 w 140"/>
                <a:gd name="T5" fmla="*/ 97 h 121"/>
                <a:gd name="T6" fmla="*/ 115 w 140"/>
                <a:gd name="T7" fmla="*/ 121 h 121"/>
                <a:gd name="T8" fmla="*/ 115 w 140"/>
                <a:gd name="T9" fmla="*/ 97 h 121"/>
                <a:gd name="T10" fmla="*/ 133 w 140"/>
                <a:gd name="T11" fmla="*/ 103 h 121"/>
                <a:gd name="T12" fmla="*/ 115 w 140"/>
                <a:gd name="T13" fmla="*/ 95 h 121"/>
                <a:gd name="T14" fmla="*/ 45 w 140"/>
                <a:gd name="T15" fmla="*/ 103 h 121"/>
                <a:gd name="T16" fmla="*/ 20 w 140"/>
                <a:gd name="T17" fmla="*/ 103 h 121"/>
                <a:gd name="T18" fmla="*/ 6 w 140"/>
                <a:gd name="T19" fmla="*/ 103 h 121"/>
                <a:gd name="T20" fmla="*/ 0 w 140"/>
                <a:gd name="T21" fmla="*/ 72 h 121"/>
                <a:gd name="T22" fmla="*/ 17 w 140"/>
                <a:gd name="T23" fmla="*/ 44 h 121"/>
                <a:gd name="T24" fmla="*/ 44 w 140"/>
                <a:gd name="T25" fmla="*/ 40 h 121"/>
                <a:gd name="T26" fmla="*/ 49 w 140"/>
                <a:gd name="T27" fmla="*/ 88 h 121"/>
                <a:gd name="T28" fmla="*/ 140 w 140"/>
                <a:gd name="T29" fmla="*/ 96 h 121"/>
                <a:gd name="T30" fmla="*/ 39 w 140"/>
                <a:gd name="T31" fmla="*/ 47 h 121"/>
                <a:gd name="T32" fmla="*/ 23 w 140"/>
                <a:gd name="T33" fmla="*/ 48 h 121"/>
                <a:gd name="T34" fmla="*/ 9 w 140"/>
                <a:gd name="T35" fmla="*/ 69 h 121"/>
                <a:gd name="T36" fmla="*/ 12 w 140"/>
                <a:gd name="T37" fmla="*/ 73 h 121"/>
                <a:gd name="T38" fmla="*/ 41 w 140"/>
                <a:gd name="T39" fmla="*/ 71 h 121"/>
                <a:gd name="T40" fmla="*/ 139 w 140"/>
                <a:gd name="T41" fmla="*/ 73 h 121"/>
                <a:gd name="T42" fmla="*/ 99 w 140"/>
                <a:gd name="T43" fmla="*/ 56 h 121"/>
                <a:gd name="T44" fmla="*/ 129 w 140"/>
                <a:gd name="T45" fmla="*/ 84 h 121"/>
                <a:gd name="T46" fmla="*/ 139 w 140"/>
                <a:gd name="T47" fmla="*/ 34 h 121"/>
                <a:gd name="T48" fmla="*/ 99 w 140"/>
                <a:gd name="T49" fmla="*/ 23 h 121"/>
                <a:gd name="T50" fmla="*/ 139 w 140"/>
                <a:gd name="T51" fmla="*/ 51 h 121"/>
                <a:gd name="T52" fmla="*/ 64 w 140"/>
                <a:gd name="T53" fmla="*/ 84 h 121"/>
                <a:gd name="T54" fmla="*/ 94 w 140"/>
                <a:gd name="T55" fmla="*/ 56 h 121"/>
                <a:gd name="T56" fmla="*/ 53 w 140"/>
                <a:gd name="T57" fmla="*/ 73 h 121"/>
                <a:gd name="T58" fmla="*/ 94 w 140"/>
                <a:gd name="T59" fmla="*/ 23 h 121"/>
                <a:gd name="T60" fmla="*/ 53 w 140"/>
                <a:gd name="T61" fmla="*/ 34 h 121"/>
                <a:gd name="T62" fmla="*/ 94 w 140"/>
                <a:gd name="T63" fmla="*/ 51 h 121"/>
                <a:gd name="T64" fmla="*/ 69 w 140"/>
                <a:gd name="T65" fmla="*/ 11 h 121"/>
                <a:gd name="T66" fmla="*/ 69 w 140"/>
                <a:gd name="T67" fmla="*/ 11 h 121"/>
                <a:gd name="T68" fmla="*/ 78 w 140"/>
                <a:gd name="T69" fmla="*/ 10 h 121"/>
                <a:gd name="T70" fmla="*/ 99 w 140"/>
                <a:gd name="T71" fmla="*/ 21 h 121"/>
                <a:gd name="T72" fmla="*/ 99 w 140"/>
                <a:gd name="T73" fmla="*/ 21 h 121"/>
                <a:gd name="T74" fmla="*/ 114 w 140"/>
                <a:gd name="T75" fmla="*/ 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21">
                  <a:moveTo>
                    <a:pt x="45" y="109"/>
                  </a:moveTo>
                  <a:cubicBezTo>
                    <a:pt x="45" y="116"/>
                    <a:pt x="39" y="121"/>
                    <a:pt x="33" y="121"/>
                  </a:cubicBezTo>
                  <a:cubicBezTo>
                    <a:pt x="26" y="121"/>
                    <a:pt x="21" y="116"/>
                    <a:pt x="21" y="109"/>
                  </a:cubicBezTo>
                  <a:cubicBezTo>
                    <a:pt x="21" y="103"/>
                    <a:pt x="26" y="97"/>
                    <a:pt x="33" y="97"/>
                  </a:cubicBezTo>
                  <a:cubicBezTo>
                    <a:pt x="39" y="97"/>
                    <a:pt x="45" y="103"/>
                    <a:pt x="45" y="109"/>
                  </a:cubicBezTo>
                  <a:close/>
                  <a:moveTo>
                    <a:pt x="115" y="97"/>
                  </a:moveTo>
                  <a:cubicBezTo>
                    <a:pt x="108" y="97"/>
                    <a:pt x="103" y="103"/>
                    <a:pt x="103" y="109"/>
                  </a:cubicBezTo>
                  <a:cubicBezTo>
                    <a:pt x="103" y="116"/>
                    <a:pt x="108" y="121"/>
                    <a:pt x="115" y="121"/>
                  </a:cubicBezTo>
                  <a:cubicBezTo>
                    <a:pt x="121" y="121"/>
                    <a:pt x="126" y="116"/>
                    <a:pt x="126" y="109"/>
                  </a:cubicBezTo>
                  <a:cubicBezTo>
                    <a:pt x="126" y="103"/>
                    <a:pt x="121" y="97"/>
                    <a:pt x="115" y="97"/>
                  </a:cubicBezTo>
                  <a:close/>
                  <a:moveTo>
                    <a:pt x="140" y="96"/>
                  </a:moveTo>
                  <a:cubicBezTo>
                    <a:pt x="140" y="100"/>
                    <a:pt x="137" y="103"/>
                    <a:pt x="133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5" y="98"/>
                    <a:pt x="120" y="95"/>
                    <a:pt x="115" y="95"/>
                  </a:cubicBezTo>
                  <a:cubicBezTo>
                    <a:pt x="109" y="95"/>
                    <a:pt x="104" y="98"/>
                    <a:pt x="102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3" y="98"/>
                    <a:pt x="38" y="95"/>
                    <a:pt x="33" y="95"/>
                  </a:cubicBezTo>
                  <a:cubicBezTo>
                    <a:pt x="27" y="95"/>
                    <a:pt x="22" y="98"/>
                    <a:pt x="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1"/>
                    <a:pt x="0" y="9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9"/>
                    <a:pt x="2" y="65"/>
                    <a:pt x="3" y="63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9" y="42"/>
                    <a:pt x="23" y="40"/>
                    <a:pt x="2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7" y="40"/>
                    <a:pt x="49" y="42"/>
                    <a:pt x="49" y="45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7" y="88"/>
                    <a:pt x="140" y="91"/>
                    <a:pt x="140" y="96"/>
                  </a:cubicBezTo>
                  <a:close/>
                  <a:moveTo>
                    <a:pt x="41" y="49"/>
                  </a:moveTo>
                  <a:cubicBezTo>
                    <a:pt x="41" y="48"/>
                    <a:pt x="40" y="47"/>
                    <a:pt x="39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4" y="47"/>
                    <a:pt x="23" y="48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6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9" y="72"/>
                    <a:pt x="10" y="73"/>
                    <a:pt x="12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3"/>
                    <a:pt x="41" y="72"/>
                    <a:pt x="41" y="71"/>
                  </a:cubicBezTo>
                  <a:lnTo>
                    <a:pt x="41" y="49"/>
                  </a:lnTo>
                  <a:close/>
                  <a:moveTo>
                    <a:pt x="139" y="73"/>
                  </a:moveTo>
                  <a:cubicBezTo>
                    <a:pt x="139" y="56"/>
                    <a:pt x="139" y="56"/>
                    <a:pt x="13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5" y="84"/>
                    <a:pt x="139" y="79"/>
                    <a:pt x="139" y="73"/>
                  </a:cubicBezTo>
                  <a:close/>
                  <a:moveTo>
                    <a:pt x="139" y="34"/>
                  </a:moveTo>
                  <a:cubicBezTo>
                    <a:pt x="139" y="28"/>
                    <a:pt x="135" y="23"/>
                    <a:pt x="12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139" y="34"/>
                  </a:lnTo>
                  <a:close/>
                  <a:moveTo>
                    <a:pt x="64" y="84"/>
                  </a:moveTo>
                  <a:cubicBezTo>
                    <a:pt x="94" y="84"/>
                    <a:pt x="94" y="84"/>
                    <a:pt x="94" y="84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9"/>
                    <a:pt x="58" y="84"/>
                    <a:pt x="64" y="84"/>
                  </a:cubicBezTo>
                  <a:close/>
                  <a:moveTo>
                    <a:pt x="94" y="23"/>
                  </a:moveTo>
                  <a:cubicBezTo>
                    <a:pt x="64" y="23"/>
                    <a:pt x="64" y="23"/>
                    <a:pt x="64" y="23"/>
                  </a:cubicBezTo>
                  <a:cubicBezTo>
                    <a:pt x="58" y="23"/>
                    <a:pt x="53" y="28"/>
                    <a:pt x="53" y="3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94" y="51"/>
                    <a:pt x="94" y="51"/>
                    <a:pt x="94" y="51"/>
                  </a:cubicBezTo>
                  <a:lnTo>
                    <a:pt x="94" y="23"/>
                  </a:lnTo>
                  <a:close/>
                  <a:moveTo>
                    <a:pt x="69" y="11"/>
                  </a:moveTo>
                  <a:cubicBezTo>
                    <a:pt x="72" y="0"/>
                    <a:pt x="90" y="5"/>
                    <a:pt x="94" y="21"/>
                  </a:cubicBezTo>
                  <a:cubicBezTo>
                    <a:pt x="94" y="21"/>
                    <a:pt x="65" y="24"/>
                    <a:pt x="69" y="11"/>
                  </a:cubicBezTo>
                  <a:close/>
                  <a:moveTo>
                    <a:pt x="91" y="19"/>
                  </a:moveTo>
                  <a:cubicBezTo>
                    <a:pt x="91" y="19"/>
                    <a:pt x="84" y="10"/>
                    <a:pt x="78" y="10"/>
                  </a:cubicBezTo>
                  <a:cubicBezTo>
                    <a:pt x="72" y="10"/>
                    <a:pt x="75" y="18"/>
                    <a:pt x="91" y="19"/>
                  </a:cubicBezTo>
                  <a:close/>
                  <a:moveTo>
                    <a:pt x="99" y="21"/>
                  </a:moveTo>
                  <a:cubicBezTo>
                    <a:pt x="102" y="5"/>
                    <a:pt x="121" y="0"/>
                    <a:pt x="124" y="11"/>
                  </a:cubicBezTo>
                  <a:cubicBezTo>
                    <a:pt x="127" y="24"/>
                    <a:pt x="99" y="21"/>
                    <a:pt x="99" y="21"/>
                  </a:cubicBezTo>
                  <a:close/>
                  <a:moveTo>
                    <a:pt x="102" y="19"/>
                  </a:moveTo>
                  <a:cubicBezTo>
                    <a:pt x="117" y="18"/>
                    <a:pt x="120" y="10"/>
                    <a:pt x="114" y="10"/>
                  </a:cubicBezTo>
                  <a:cubicBezTo>
                    <a:pt x="108" y="10"/>
                    <a:pt x="102" y="19"/>
                    <a:pt x="102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98346" y="3284739"/>
            <a:ext cx="8335009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小学生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しょうがくせい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　　　　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中学生（ちゅうがくせい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　　　　　　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大学生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だいがくせい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　　　　　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大学院生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だいがくいんせい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博士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はかせ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　　　　　　　　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修士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しゅうし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　　　　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　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　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0505" y="1642110"/>
            <a:ext cx="1120775" cy="1120775"/>
            <a:chOff x="8234" y="2976"/>
            <a:chExt cx="2929" cy="2929"/>
          </a:xfrm>
        </p:grpSpPr>
        <p:grpSp>
          <p:nvGrpSpPr>
            <p:cNvPr id="40" name="PA-组合 39"/>
            <p:cNvGrpSpPr/>
            <p:nvPr>
              <p:custDataLst>
                <p:tags r:id="rId8"/>
              </p:custDataLst>
            </p:nvPr>
          </p:nvGrpSpPr>
          <p:grpSpPr>
            <a:xfrm>
              <a:off x="8234" y="2976"/>
              <a:ext cx="2929" cy="2929"/>
              <a:chOff x="5228546" y="1889781"/>
              <a:chExt cx="1859762" cy="1859759"/>
            </a:xfrm>
          </p:grpSpPr>
          <p:sp>
            <p:nvSpPr>
              <p:cNvPr id="14" name="PA-椭圆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5228546" y="1889781"/>
                <a:ext cx="1859762" cy="1859759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182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4" name="PA-任意多边形 245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859538" y="2294830"/>
                <a:ext cx="566068" cy="566068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marL="0" marR="0" lvl="0" indent="0" algn="l" defTabSz="182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38" name="PA-矩形 37"/>
            <p:cNvSpPr/>
            <p:nvPr>
              <p:custDataLst>
                <p:tags r:id="rId11"/>
              </p:custDataLst>
            </p:nvPr>
          </p:nvSpPr>
          <p:spPr>
            <a:xfrm>
              <a:off x="8458" y="4637"/>
              <a:ext cx="2481" cy="11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地名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0505" y="3841750"/>
            <a:ext cx="1120775" cy="1120775"/>
            <a:chOff x="8234" y="2976"/>
            <a:chExt cx="2929" cy="2929"/>
          </a:xfrm>
        </p:grpSpPr>
        <p:grpSp>
          <p:nvGrpSpPr>
            <p:cNvPr id="13" name="PA-组合 39"/>
            <p:cNvGrpSpPr/>
            <p:nvPr>
              <p:custDataLst>
                <p:tags r:id="rId12"/>
              </p:custDataLst>
            </p:nvPr>
          </p:nvGrpSpPr>
          <p:grpSpPr>
            <a:xfrm>
              <a:off x="8234" y="2976"/>
              <a:ext cx="2929" cy="2929"/>
              <a:chOff x="5228546" y="1889781"/>
              <a:chExt cx="1859762" cy="1859759"/>
            </a:xfrm>
          </p:grpSpPr>
          <p:sp>
            <p:nvSpPr>
              <p:cNvPr id="15" name="PA-椭圆 14"/>
              <p:cNvSpPr/>
              <p:nvPr>
                <p:custDataLst>
                  <p:tags r:id="rId13"/>
                </p:custDataLst>
              </p:nvPr>
            </p:nvSpPr>
            <p:spPr>
              <a:xfrm>
                <a:off x="5228546" y="1889781"/>
                <a:ext cx="1859762" cy="1859759"/>
              </a:xfrm>
              <a:prstGeom prst="ellipse">
                <a:avLst/>
              </a:prstGeom>
              <a:solidFill>
                <a:srgbClr val="0094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182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6" name="PA-任意多边形 245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5859538" y="2294830"/>
                <a:ext cx="566068" cy="566068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marL="0" marR="0" lvl="0" indent="0" algn="l" defTabSz="182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17" name="PA-矩形 37"/>
            <p:cNvSpPr/>
            <p:nvPr>
              <p:custDataLst>
                <p:tags r:id="rId15"/>
              </p:custDataLst>
            </p:nvPr>
          </p:nvSpPr>
          <p:spPr>
            <a:xfrm>
              <a:off x="8458" y="4637"/>
              <a:ext cx="2481" cy="11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学历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887" y="262118"/>
            <a:ext cx="178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单词拓展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98345" y="909320"/>
            <a:ext cx="9611995" cy="5492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アメリカ</a:t>
            </a:r>
            <a:endParaRPr kumimoji="0" lang="ja-JP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イギリス</a:t>
            </a:r>
            <a:endParaRPr lang="ja-JP" altLang="zh-CN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フランス</a:t>
            </a:r>
            <a:endParaRPr kumimoji="0" lang="ja-JP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ドイツ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イタリア</a:t>
            </a:r>
            <a:endParaRPr lang="ja-JP" altLang="zh-CN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スペイン</a:t>
            </a:r>
            <a:endParaRPr lang="ja-JP" altLang="zh-CN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スイス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　　　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オーストラリア</a:t>
            </a:r>
            <a:endParaRPr kumimoji="0" lang="ja-JP" altLang="zh-CN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ロシア</a:t>
            </a:r>
            <a:r>
              <a:rPr lang="zh-CN" altLang="en-US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　</a:t>
            </a:r>
            <a:endParaRPr kumimoji="0" lang="ja-JP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シンガポール</a:t>
            </a:r>
            <a:endParaRPr kumimoji="0" lang="ja-JP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韓国（かんこく）</a:t>
            </a:r>
            <a:endParaRPr kumimoji="0" lang="ja-JP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インド</a:t>
            </a:r>
            <a:endParaRPr kumimoji="0" lang="ja-JP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タイ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　　　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PA-矩形 15"/>
          <p:cNvSpPr/>
          <p:nvPr>
            <p:custDataLst>
              <p:tags r:id="rId5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第一课 李さんは中国人です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214735" y="5861050"/>
            <a:ext cx="774700" cy="779780"/>
            <a:chOff x="9748" y="8121"/>
            <a:chExt cx="1220" cy="1228"/>
          </a:xfrm>
        </p:grpSpPr>
        <p:sp>
          <p:nvSpPr>
            <p:cNvPr id="3" name="PA-椭圆 1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748" y="8121"/>
              <a:ext cx="1221" cy="1229"/>
            </a:xfrm>
            <a:prstGeom prst="ellipse">
              <a:avLst/>
            </a:prstGeom>
            <a:solidFill>
              <a:srgbClr val="0094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PA-任意多边形 19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977" y="8405"/>
              <a:ext cx="764" cy="660"/>
            </a:xfrm>
            <a:custGeom>
              <a:avLst/>
              <a:gdLst>
                <a:gd name="T0" fmla="*/ 33 w 140"/>
                <a:gd name="T1" fmla="*/ 121 h 121"/>
                <a:gd name="T2" fmla="*/ 33 w 140"/>
                <a:gd name="T3" fmla="*/ 97 h 121"/>
                <a:gd name="T4" fmla="*/ 115 w 140"/>
                <a:gd name="T5" fmla="*/ 97 h 121"/>
                <a:gd name="T6" fmla="*/ 115 w 140"/>
                <a:gd name="T7" fmla="*/ 121 h 121"/>
                <a:gd name="T8" fmla="*/ 115 w 140"/>
                <a:gd name="T9" fmla="*/ 97 h 121"/>
                <a:gd name="T10" fmla="*/ 133 w 140"/>
                <a:gd name="T11" fmla="*/ 103 h 121"/>
                <a:gd name="T12" fmla="*/ 115 w 140"/>
                <a:gd name="T13" fmla="*/ 95 h 121"/>
                <a:gd name="T14" fmla="*/ 45 w 140"/>
                <a:gd name="T15" fmla="*/ 103 h 121"/>
                <a:gd name="T16" fmla="*/ 20 w 140"/>
                <a:gd name="T17" fmla="*/ 103 h 121"/>
                <a:gd name="T18" fmla="*/ 6 w 140"/>
                <a:gd name="T19" fmla="*/ 103 h 121"/>
                <a:gd name="T20" fmla="*/ 0 w 140"/>
                <a:gd name="T21" fmla="*/ 72 h 121"/>
                <a:gd name="T22" fmla="*/ 17 w 140"/>
                <a:gd name="T23" fmla="*/ 44 h 121"/>
                <a:gd name="T24" fmla="*/ 44 w 140"/>
                <a:gd name="T25" fmla="*/ 40 h 121"/>
                <a:gd name="T26" fmla="*/ 49 w 140"/>
                <a:gd name="T27" fmla="*/ 88 h 121"/>
                <a:gd name="T28" fmla="*/ 140 w 140"/>
                <a:gd name="T29" fmla="*/ 96 h 121"/>
                <a:gd name="T30" fmla="*/ 39 w 140"/>
                <a:gd name="T31" fmla="*/ 47 h 121"/>
                <a:gd name="T32" fmla="*/ 23 w 140"/>
                <a:gd name="T33" fmla="*/ 48 h 121"/>
                <a:gd name="T34" fmla="*/ 9 w 140"/>
                <a:gd name="T35" fmla="*/ 69 h 121"/>
                <a:gd name="T36" fmla="*/ 12 w 140"/>
                <a:gd name="T37" fmla="*/ 73 h 121"/>
                <a:gd name="T38" fmla="*/ 41 w 140"/>
                <a:gd name="T39" fmla="*/ 71 h 121"/>
                <a:gd name="T40" fmla="*/ 139 w 140"/>
                <a:gd name="T41" fmla="*/ 73 h 121"/>
                <a:gd name="T42" fmla="*/ 99 w 140"/>
                <a:gd name="T43" fmla="*/ 56 h 121"/>
                <a:gd name="T44" fmla="*/ 129 w 140"/>
                <a:gd name="T45" fmla="*/ 84 h 121"/>
                <a:gd name="T46" fmla="*/ 139 w 140"/>
                <a:gd name="T47" fmla="*/ 34 h 121"/>
                <a:gd name="T48" fmla="*/ 99 w 140"/>
                <a:gd name="T49" fmla="*/ 23 h 121"/>
                <a:gd name="T50" fmla="*/ 139 w 140"/>
                <a:gd name="T51" fmla="*/ 51 h 121"/>
                <a:gd name="T52" fmla="*/ 64 w 140"/>
                <a:gd name="T53" fmla="*/ 84 h 121"/>
                <a:gd name="T54" fmla="*/ 94 w 140"/>
                <a:gd name="T55" fmla="*/ 56 h 121"/>
                <a:gd name="T56" fmla="*/ 53 w 140"/>
                <a:gd name="T57" fmla="*/ 73 h 121"/>
                <a:gd name="T58" fmla="*/ 94 w 140"/>
                <a:gd name="T59" fmla="*/ 23 h 121"/>
                <a:gd name="T60" fmla="*/ 53 w 140"/>
                <a:gd name="T61" fmla="*/ 34 h 121"/>
                <a:gd name="T62" fmla="*/ 94 w 140"/>
                <a:gd name="T63" fmla="*/ 51 h 121"/>
                <a:gd name="T64" fmla="*/ 69 w 140"/>
                <a:gd name="T65" fmla="*/ 11 h 121"/>
                <a:gd name="T66" fmla="*/ 69 w 140"/>
                <a:gd name="T67" fmla="*/ 11 h 121"/>
                <a:gd name="T68" fmla="*/ 78 w 140"/>
                <a:gd name="T69" fmla="*/ 10 h 121"/>
                <a:gd name="T70" fmla="*/ 99 w 140"/>
                <a:gd name="T71" fmla="*/ 21 h 121"/>
                <a:gd name="T72" fmla="*/ 99 w 140"/>
                <a:gd name="T73" fmla="*/ 21 h 121"/>
                <a:gd name="T74" fmla="*/ 114 w 140"/>
                <a:gd name="T75" fmla="*/ 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21">
                  <a:moveTo>
                    <a:pt x="45" y="109"/>
                  </a:moveTo>
                  <a:cubicBezTo>
                    <a:pt x="45" y="116"/>
                    <a:pt x="39" y="121"/>
                    <a:pt x="33" y="121"/>
                  </a:cubicBezTo>
                  <a:cubicBezTo>
                    <a:pt x="26" y="121"/>
                    <a:pt x="21" y="116"/>
                    <a:pt x="21" y="109"/>
                  </a:cubicBezTo>
                  <a:cubicBezTo>
                    <a:pt x="21" y="103"/>
                    <a:pt x="26" y="97"/>
                    <a:pt x="33" y="97"/>
                  </a:cubicBezTo>
                  <a:cubicBezTo>
                    <a:pt x="39" y="97"/>
                    <a:pt x="45" y="103"/>
                    <a:pt x="45" y="109"/>
                  </a:cubicBezTo>
                  <a:close/>
                  <a:moveTo>
                    <a:pt x="115" y="97"/>
                  </a:moveTo>
                  <a:cubicBezTo>
                    <a:pt x="108" y="97"/>
                    <a:pt x="103" y="103"/>
                    <a:pt x="103" y="109"/>
                  </a:cubicBezTo>
                  <a:cubicBezTo>
                    <a:pt x="103" y="116"/>
                    <a:pt x="108" y="121"/>
                    <a:pt x="115" y="121"/>
                  </a:cubicBezTo>
                  <a:cubicBezTo>
                    <a:pt x="121" y="121"/>
                    <a:pt x="126" y="116"/>
                    <a:pt x="126" y="109"/>
                  </a:cubicBezTo>
                  <a:cubicBezTo>
                    <a:pt x="126" y="103"/>
                    <a:pt x="121" y="97"/>
                    <a:pt x="115" y="97"/>
                  </a:cubicBezTo>
                  <a:close/>
                  <a:moveTo>
                    <a:pt x="140" y="96"/>
                  </a:moveTo>
                  <a:cubicBezTo>
                    <a:pt x="140" y="100"/>
                    <a:pt x="137" y="103"/>
                    <a:pt x="133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5" y="98"/>
                    <a:pt x="120" y="95"/>
                    <a:pt x="115" y="95"/>
                  </a:cubicBezTo>
                  <a:cubicBezTo>
                    <a:pt x="109" y="95"/>
                    <a:pt x="104" y="98"/>
                    <a:pt x="102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3" y="98"/>
                    <a:pt x="38" y="95"/>
                    <a:pt x="33" y="95"/>
                  </a:cubicBezTo>
                  <a:cubicBezTo>
                    <a:pt x="27" y="95"/>
                    <a:pt x="22" y="98"/>
                    <a:pt x="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1"/>
                    <a:pt x="0" y="9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9"/>
                    <a:pt x="2" y="65"/>
                    <a:pt x="3" y="63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9" y="42"/>
                    <a:pt x="23" y="40"/>
                    <a:pt x="2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7" y="40"/>
                    <a:pt x="49" y="42"/>
                    <a:pt x="49" y="45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7" y="88"/>
                    <a:pt x="140" y="91"/>
                    <a:pt x="140" y="96"/>
                  </a:cubicBezTo>
                  <a:close/>
                  <a:moveTo>
                    <a:pt x="41" y="49"/>
                  </a:moveTo>
                  <a:cubicBezTo>
                    <a:pt x="41" y="48"/>
                    <a:pt x="40" y="47"/>
                    <a:pt x="39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4" y="47"/>
                    <a:pt x="23" y="48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6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9" y="72"/>
                    <a:pt x="10" y="73"/>
                    <a:pt x="12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3"/>
                    <a:pt x="41" y="72"/>
                    <a:pt x="41" y="71"/>
                  </a:cubicBezTo>
                  <a:lnTo>
                    <a:pt x="41" y="49"/>
                  </a:lnTo>
                  <a:close/>
                  <a:moveTo>
                    <a:pt x="139" y="73"/>
                  </a:moveTo>
                  <a:cubicBezTo>
                    <a:pt x="139" y="56"/>
                    <a:pt x="139" y="56"/>
                    <a:pt x="13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5" y="84"/>
                    <a:pt x="139" y="79"/>
                    <a:pt x="139" y="73"/>
                  </a:cubicBezTo>
                  <a:close/>
                  <a:moveTo>
                    <a:pt x="139" y="34"/>
                  </a:moveTo>
                  <a:cubicBezTo>
                    <a:pt x="139" y="28"/>
                    <a:pt x="135" y="23"/>
                    <a:pt x="12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139" y="34"/>
                  </a:lnTo>
                  <a:close/>
                  <a:moveTo>
                    <a:pt x="64" y="84"/>
                  </a:moveTo>
                  <a:cubicBezTo>
                    <a:pt x="94" y="84"/>
                    <a:pt x="94" y="84"/>
                    <a:pt x="94" y="84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9"/>
                    <a:pt x="58" y="84"/>
                    <a:pt x="64" y="84"/>
                  </a:cubicBezTo>
                  <a:close/>
                  <a:moveTo>
                    <a:pt x="94" y="23"/>
                  </a:moveTo>
                  <a:cubicBezTo>
                    <a:pt x="64" y="23"/>
                    <a:pt x="64" y="23"/>
                    <a:pt x="64" y="23"/>
                  </a:cubicBezTo>
                  <a:cubicBezTo>
                    <a:pt x="58" y="23"/>
                    <a:pt x="53" y="28"/>
                    <a:pt x="53" y="3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94" y="51"/>
                    <a:pt x="94" y="51"/>
                    <a:pt x="94" y="51"/>
                  </a:cubicBezTo>
                  <a:lnTo>
                    <a:pt x="94" y="23"/>
                  </a:lnTo>
                  <a:close/>
                  <a:moveTo>
                    <a:pt x="69" y="11"/>
                  </a:moveTo>
                  <a:cubicBezTo>
                    <a:pt x="72" y="0"/>
                    <a:pt x="90" y="5"/>
                    <a:pt x="94" y="21"/>
                  </a:cubicBezTo>
                  <a:cubicBezTo>
                    <a:pt x="94" y="21"/>
                    <a:pt x="65" y="24"/>
                    <a:pt x="69" y="11"/>
                  </a:cubicBezTo>
                  <a:close/>
                  <a:moveTo>
                    <a:pt x="91" y="19"/>
                  </a:moveTo>
                  <a:cubicBezTo>
                    <a:pt x="91" y="19"/>
                    <a:pt x="84" y="10"/>
                    <a:pt x="78" y="10"/>
                  </a:cubicBezTo>
                  <a:cubicBezTo>
                    <a:pt x="72" y="10"/>
                    <a:pt x="75" y="18"/>
                    <a:pt x="91" y="19"/>
                  </a:cubicBezTo>
                  <a:close/>
                  <a:moveTo>
                    <a:pt x="99" y="21"/>
                  </a:moveTo>
                  <a:cubicBezTo>
                    <a:pt x="102" y="5"/>
                    <a:pt x="121" y="0"/>
                    <a:pt x="124" y="11"/>
                  </a:cubicBezTo>
                  <a:cubicBezTo>
                    <a:pt x="127" y="24"/>
                    <a:pt x="99" y="21"/>
                    <a:pt x="99" y="21"/>
                  </a:cubicBezTo>
                  <a:close/>
                  <a:moveTo>
                    <a:pt x="102" y="19"/>
                  </a:moveTo>
                  <a:cubicBezTo>
                    <a:pt x="117" y="18"/>
                    <a:pt x="120" y="10"/>
                    <a:pt x="114" y="10"/>
                  </a:cubicBezTo>
                  <a:cubicBezTo>
                    <a:pt x="108" y="10"/>
                    <a:pt x="102" y="19"/>
                    <a:pt x="102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384165" y="1682115"/>
            <a:ext cx="605917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～ちゃん：用来称呼小孩子或者是跟自己关系比较亲近的女孩子。『クレヨン新（しん）ちゃん』、『ちび丸子（まるこ）ちゃん』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～君：一般用来称呼与自己年龄相当或比自己年轻的男性。桜木（さくらぎ）君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～さん：用法最广泛，不分男女，接在姓氏后，表示敬称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。李さん、王さん、張さん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～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様（さま）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～</a:t>
            </a:r>
            <a:r>
              <a:rPr kumimoji="0" lang="ja-JP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殿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（どの）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0505" y="1893570"/>
            <a:ext cx="1120775" cy="1120775"/>
            <a:chOff x="8234" y="2976"/>
            <a:chExt cx="2929" cy="2929"/>
          </a:xfrm>
        </p:grpSpPr>
        <p:grpSp>
          <p:nvGrpSpPr>
            <p:cNvPr id="40" name="PA-组合 39"/>
            <p:cNvGrpSpPr/>
            <p:nvPr>
              <p:custDataLst>
                <p:tags r:id="rId8"/>
              </p:custDataLst>
            </p:nvPr>
          </p:nvGrpSpPr>
          <p:grpSpPr>
            <a:xfrm>
              <a:off x="8234" y="2976"/>
              <a:ext cx="2929" cy="2929"/>
              <a:chOff x="5228546" y="1889781"/>
              <a:chExt cx="1859762" cy="1859759"/>
            </a:xfrm>
          </p:grpSpPr>
          <p:sp>
            <p:nvSpPr>
              <p:cNvPr id="14" name="PA-椭圆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5228546" y="1889781"/>
                <a:ext cx="1859762" cy="1859759"/>
              </a:xfrm>
              <a:prstGeom prst="ellipse">
                <a:avLst/>
              </a:prstGeom>
              <a:solidFill>
                <a:srgbClr val="0094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182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4" name="PA-任意多边形 245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859538" y="2294830"/>
                <a:ext cx="566068" cy="566068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marL="0" marR="0" lvl="0" indent="0" algn="l" defTabSz="182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38" name="PA-矩形 37"/>
            <p:cNvSpPr/>
            <p:nvPr>
              <p:custDataLst>
                <p:tags r:id="rId11"/>
              </p:custDataLst>
            </p:nvPr>
          </p:nvSpPr>
          <p:spPr>
            <a:xfrm>
              <a:off x="8458" y="4637"/>
              <a:ext cx="2481" cy="11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国名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896995" y="1893570"/>
            <a:ext cx="1089660" cy="1120775"/>
            <a:chOff x="8234" y="2976"/>
            <a:chExt cx="2929" cy="2929"/>
          </a:xfrm>
        </p:grpSpPr>
        <p:grpSp>
          <p:nvGrpSpPr>
            <p:cNvPr id="13" name="PA-组合 39"/>
            <p:cNvGrpSpPr/>
            <p:nvPr>
              <p:custDataLst>
                <p:tags r:id="rId12"/>
              </p:custDataLst>
            </p:nvPr>
          </p:nvGrpSpPr>
          <p:grpSpPr>
            <a:xfrm>
              <a:off x="8234" y="2976"/>
              <a:ext cx="2929" cy="2929"/>
              <a:chOff x="5228546" y="1889781"/>
              <a:chExt cx="1859762" cy="1859759"/>
            </a:xfrm>
          </p:grpSpPr>
          <p:sp>
            <p:nvSpPr>
              <p:cNvPr id="15" name="PA-椭圆 14"/>
              <p:cNvSpPr/>
              <p:nvPr>
                <p:custDataLst>
                  <p:tags r:id="rId13"/>
                </p:custDataLst>
              </p:nvPr>
            </p:nvSpPr>
            <p:spPr>
              <a:xfrm>
                <a:off x="5228546" y="1889781"/>
                <a:ext cx="1859762" cy="185975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182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6" name="PA-任意多边形 245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5859538" y="2294830"/>
                <a:ext cx="566068" cy="566068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marL="0" marR="0" lvl="0" indent="0" algn="l" defTabSz="182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17" name="PA-矩形 37"/>
            <p:cNvSpPr/>
            <p:nvPr>
              <p:custDataLst>
                <p:tags r:id="rId15"/>
              </p:custDataLst>
            </p:nvPr>
          </p:nvSpPr>
          <p:spPr>
            <a:xfrm>
              <a:off x="8458" y="4637"/>
              <a:ext cx="2481" cy="11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称谓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寒暄语</a:t>
            </a:r>
            <a:r>
              <a:rPr lang="ja-JP" altLang="en-US" sz="3200" dirty="0">
                <a:solidFill>
                  <a:srgbClr val="C00000"/>
                </a:solidFill>
              </a:rPr>
              <a:t>（あいさつ言葉）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ja-JP" sz="3200" dirty="0">
                <a:solidFill>
                  <a:srgbClr val="002060"/>
                </a:solidFill>
              </a:rPr>
              <a:t>7</a:t>
            </a:r>
            <a:r>
              <a:rPr lang="ja-JP" altLang="en-US" sz="3200" dirty="0">
                <a:solidFill>
                  <a:srgbClr val="002060"/>
                </a:solidFill>
              </a:rPr>
              <a:t>、はい、わかりました。　　</a:t>
            </a:r>
            <a:r>
              <a:rPr lang="zh-CN" altLang="en-US" sz="3200" dirty="0">
                <a:solidFill>
                  <a:srgbClr val="002060"/>
                </a:solidFill>
              </a:rPr>
              <a:t>我懂了</a:t>
            </a:r>
            <a:r>
              <a:rPr lang="ja-JP" altLang="en-US" sz="3200" dirty="0">
                <a:solidFill>
                  <a:srgbClr val="002060"/>
                </a:solidFill>
              </a:rPr>
              <a:t>　　</a:t>
            </a:r>
            <a:endParaRPr lang="en-US" altLang="ja-JP" sz="32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3200" dirty="0"/>
              <a:t>8</a:t>
            </a:r>
            <a:r>
              <a:rPr lang="ja-JP" altLang="en-US" sz="3200" dirty="0"/>
              <a:t>、いいえ、まだわかりません。 </a:t>
            </a:r>
            <a:r>
              <a:rPr lang="zh-CN" altLang="en-US" sz="3200" dirty="0">
                <a:solidFill>
                  <a:srgbClr val="0070C0"/>
                </a:solidFill>
              </a:rPr>
              <a:t>我还没懂。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3200" dirty="0"/>
              <a:t>9</a:t>
            </a:r>
            <a:r>
              <a:rPr lang="ja-JP" altLang="en-US" sz="3200" dirty="0"/>
              <a:t>、先生、もう一度（いちど）お願いします。</a:t>
            </a:r>
            <a:endParaRPr lang="zh-CN" altLang="en-US" sz="3200" dirty="0"/>
          </a:p>
        </p:txBody>
      </p:sp>
    </p:spTree>
  </p:cSld>
  <p:clrMapOvr>
    <a:masterClrMapping/>
  </p:clrMapOvr>
  <p:transition spd="slow">
    <p:cover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02060"/>
                </a:solidFill>
              </a:rPr>
              <a:t>第</a:t>
            </a:r>
            <a:r>
              <a:rPr lang="en-US" altLang="zh-CN" sz="1400" dirty="0">
                <a:solidFill>
                  <a:srgbClr val="002060"/>
                </a:solidFill>
              </a:rPr>
              <a:t>1</a:t>
            </a:r>
            <a:r>
              <a:rPr lang="zh-CN" altLang="en-US" sz="1400" dirty="0">
                <a:solidFill>
                  <a:srgbClr val="002060"/>
                </a:solidFill>
              </a:rPr>
              <a:t>课作业    </a:t>
            </a:r>
            <a:r>
              <a:rPr lang="en-US" altLang="zh-CN" sz="1400" dirty="0">
                <a:solidFill>
                  <a:srgbClr val="002060"/>
                </a:solidFill>
              </a:rPr>
              <a:t>30</a:t>
            </a:r>
            <a:r>
              <a:rPr lang="zh-CN" altLang="en-US" sz="1400" dirty="0">
                <a:solidFill>
                  <a:srgbClr val="002060"/>
                </a:solidFill>
              </a:rPr>
              <a:t>分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一、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给文中日语汉字注假名：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１、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小野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さんは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日本人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です。（　　          ）（　　   　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２、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さんは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会社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の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社員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です。（　　　）（　　　　）（　　　　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３、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めまして、どうぞよろしくお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願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いします。（　　　）（　　　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请写出句子中假名的汉字：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１、わたしは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せんせい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ではありません。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がくせい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です。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　　　）（　　　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２．森さんは南方科技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だいがく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の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りゅうがくせい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です。（　　　）（　　　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３、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りゅう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さんは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ちゅうごくじん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留学生です。 （　　　　）（　　　　）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ja-JP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三、完成下列句子：</a:t>
            </a:r>
            <a:endParaRPr kumimoji="0" lang="ja-JP" altLang="en-US" sz="1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１、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「初めまして、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                     ）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ですか。」      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「いいえ、王です。」  （小野）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２、「森さんは日本人ですか。」ー「いいえ、日本人　　　　　　　　　　  。」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３、「吉田さんは日本人ですか。」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ー「はい、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　　　　　　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。」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４、「劉さんはアメリカ人ですか。」ー「いいえ、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　　　　　　　。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」 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ClrTx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初めまして、李秀麗です。どうぞ（　　　　　　　　　　　　　　）。」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</a:pPr>
            <a:r>
              <a:rPr lang="ja-JP" altLang="en-US" sz="1200" dirty="0"/>
              <a:t>　　</a:t>
            </a:r>
            <a:r>
              <a:rPr lang="ja-JP" altLang="en-US" sz="1200" dirty="0"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ja-JP" sz="12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ja-JP" altLang="en-US" sz="1200" dirty="0">
                <a:latin typeface="微软雅黑" panose="020B0503020204020204" charset="-122"/>
                <a:ea typeface="微软雅黑" panose="020B0503020204020204" charset="-122"/>
              </a:rPr>
              <a:t>「（　　　　　）です。（　　　　　　）どうぞよろしくお願いします。」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218175"/>
          </a:xfrm>
        </p:spPr>
        <p:txBody>
          <a:bodyPr/>
          <a:lstStyle/>
          <a:p>
            <a:r>
              <a:rPr lang="zh-CN" altLang="en-US" sz="1400" dirty="0">
                <a:solidFill>
                  <a:srgbClr val="0070C0"/>
                </a:solidFill>
              </a:rPr>
              <a:t>翻译练习</a:t>
            </a:r>
            <a:endParaRPr lang="en-US" altLang="zh-CN" sz="1400" dirty="0">
              <a:solidFill>
                <a:srgbClr val="0070C0"/>
              </a:solidFill>
            </a:endParaRPr>
          </a:p>
          <a:p>
            <a:endParaRPr lang="en-US" altLang="zh-CN" sz="140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１　</a:t>
            </a:r>
            <a:r>
              <a:rPr kumimoji="0" lang="zh-CN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小王的爸爸不是老师，是公司职员。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２　</a:t>
            </a:r>
            <a:r>
              <a:rPr kumimoji="0" lang="zh-CN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小张是东京大学的留学生吗？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对不起，我不知道。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DbPlain" startAt="3"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你是小野的妈妈吗？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DbPlain" startAt="3"/>
              <a:defRPr/>
            </a:pP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 startAt="4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不，我不是大学老师，我是大学职员。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 startAt="4"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 startAt="5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初次见面，我是李秀丽，请多多关照。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 startAt="5"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他是公司老板吗？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是的，他是。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不，他不是。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982980" y="342900"/>
            <a:ext cx="2603500" cy="57467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3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促音</a:t>
            </a:r>
            <a:r>
              <a:rPr kumimoji="0" lang="en-US" altLang="ja-JP" sz="2500" b="1" i="0" u="none" strike="noStrike" kern="1200" cap="none" spc="3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/</a:t>
            </a:r>
            <a:r>
              <a:rPr lang="zh-CN" altLang="en-US" sz="2500" b="1" spc="3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拨音</a:t>
            </a:r>
            <a:r>
              <a:rPr kumimoji="0" lang="zh-CN" altLang="en-US" sz="2500" b="1" i="0" u="none" strike="noStrike" kern="1200" cap="none" spc="3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练习</a:t>
            </a:r>
            <a:endParaRPr kumimoji="0" lang="zh-CN" altLang="en-US" sz="2500" b="1" i="0" u="none" strike="noStrike" kern="1200" cap="none" spc="30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1215" y="1105535"/>
            <a:ext cx="10599420" cy="426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がっこう（学校）⓪　　   きって（切手）⓪　　 せっけん（石鹸）⓪</a:t>
            </a:r>
            <a:endParaRPr lang="en-US" altLang="ja-JP" sz="28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きっさてん（喫茶店）③　しゅっちょう（出張）⓪　ざっし（雑誌）⓪</a:t>
            </a:r>
            <a:endParaRPr lang="en-US" altLang="ja-JP" sz="28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夫（おっと）⓪　　　　新聞（しんぶん）⓪　　もっと（更）①</a:t>
            </a:r>
            <a:endParaRPr lang="ja-JP" altLang="en-US" sz="28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コップ⓪　　　　　　　ベッド　①　　　　　　スイッチ②　　　　</a:t>
            </a:r>
            <a:endParaRPr lang="en-US" altLang="ja-JP" sz="28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ポケット②　　　　　　サッかー①　　　　　　ロボット②　　</a:t>
            </a:r>
            <a:endParaRPr lang="ja-JP" altLang="en-US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-文本框 53"/>
          <p:cNvSpPr txBox="1"/>
          <p:nvPr>
            <p:custDataLst>
              <p:tags r:id="rId1"/>
            </p:custDataLst>
          </p:nvPr>
        </p:nvSpPr>
        <p:spPr>
          <a:xfrm>
            <a:off x="4227195" y="1377950"/>
            <a:ext cx="3435985" cy="1014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  <a:cs typeface="微软雅黑" panose="020B0503020204020204" charset="-122"/>
              </a:rPr>
              <a:t>第一课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55" name="PA-文本框 7"/>
          <p:cNvSpPr txBox="1"/>
          <p:nvPr>
            <p:custDataLst>
              <p:tags r:id="rId2"/>
            </p:custDataLst>
          </p:nvPr>
        </p:nvSpPr>
        <p:spPr>
          <a:xfrm>
            <a:off x="2789555" y="3122930"/>
            <a:ext cx="6903085" cy="78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5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李さんは中国人です</a:t>
            </a:r>
            <a:endParaRPr kumimoji="0" lang="zh-CN" altLang="en-US" sz="45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/>
    </mc:Choice>
    <mc:Fallback>
      <p:transition spd="slow"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/>
          <a:p>
            <a:r>
              <a:rPr lang="ja-JP" altLang="en-US" sz="3200" dirty="0">
                <a:solidFill>
                  <a:srgbClr val="C00000"/>
                </a:solidFill>
              </a:rPr>
              <a:t>単語表   　国名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036321"/>
            <a:ext cx="10058400" cy="5311214"/>
          </a:xfrm>
        </p:spPr>
        <p:txBody>
          <a:bodyPr>
            <a:noAutofit/>
          </a:bodyPr>
          <a:lstStyle/>
          <a:p>
            <a:pPr marL="0" indent="0">
              <a:lnSpc>
                <a:spcPct val="220000"/>
              </a:lnSpc>
              <a:spcBef>
                <a:spcPts val="0"/>
              </a:spcBef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中国（ちゅうごく）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　　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①　　</a:t>
            </a:r>
            <a:r>
              <a:rPr lang="ja-JP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　　　　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中国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（ちゅうごくじん）④　　</a:t>
            </a:r>
            <a:r>
              <a:rPr lang="ja-JP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　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日本（にほん）（にっぽん）②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　　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日本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にほんじん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韓国（かんこく）　①　　　　　　　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韓国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かんこくじん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⑤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アメリカ　　　　　　　　　　　　　　アメリカ</a:t>
            </a:r>
            <a:r>
              <a:rPr lang="ja-JP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人</a:t>
            </a:r>
            <a:r>
              <a:rPr lang="ja-JP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　　米国人　　　　　　　　</a:t>
            </a:r>
            <a:endParaRPr lang="en-US" altLang="ja-JP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フランス　　　　　　　　　　　　　　フランス</a:t>
            </a:r>
            <a:r>
              <a:rPr lang="ja-JP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人</a:t>
            </a:r>
            <a:r>
              <a:rPr lang="ja-JP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　　　仏蘭西人</a:t>
            </a:r>
            <a:endParaRPr lang="en-US" altLang="ja-JP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インド　　　　　　　　　　　　　　　インド人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/>
          <a:p>
            <a:r>
              <a:rPr lang="ja-JP" altLang="en-US" sz="3200" dirty="0">
                <a:solidFill>
                  <a:srgbClr val="C00000"/>
                </a:solidFill>
              </a:rPr>
              <a:t>単語表　身分　職業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3569" y="1082619"/>
            <a:ext cx="10058400" cy="5311214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学生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がくせい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⓪　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　</a:t>
            </a:r>
            <a:r>
              <a:rPr lang="ja-JP" altLang="en-US" sz="2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留学生（りゅうがくせい）④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ClrTx/>
              <a:buNone/>
              <a:defRPr/>
            </a:pPr>
            <a:r>
              <a:rPr lang="ja-JP" altLang="en-US" sz="2800" dirty="0">
                <a:solidFill>
                  <a:srgbClr val="002060"/>
                </a:solidFill>
              </a:rPr>
              <a:t>会社（かいしゃ）⓪　　　　　会社員（かいしゃいん）④　　　</a:t>
            </a:r>
            <a:endParaRPr lang="en-US" altLang="ja-JP" sz="2800" dirty="0">
              <a:solidFill>
                <a:srgbClr val="002060"/>
              </a:solidFill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Clr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社員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しゃいん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①　　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   </a:t>
            </a:r>
            <a:r>
              <a:rPr lang="ja-JP" altLang="en-US" sz="2800" dirty="0">
                <a:solidFill>
                  <a:srgbClr val="002060"/>
                </a:solidFill>
              </a:rPr>
              <a:t>エンジニア④　　　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ClrTx/>
              <a:buNone/>
              <a:defRPr/>
            </a:pP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E545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職員（しょくいん）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E545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③</a:t>
            </a: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E545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　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E545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　　　</a:t>
            </a:r>
            <a:r>
              <a:rPr lang="ja-JP" altLang="en-US" sz="2800" dirty="0">
                <a:solidFill>
                  <a:srgbClr val="002060"/>
                </a:solidFill>
              </a:rPr>
              <a:t>スタッフ　②　　　　　　　　医者（いしゃ）　⓪　　　　　先生（せんせい）⓪</a:t>
            </a:r>
            <a:endParaRPr lang="en-US" altLang="ja-JP" sz="2800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solidFill>
                  <a:srgbClr val="002060"/>
                </a:solidFill>
              </a:rPr>
              <a:t>大学（だいがく）⓪　　　　　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Ｃ企画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ジェーシーきかく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⑤　　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solidFill>
                  <a:srgbClr val="002060"/>
                </a:solidFill>
              </a:rPr>
              <a:t>　　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33368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Clr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人称代词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わたし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我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　　　　　　僕（ぼく）　　　俺（おれ）　　わし　　　　　　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あなた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②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你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彼（かれ）①　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他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　　　　　　彼女（かのじょ）　①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她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この人（ひと）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　　　　　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あの人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（ひと）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はい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①　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　　　　　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いいえ　③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はい、そうです　　　　　　　　いいえ、ちがいます。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　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203" y="306928"/>
            <a:ext cx="10058400" cy="739166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日语称谓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656" y="973558"/>
            <a:ext cx="10058400" cy="528834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ClrTx/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～さん：用法最广泛，不分男女，接在姓氏后，表示敬称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如：李さん、王さん、張さん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～ちゃん：用来称呼小孩子或者是跟自己关系比较亲近的女孩子。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『クレヨン新（しん）ちゃん』、『ちび丸子（まるこ）ちゃん』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～君：一般用来称呼与自己年龄相当或比自己年轻的男性。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桜木（さくらぎ）君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～</a:t>
            </a:r>
            <a:r>
              <a:rPr kumimoji="0" lang="ja-JP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様（さま）     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～</a:t>
            </a:r>
            <a:r>
              <a:rPr kumimoji="0" lang="ja-JP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殿</a:t>
            </a:r>
            <a:r>
              <a:rPr kumimoji="0" lang="ja-JP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（どの）</a:t>
            </a:r>
            <a:endParaRPr lang="zh-CN" altLang="en-US" sz="2400" dirty="0"/>
          </a:p>
        </p:txBody>
      </p:sp>
    </p:spTree>
  </p:cSld>
  <p:clrMapOvr>
    <a:masterClrMapping/>
  </p:clrMapOvr>
  <p:transition spd="slow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775" y="262255"/>
            <a:ext cx="2087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课文要点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5"/>
            </p:custDataLst>
          </p:nvPr>
        </p:nvSpPr>
        <p:spPr>
          <a:xfrm>
            <a:off x="1371601" y="1162685"/>
            <a:ext cx="9235440" cy="45911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１、李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さん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中国人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　</a:t>
            </a:r>
            <a:b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２、森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さん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学生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ではありません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b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３、林（りん）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さん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は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日本人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か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b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</a:b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４、李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さん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は　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JC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企画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の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社員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です。</a:t>
            </a:r>
            <a:endParaRPr kumimoji="0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6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第一课 李さんは中国人です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ID" val="diagram20187600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TEMPLATE_MASTER_THUMB_INDEX" val="0"/>
  <p:tag name="KSO_WM_UNIT_SHOW_EDIT_AREA_INDICATION" val="0"/>
  <p:tag name="KSO_WM_SLIDE_SIZE" val="872.766*388.326"/>
  <p:tag name="KSO_WM_SLIDE_POSITION" val="7.87402e-05*58.4999"/>
  <p:tag name="KSO_WM_DIAGRAM_GROUP_CODE" val="r1-1"/>
  <p:tag name="KSO_WM_SLIDE_DIAGTYPE" val="r"/>
  <p:tag name="KSO_WM_TAG_VERSION" val="1.0"/>
  <p:tag name="KSO_WM_BEAUTIFY_FLAG" val="#wm#"/>
  <p:tag name="KSO_WM_TEMPLATE_CATEGORY" val="diagram"/>
  <p:tag name="KSO_WM_TEMPLATE_INDEX" val="20187600"/>
  <p:tag name="KSO_WM_SLIDE_LAYOUT" val="a_r"/>
  <p:tag name="KSO_WM_SLIDE_LAYOUT_CNT" val="1_1"/>
</p:tagLst>
</file>

<file path=ppt/tags/tag100.xml><?xml version="1.0" encoding="utf-8"?>
<p:tagLst xmlns:p="http://schemas.openxmlformats.org/presentationml/2006/main">
  <p:tag name="PA" val="v5.2.8"/>
</p:tagLst>
</file>

<file path=ppt/tags/tag101.xml><?xml version="1.0" encoding="utf-8"?>
<p:tagLst xmlns:p="http://schemas.openxmlformats.org/presentationml/2006/main">
  <p:tag name="PA" val="v5.2.8"/>
</p:tagLst>
</file>

<file path=ppt/tags/tag102.xml><?xml version="1.0" encoding="utf-8"?>
<p:tagLst xmlns:p="http://schemas.openxmlformats.org/presentationml/2006/main">
  <p:tag name="PA" val="v5.2.8"/>
</p:tagLst>
</file>

<file path=ppt/tags/tag103.xml><?xml version="1.0" encoding="utf-8"?>
<p:tagLst xmlns:p="http://schemas.openxmlformats.org/presentationml/2006/main">
  <p:tag name="PA" val="v5.2.8"/>
</p:tagLst>
</file>

<file path=ppt/tags/tag104.xml><?xml version="1.0" encoding="utf-8"?>
<p:tagLst xmlns:p="http://schemas.openxmlformats.org/presentationml/2006/main">
  <p:tag name="PA" val="v5.2.8"/>
</p:tagLst>
</file>

<file path=ppt/tags/tag105.xml><?xml version="1.0" encoding="utf-8"?>
<p:tagLst xmlns:p="http://schemas.openxmlformats.org/presentationml/2006/main">
  <p:tag name="PA" val="v5.2.8"/>
</p:tagLst>
</file>

<file path=ppt/tags/tag106.xml><?xml version="1.0" encoding="utf-8"?>
<p:tagLst xmlns:p="http://schemas.openxmlformats.org/presentationml/2006/main">
  <p:tag name="PA" val="v5.2.8"/>
</p:tagLst>
</file>

<file path=ppt/tags/tag107.xml><?xml version="1.0" encoding="utf-8"?>
<p:tagLst xmlns:p="http://schemas.openxmlformats.org/presentationml/2006/main">
  <p:tag name="PA" val="v5.2.8"/>
</p:tagLst>
</file>

<file path=ppt/tags/tag108.xml><?xml version="1.0" encoding="utf-8"?>
<p:tagLst xmlns:p="http://schemas.openxmlformats.org/presentationml/2006/main">
  <p:tag name="PA" val="v5.2.8"/>
</p:tagLst>
</file>

<file path=ppt/tags/tag109.xml><?xml version="1.0" encoding="utf-8"?>
<p:tagLst xmlns:p="http://schemas.openxmlformats.org/presentationml/2006/main">
  <p:tag name="PA" val="v5.2.8"/>
</p:tagLst>
</file>

<file path=ppt/tags/tag11.xml><?xml version="1.0" encoding="utf-8"?>
<p:tagLst xmlns:p="http://schemas.openxmlformats.org/presentationml/2006/main">
  <p:tag name="PA" val="v5.2.8"/>
</p:tagLst>
</file>

<file path=ppt/tags/tag110.xml><?xml version="1.0" encoding="utf-8"?>
<p:tagLst xmlns:p="http://schemas.openxmlformats.org/presentationml/2006/main">
  <p:tag name="PA" val="v5.2.8"/>
</p:tagLst>
</file>

<file path=ppt/tags/tag111.xml><?xml version="1.0" encoding="utf-8"?>
<p:tagLst xmlns:p="http://schemas.openxmlformats.org/presentationml/2006/main">
  <p:tag name="PA" val="v5.2.8"/>
</p:tagLst>
</file>

<file path=ppt/tags/tag112.xml><?xml version="1.0" encoding="utf-8"?>
<p:tagLst xmlns:p="http://schemas.openxmlformats.org/presentationml/2006/main">
  <p:tag name="PA" val="v5.2.8"/>
</p:tagLst>
</file>

<file path=ppt/tags/tag12.xml><?xml version="1.0" encoding="utf-8"?>
<p:tagLst xmlns:p="http://schemas.openxmlformats.org/presentationml/2006/main">
  <p:tag name="PA" val="v5.2.8"/>
</p:tagLst>
</file>

<file path=ppt/tags/tag13.xml><?xml version="1.0" encoding="utf-8"?>
<p:tagLst xmlns:p="http://schemas.openxmlformats.org/presentationml/2006/main">
  <p:tag name="PA" val="v5.2.8"/>
</p:tagLst>
</file>

<file path=ppt/tags/tag14.xml><?xml version="1.0" encoding="utf-8"?>
<p:tagLst xmlns:p="http://schemas.openxmlformats.org/presentationml/2006/main">
  <p:tag name="PA" val="v5.2.8"/>
</p:tagLst>
</file>

<file path=ppt/tags/tag15.xml><?xml version="1.0" encoding="utf-8"?>
<p:tagLst xmlns:p="http://schemas.openxmlformats.org/presentationml/2006/main">
  <p:tag name="PA" val="v5.2.8"/>
</p:tagLst>
</file>

<file path=ppt/tags/tag16.xml><?xml version="1.0" encoding="utf-8"?>
<p:tagLst xmlns:p="http://schemas.openxmlformats.org/presentationml/2006/main">
  <p:tag name="PA" val="v5.2.8"/>
</p:tagLst>
</file>

<file path=ppt/tags/tag17.xml><?xml version="1.0" encoding="utf-8"?>
<p:tagLst xmlns:p="http://schemas.openxmlformats.org/presentationml/2006/main">
  <p:tag name="PA" val="v5.2.8"/>
</p:tagLst>
</file>

<file path=ppt/tags/tag18.xml><?xml version="1.0" encoding="utf-8"?>
<p:tagLst xmlns:p="http://schemas.openxmlformats.org/presentationml/2006/main">
  <p:tag name="PA" val="v5.2.8"/>
</p:tagLst>
</file>

<file path=ppt/tags/tag19.xml><?xml version="1.0" encoding="utf-8"?>
<p:tagLst xmlns:p="http://schemas.openxmlformats.org/presentationml/2006/main">
  <p:tag name="PA" val="v5.2.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PA" val="v5.2.8"/>
</p:tagLst>
</file>

<file path=ppt/tags/tag21.xml><?xml version="1.0" encoding="utf-8"?>
<p:tagLst xmlns:p="http://schemas.openxmlformats.org/presentationml/2006/main">
  <p:tag name="PA" val="v5.2.8"/>
</p:tagLst>
</file>

<file path=ppt/tags/tag22.xml><?xml version="1.0" encoding="utf-8"?>
<p:tagLst xmlns:p="http://schemas.openxmlformats.org/presentationml/2006/main">
  <p:tag name="PA" val="v5.2.8"/>
</p:tagLst>
</file>

<file path=ppt/tags/tag23.xml><?xml version="1.0" encoding="utf-8"?>
<p:tagLst xmlns:p="http://schemas.openxmlformats.org/presentationml/2006/main">
  <p:tag name="PA" val="v5.2.8"/>
</p:tagLst>
</file>

<file path=ppt/tags/tag24.xml><?xml version="1.0" encoding="utf-8"?>
<p:tagLst xmlns:p="http://schemas.openxmlformats.org/presentationml/2006/main">
  <p:tag name="PA" val="v5.2.8"/>
</p:tagLst>
</file>

<file path=ppt/tags/tag25.xml><?xml version="1.0" encoding="utf-8"?>
<p:tagLst xmlns:p="http://schemas.openxmlformats.org/presentationml/2006/main">
  <p:tag name="PA" val="v5.2.8"/>
</p:tagLst>
</file>

<file path=ppt/tags/tag26.xml><?xml version="1.0" encoding="utf-8"?>
<p:tagLst xmlns:p="http://schemas.openxmlformats.org/presentationml/2006/main">
  <p:tag name="PA" val="v5.2.8"/>
</p:tagLst>
</file>

<file path=ppt/tags/tag27.xml><?xml version="1.0" encoding="utf-8"?>
<p:tagLst xmlns:p="http://schemas.openxmlformats.org/presentationml/2006/main">
  <p:tag name="PA" val="v5.2.8"/>
</p:tagLst>
</file>

<file path=ppt/tags/tag28.xml><?xml version="1.0" encoding="utf-8"?>
<p:tagLst xmlns:p="http://schemas.openxmlformats.org/presentationml/2006/main">
  <p:tag name="PA" val="v5.2.8"/>
</p:tagLst>
</file>

<file path=ppt/tags/tag29.xml><?xml version="1.0" encoding="utf-8"?>
<p:tagLst xmlns:p="http://schemas.openxmlformats.org/presentationml/2006/main">
  <p:tag name="PA" val="v5.2.8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PA" val="v5.2.8"/>
</p:tagLst>
</file>

<file path=ppt/tags/tag31.xml><?xml version="1.0" encoding="utf-8"?>
<p:tagLst xmlns:p="http://schemas.openxmlformats.org/presentationml/2006/main">
  <p:tag name="PA" val="v5.2.8"/>
</p:tagLst>
</file>

<file path=ppt/tags/tag32.xml><?xml version="1.0" encoding="utf-8"?>
<p:tagLst xmlns:p="http://schemas.openxmlformats.org/presentationml/2006/main">
  <p:tag name="PA" val="v5.2.8"/>
</p:tagLst>
</file>

<file path=ppt/tags/tag33.xml><?xml version="1.0" encoding="utf-8"?>
<p:tagLst xmlns:p="http://schemas.openxmlformats.org/presentationml/2006/main">
  <p:tag name="PA" val="v5.2.8"/>
</p:tagLst>
</file>

<file path=ppt/tags/tag34.xml><?xml version="1.0" encoding="utf-8"?>
<p:tagLst xmlns:p="http://schemas.openxmlformats.org/presentationml/2006/main">
  <p:tag name="PA" val="v5.2.8"/>
</p:tagLst>
</file>

<file path=ppt/tags/tag35.xml><?xml version="1.0" encoding="utf-8"?>
<p:tagLst xmlns:p="http://schemas.openxmlformats.org/presentationml/2006/main">
  <p:tag name="PA" val="v5.2.8"/>
</p:tagLst>
</file>

<file path=ppt/tags/tag36.xml><?xml version="1.0" encoding="utf-8"?>
<p:tagLst xmlns:p="http://schemas.openxmlformats.org/presentationml/2006/main">
  <p:tag name="PA" val="v5.2.8"/>
</p:tagLst>
</file>

<file path=ppt/tags/tag37.xml><?xml version="1.0" encoding="utf-8"?>
<p:tagLst xmlns:p="http://schemas.openxmlformats.org/presentationml/2006/main">
  <p:tag name="PA" val="v5.2.8"/>
</p:tagLst>
</file>

<file path=ppt/tags/tag38.xml><?xml version="1.0" encoding="utf-8"?>
<p:tagLst xmlns:p="http://schemas.openxmlformats.org/presentationml/2006/main">
  <p:tag name="PA" val="v5.2.8"/>
</p:tagLst>
</file>

<file path=ppt/tags/tag39.xml><?xml version="1.0" encoding="utf-8"?>
<p:tagLst xmlns:p="http://schemas.openxmlformats.org/presentationml/2006/main">
  <p:tag name="PA" val="v5.2.8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PA" val="v5.2.8"/>
</p:tagLst>
</file>

<file path=ppt/tags/tag41.xml><?xml version="1.0" encoding="utf-8"?>
<p:tagLst xmlns:p="http://schemas.openxmlformats.org/presentationml/2006/main">
  <p:tag name="PA" val="v5.2.8"/>
</p:tagLst>
</file>

<file path=ppt/tags/tag42.xml><?xml version="1.0" encoding="utf-8"?>
<p:tagLst xmlns:p="http://schemas.openxmlformats.org/presentationml/2006/main">
  <p:tag name="PA" val="v5.2.8"/>
</p:tagLst>
</file>

<file path=ppt/tags/tag43.xml><?xml version="1.0" encoding="utf-8"?>
<p:tagLst xmlns:p="http://schemas.openxmlformats.org/presentationml/2006/main">
  <p:tag name="PA" val="v5.2.8"/>
</p:tagLst>
</file>

<file path=ppt/tags/tag44.xml><?xml version="1.0" encoding="utf-8"?>
<p:tagLst xmlns:p="http://schemas.openxmlformats.org/presentationml/2006/main">
  <p:tag name="PA" val="v5.2.8"/>
</p:tagLst>
</file>

<file path=ppt/tags/tag45.xml><?xml version="1.0" encoding="utf-8"?>
<p:tagLst xmlns:p="http://schemas.openxmlformats.org/presentationml/2006/main">
  <p:tag name="PA" val="v5.2.8"/>
</p:tagLst>
</file>

<file path=ppt/tags/tag46.xml><?xml version="1.0" encoding="utf-8"?>
<p:tagLst xmlns:p="http://schemas.openxmlformats.org/presentationml/2006/main">
  <p:tag name="PA" val="v5.2.8"/>
</p:tagLst>
</file>

<file path=ppt/tags/tag47.xml><?xml version="1.0" encoding="utf-8"?>
<p:tagLst xmlns:p="http://schemas.openxmlformats.org/presentationml/2006/main">
  <p:tag name="PA" val="v5.2.8"/>
</p:tagLst>
</file>

<file path=ppt/tags/tag48.xml><?xml version="1.0" encoding="utf-8"?>
<p:tagLst xmlns:p="http://schemas.openxmlformats.org/presentationml/2006/main">
  <p:tag name="PA" val="v5.2.8"/>
</p:tagLst>
</file>

<file path=ppt/tags/tag49.xml><?xml version="1.0" encoding="utf-8"?>
<p:tagLst xmlns:p="http://schemas.openxmlformats.org/presentationml/2006/main">
  <p:tag name="PA" val="v5.2.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PA" val="v5.2.8"/>
</p:tagLst>
</file>

<file path=ppt/tags/tag51.xml><?xml version="1.0" encoding="utf-8"?>
<p:tagLst xmlns:p="http://schemas.openxmlformats.org/presentationml/2006/main">
  <p:tag name="PA" val="v5.2.8"/>
</p:tagLst>
</file>

<file path=ppt/tags/tag52.xml><?xml version="1.0" encoding="utf-8"?>
<p:tagLst xmlns:p="http://schemas.openxmlformats.org/presentationml/2006/main">
  <p:tag name="PA" val="v5.2.8"/>
</p:tagLst>
</file>

<file path=ppt/tags/tag53.xml><?xml version="1.0" encoding="utf-8"?>
<p:tagLst xmlns:p="http://schemas.openxmlformats.org/presentationml/2006/main">
  <p:tag name="PA" val="v5.2.8"/>
</p:tagLst>
</file>

<file path=ppt/tags/tag54.xml><?xml version="1.0" encoding="utf-8"?>
<p:tagLst xmlns:p="http://schemas.openxmlformats.org/presentationml/2006/main">
  <p:tag name="PA" val="v5.2.8"/>
</p:tagLst>
</file>

<file path=ppt/tags/tag55.xml><?xml version="1.0" encoding="utf-8"?>
<p:tagLst xmlns:p="http://schemas.openxmlformats.org/presentationml/2006/main">
  <p:tag name="PA" val="v5.2.8"/>
</p:tagLst>
</file>

<file path=ppt/tags/tag56.xml><?xml version="1.0" encoding="utf-8"?>
<p:tagLst xmlns:p="http://schemas.openxmlformats.org/presentationml/2006/main">
  <p:tag name="PA" val="v5.2.8"/>
</p:tagLst>
</file>

<file path=ppt/tags/tag57.xml><?xml version="1.0" encoding="utf-8"?>
<p:tagLst xmlns:p="http://schemas.openxmlformats.org/presentationml/2006/main">
  <p:tag name="PA" val="v5.2.8"/>
</p:tagLst>
</file>

<file path=ppt/tags/tag58.xml><?xml version="1.0" encoding="utf-8"?>
<p:tagLst xmlns:p="http://schemas.openxmlformats.org/presentationml/2006/main">
  <p:tag name="PA" val="v5.2.8"/>
</p:tagLst>
</file>

<file path=ppt/tags/tag59.xml><?xml version="1.0" encoding="utf-8"?>
<p:tagLst xmlns:p="http://schemas.openxmlformats.org/presentationml/2006/main">
  <p:tag name="PA" val="v5.2.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PA" val="v5.2.8"/>
</p:tagLst>
</file>

<file path=ppt/tags/tag61.xml><?xml version="1.0" encoding="utf-8"?>
<p:tagLst xmlns:p="http://schemas.openxmlformats.org/presentationml/2006/main">
  <p:tag name="PA" val="v5.2.8"/>
</p:tagLst>
</file>

<file path=ppt/tags/tag62.xml><?xml version="1.0" encoding="utf-8"?>
<p:tagLst xmlns:p="http://schemas.openxmlformats.org/presentationml/2006/main">
  <p:tag name="PA" val="v5.2.8"/>
</p:tagLst>
</file>

<file path=ppt/tags/tag63.xml><?xml version="1.0" encoding="utf-8"?>
<p:tagLst xmlns:p="http://schemas.openxmlformats.org/presentationml/2006/main">
  <p:tag name="PA" val="v5.2.8"/>
</p:tagLst>
</file>

<file path=ppt/tags/tag64.xml><?xml version="1.0" encoding="utf-8"?>
<p:tagLst xmlns:p="http://schemas.openxmlformats.org/presentationml/2006/main">
  <p:tag name="PA" val="v5.2.8"/>
</p:tagLst>
</file>

<file path=ppt/tags/tag65.xml><?xml version="1.0" encoding="utf-8"?>
<p:tagLst xmlns:p="http://schemas.openxmlformats.org/presentationml/2006/main">
  <p:tag name="PA" val="v5.2.8"/>
</p:tagLst>
</file>

<file path=ppt/tags/tag66.xml><?xml version="1.0" encoding="utf-8"?>
<p:tagLst xmlns:p="http://schemas.openxmlformats.org/presentationml/2006/main">
  <p:tag name="PA" val="v5.2.8"/>
</p:tagLst>
</file>

<file path=ppt/tags/tag67.xml><?xml version="1.0" encoding="utf-8"?>
<p:tagLst xmlns:p="http://schemas.openxmlformats.org/presentationml/2006/main">
  <p:tag name="PA" val="v5.2.8"/>
</p:tagLst>
</file>

<file path=ppt/tags/tag68.xml><?xml version="1.0" encoding="utf-8"?>
<p:tagLst xmlns:p="http://schemas.openxmlformats.org/presentationml/2006/main">
  <p:tag name="PA" val="v5.2.8"/>
</p:tagLst>
</file>

<file path=ppt/tags/tag69.xml><?xml version="1.0" encoding="utf-8"?>
<p:tagLst xmlns:p="http://schemas.openxmlformats.org/presentationml/2006/main">
  <p:tag name="PA" val="v5.2.8"/>
</p:tagLst>
</file>

<file path=ppt/tags/tag7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a"/>
  <p:tag name="KSO_WM_UNIT_INDEX" val="1"/>
  <p:tag name="KSO_WM_UNIT_ID" val="diagram20187600_2*a*1"/>
  <p:tag name="KSO_WM_TEMPLATE_CATEGORY" val="diagram"/>
  <p:tag name="KSO_WM_TEMPLATE_INDEX" val="20187600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PA" val="v5.2.8"/>
</p:tagLst>
</file>

<file path=ppt/tags/tag71.xml><?xml version="1.0" encoding="utf-8"?>
<p:tagLst xmlns:p="http://schemas.openxmlformats.org/presentationml/2006/main">
  <p:tag name="PA" val="v5.2.8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7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7"/>
  <p:tag name="KSO_WM_UNIT_LINE_FORE_SCHEMECOLOR_INDEX" val="5"/>
  <p:tag name="KSO_WM_UNIT_LINE_FILL_TYPE" val="2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8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8"/>
  <p:tag name="KSO_WM_UNIT_LINE_FORE_SCHEMECOLOR_INDEX" val="13"/>
  <p:tag name="KSO_WM_UNIT_LINE_FILL_TYPE" val="2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9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9"/>
  <p:tag name="KSO_WM_UNIT_LINE_FORE_SCHEMECOLOR_INDEX" val="13"/>
  <p:tag name="KSO_WM_UNIT_LINE_FILL_TYPE" val="2"/>
  <p:tag name="KSO_WM_UNIT_USESOURCEFORMAT_APPLY" val="1"/>
</p:tagLst>
</file>

<file path=ppt/tags/tag75.xml><?xml version="1.0" encoding="utf-8"?>
<p:tagLst xmlns:p="http://schemas.openxmlformats.org/presentationml/2006/main">
  <p:tag name="PA" val="v5.2.8"/>
</p:tagLst>
</file>

<file path=ppt/tags/tag76.xml><?xml version="1.0" encoding="utf-8"?>
<p:tagLst xmlns:p="http://schemas.openxmlformats.org/presentationml/2006/main">
  <p:tag name="PA" val="v5.2.8"/>
</p:tagLst>
</file>

<file path=ppt/tags/tag77.xml><?xml version="1.0" encoding="utf-8"?>
<p:tagLst xmlns:p="http://schemas.openxmlformats.org/presentationml/2006/main">
  <p:tag name="PA" val="v5.2.8"/>
</p:tagLst>
</file>

<file path=ppt/tags/tag78.xml><?xml version="1.0" encoding="utf-8"?>
<p:tagLst xmlns:p="http://schemas.openxmlformats.org/presentationml/2006/main">
  <p:tag name="PA" val="v5.2.8"/>
</p:tagLst>
</file>

<file path=ppt/tags/tag79.xml><?xml version="1.0" encoding="utf-8"?>
<p:tagLst xmlns:p="http://schemas.openxmlformats.org/presentationml/2006/main">
  <p:tag name="PA" val="v5.2.8"/>
</p:tagLst>
</file>

<file path=ppt/tags/tag8.xml><?xml version="1.0" encoding="utf-8"?>
<p:tagLst xmlns:p="http://schemas.openxmlformats.org/presentationml/2006/main">
  <p:tag name="KSO_WM_SLIDE_ID" val="diagram20187600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TEMPLATE_MASTER_THUMB_INDEX" val="0"/>
  <p:tag name="KSO_WM_UNIT_SHOW_EDIT_AREA_INDICATION" val="0"/>
  <p:tag name="KSO_WM_SLIDE_SIZE" val="872.766*388.326"/>
  <p:tag name="KSO_WM_SLIDE_POSITION" val="7.87402e-05*58.4999"/>
  <p:tag name="KSO_WM_DIAGRAM_GROUP_CODE" val="r1-1"/>
  <p:tag name="KSO_WM_SLIDE_DIAGTYPE" val="r"/>
  <p:tag name="KSO_WM_TAG_VERSION" val="1.0"/>
  <p:tag name="KSO_WM_BEAUTIFY_FLAG" val="#wm#"/>
  <p:tag name="KSO_WM_TEMPLATE_CATEGORY" val="diagram"/>
  <p:tag name="KSO_WM_TEMPLATE_INDEX" val="20187600"/>
  <p:tag name="KSO_WM_SLIDE_LAYOUT" val="a_r"/>
  <p:tag name="KSO_WM_SLIDE_LAYOUT_CNT" val="1_1"/>
</p:tagLst>
</file>

<file path=ppt/tags/tag80.xml><?xml version="1.0" encoding="utf-8"?>
<p:tagLst xmlns:p="http://schemas.openxmlformats.org/presentationml/2006/main">
  <p:tag name="PA" val="v5.2.8"/>
</p:tagLst>
</file>

<file path=ppt/tags/tag81.xml><?xml version="1.0" encoding="utf-8"?>
<p:tagLst xmlns:p="http://schemas.openxmlformats.org/presentationml/2006/main">
  <p:tag name="PA" val="v5.2.8"/>
</p:tagLst>
</file>

<file path=ppt/tags/tag82.xml><?xml version="1.0" encoding="utf-8"?>
<p:tagLst xmlns:p="http://schemas.openxmlformats.org/presentationml/2006/main">
  <p:tag name="KSO_WM_SLIDE_ID" val="custom20202696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96"/>
  <p:tag name="KSO_WM_SLIDE_LAYOUT" val="a_b_l"/>
  <p:tag name="KSO_WM_SLIDE_LAYOUT_CNT" val="1_1_1"/>
  <p:tag name="KSO_WM_SLIDE_TYPE" val="contents"/>
  <p:tag name="KSO_WM_SLIDE_SUBTYPE" val="diag"/>
</p:tagLst>
</file>

<file path=ppt/tags/tag83.xml><?xml version="1.0" encoding="utf-8"?>
<p:tagLst xmlns:p="http://schemas.openxmlformats.org/presentationml/2006/main">
  <p:tag name="PA" val="v5.2.8"/>
</p:tagLst>
</file>

<file path=ppt/tags/tag84.xml><?xml version="1.0" encoding="utf-8"?>
<p:tagLst xmlns:p="http://schemas.openxmlformats.org/presentationml/2006/main">
  <p:tag name="PA" val="v5.2.8"/>
</p:tagLst>
</file>

<file path=ppt/tags/tag85.xml><?xml version="1.0" encoding="utf-8"?>
<p:tagLst xmlns:p="http://schemas.openxmlformats.org/presentationml/2006/main">
  <p:tag name="PA" val="v5.2.8"/>
</p:tagLst>
</file>

<file path=ppt/tags/tag86.xml><?xml version="1.0" encoding="utf-8"?>
<p:tagLst xmlns:p="http://schemas.openxmlformats.org/presentationml/2006/main">
  <p:tag name="PA" val="v5.2.8"/>
</p:tagLst>
</file>

<file path=ppt/tags/tag87.xml><?xml version="1.0" encoding="utf-8"?>
<p:tagLst xmlns:p="http://schemas.openxmlformats.org/presentationml/2006/main">
  <p:tag name="PA" val="v5.2.8"/>
</p:tagLst>
</file>

<file path=ppt/tags/tag88.xml><?xml version="1.0" encoding="utf-8"?>
<p:tagLst xmlns:p="http://schemas.openxmlformats.org/presentationml/2006/main">
  <p:tag name="PA" val="v5.2.8"/>
</p:tagLst>
</file>

<file path=ppt/tags/tag89.xml><?xml version="1.0" encoding="utf-8"?>
<p:tagLst xmlns:p="http://schemas.openxmlformats.org/presentationml/2006/main">
  <p:tag name="PA" val="v5.2.8"/>
</p:tagLst>
</file>

<file path=ppt/tags/tag9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a"/>
  <p:tag name="KSO_WM_UNIT_INDEX" val="1"/>
  <p:tag name="KSO_WM_UNIT_ID" val="diagram20187600_2*a*1"/>
  <p:tag name="KSO_WM_TEMPLATE_CATEGORY" val="diagram"/>
  <p:tag name="KSO_WM_TEMPLATE_INDEX" val="20187600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PA" val="v5.2.8"/>
</p:tagLst>
</file>

<file path=ppt/tags/tag91.xml><?xml version="1.0" encoding="utf-8"?>
<p:tagLst xmlns:p="http://schemas.openxmlformats.org/presentationml/2006/main">
  <p:tag name="PA" val="v5.2.8"/>
</p:tagLst>
</file>

<file path=ppt/tags/tag92.xml><?xml version="1.0" encoding="utf-8"?>
<p:tagLst xmlns:p="http://schemas.openxmlformats.org/presentationml/2006/main">
  <p:tag name="PA" val="v5.2.8"/>
</p:tagLst>
</file>

<file path=ppt/tags/tag93.xml><?xml version="1.0" encoding="utf-8"?>
<p:tagLst xmlns:p="http://schemas.openxmlformats.org/presentationml/2006/main">
  <p:tag name="PA" val="v5.2.8"/>
</p:tagLst>
</file>

<file path=ppt/tags/tag94.xml><?xml version="1.0" encoding="utf-8"?>
<p:tagLst xmlns:p="http://schemas.openxmlformats.org/presentationml/2006/main">
  <p:tag name="PA" val="v5.2.8"/>
</p:tagLst>
</file>

<file path=ppt/tags/tag95.xml><?xml version="1.0" encoding="utf-8"?>
<p:tagLst xmlns:p="http://schemas.openxmlformats.org/presentationml/2006/main">
  <p:tag name="PA" val="v5.2.8"/>
</p:tagLst>
</file>

<file path=ppt/tags/tag96.xml><?xml version="1.0" encoding="utf-8"?>
<p:tagLst xmlns:p="http://schemas.openxmlformats.org/presentationml/2006/main">
  <p:tag name="PA" val="v5.2.8"/>
</p:tagLst>
</file>

<file path=ppt/tags/tag97.xml><?xml version="1.0" encoding="utf-8"?>
<p:tagLst xmlns:p="http://schemas.openxmlformats.org/presentationml/2006/main">
  <p:tag name="PA" val="v5.2.8"/>
</p:tagLst>
</file>

<file path=ppt/tags/tag98.xml><?xml version="1.0" encoding="utf-8"?>
<p:tagLst xmlns:p="http://schemas.openxmlformats.org/presentationml/2006/main">
  <p:tag name="PA" val="v5.2.8"/>
</p:tagLst>
</file>

<file path=ppt/tags/tag99.xml><?xml version="1.0" encoding="utf-8"?>
<p:tagLst xmlns:p="http://schemas.openxmlformats.org/presentationml/2006/main">
  <p:tag name="PA" val="v5.2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0</TotalTime>
  <Words>3725</Words>
  <Application>WPS 文字</Application>
  <PresentationFormat>宽屏</PresentationFormat>
  <Paragraphs>266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8" baseType="lpstr">
      <vt:lpstr>Arial</vt:lpstr>
      <vt:lpstr>宋体</vt:lpstr>
      <vt:lpstr>Wingdings</vt:lpstr>
      <vt:lpstr>Garamond</vt:lpstr>
      <vt:lpstr>苹方-简</vt:lpstr>
      <vt:lpstr>汉仪旗黑-85S</vt:lpstr>
      <vt:lpstr>汉仪中黑KW</vt:lpstr>
      <vt:lpstr>微软雅黑</vt:lpstr>
      <vt:lpstr>汉仪旗黑</vt:lpstr>
      <vt:lpstr>Verdana</vt:lpstr>
      <vt:lpstr>汉仪书宋二KW</vt:lpstr>
      <vt:lpstr>Verdana</vt:lpstr>
      <vt:lpstr>Calibri Light</vt:lpstr>
      <vt:lpstr>Helvetica Neue</vt:lpstr>
      <vt:lpstr>MS PGothic</vt:lpstr>
      <vt:lpstr>Calibri</vt:lpstr>
      <vt:lpstr>Calibri</vt:lpstr>
      <vt:lpstr>等线</vt:lpstr>
      <vt:lpstr>Yu Gothic UI Semibold</vt:lpstr>
      <vt:lpstr>字魂35号-经典雅黑</vt:lpstr>
      <vt:lpstr>微软雅黑 Light</vt:lpstr>
      <vt:lpstr>MS Gothic</vt:lpstr>
      <vt:lpstr>黑体</vt:lpstr>
      <vt:lpstr>Segoe UI</vt:lpstr>
      <vt:lpstr>ＭＳ ゴシック</vt:lpstr>
      <vt:lpstr>Century Gothic</vt:lpstr>
      <vt:lpstr>宋体</vt:lpstr>
      <vt:lpstr>Arial Unicode MS</vt:lpstr>
      <vt:lpstr>汉仪中等线KW</vt:lpstr>
      <vt:lpstr>宋体-简</vt:lpstr>
      <vt:lpstr>MS PGothic</vt:lpstr>
      <vt:lpstr>肥皂</vt:lpstr>
      <vt:lpstr>日本語の発音３</vt:lpstr>
      <vt:lpstr>PowerPoint 演示文稿</vt:lpstr>
      <vt:lpstr>PowerPoint 演示文稿</vt:lpstr>
      <vt:lpstr>PowerPoint 演示文稿</vt:lpstr>
      <vt:lpstr>単語表   　国名</vt:lpstr>
      <vt:lpstr>単語表　身分　職業</vt:lpstr>
      <vt:lpstr>PowerPoint 演示文稿</vt:lpstr>
      <vt:lpstr>日语称谓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寒暄语（あいさつ言葉）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zhou</dc:creator>
  <cp:lastModifiedBy>Chris</cp:lastModifiedBy>
  <cp:revision>94</cp:revision>
  <dcterms:created xsi:type="dcterms:W3CDTF">2023-04-17T07:14:18Z</dcterms:created>
  <dcterms:modified xsi:type="dcterms:W3CDTF">2023-04-17T07:14:18Z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77656DB32148D47FCAF13C648710BBF6</vt:lpwstr>
  </property>
</Properties>
</file>