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34"/>
  </p:handoutMasterIdLst>
  <p:sldIdLst>
    <p:sldId id="714" r:id="rId3"/>
    <p:sldId id="989" r:id="rId4"/>
    <p:sldId id="991" r:id="rId5"/>
    <p:sldId id="916" r:id="rId6"/>
    <p:sldId id="913" r:id="rId7"/>
    <p:sldId id="992" r:id="rId8"/>
    <p:sldId id="830" r:id="rId9"/>
    <p:sldId id="831" r:id="rId10"/>
    <p:sldId id="995" r:id="rId11"/>
    <p:sldId id="917" r:id="rId12"/>
    <p:sldId id="805" r:id="rId13"/>
    <p:sldId id="833" r:id="rId15"/>
    <p:sldId id="994" r:id="rId16"/>
    <p:sldId id="814" r:id="rId17"/>
    <p:sldId id="887" r:id="rId18"/>
    <p:sldId id="748" r:id="rId19"/>
    <p:sldId id="908" r:id="rId20"/>
    <p:sldId id="815" r:id="rId21"/>
    <p:sldId id="918" r:id="rId22"/>
    <p:sldId id="749" r:id="rId23"/>
    <p:sldId id="754" r:id="rId24"/>
    <p:sldId id="777" r:id="rId25"/>
    <p:sldId id="778" r:id="rId26"/>
    <p:sldId id="907" r:id="rId27"/>
    <p:sldId id="983" r:id="rId28"/>
    <p:sldId id="993" r:id="rId29"/>
    <p:sldId id="915" r:id="rId30"/>
    <p:sldId id="910" r:id="rId31"/>
    <p:sldId id="912" r:id="rId32"/>
    <p:sldId id="91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2991" autoAdjust="0"/>
  </p:normalViewPr>
  <p:slideViewPr>
    <p:cSldViewPr snapToGrid="0">
      <p:cViewPr>
        <p:scale>
          <a:sx n="75" d="100"/>
          <a:sy n="75" d="100"/>
        </p:scale>
        <p:origin x="6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15786-2221-4CE0-835F-C42ECA1FC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8560-D0DD-43FA-8D4D-F28422A14F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8560-D0DD-43FA-8D4D-F28422A14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>
              <a:defRPr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>
                <a:cs typeface="微软雅黑" panose="020B0503020204020204" charset="-122"/>
              </a:defRPr>
            </a:lvl1pPr>
            <a:lvl2pPr>
              <a:defRPr sz="2000">
                <a:cs typeface="微软雅黑" panose="020B0503020204020204" charset="-122"/>
              </a:defRPr>
            </a:lvl2pPr>
            <a:lvl3pPr>
              <a:defRPr sz="1800">
                <a:cs typeface="微软雅黑" panose="020B0503020204020204" charset="-122"/>
              </a:defRPr>
            </a:lvl3pPr>
            <a:lvl4pPr>
              <a:defRPr sz="1800">
                <a:cs typeface="微软雅黑" panose="020B0503020204020204" charset="-122"/>
              </a:defRPr>
            </a:lvl4pPr>
            <a:lvl5pPr>
              <a:defRPr sz="1800"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D69B6FBA-93C9-489C-B97A-A1464B06C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0FC10CF4-85E5-4A21-A25F-47720A09A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39127F-6635-499E-867A-C68E6CFBA9A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itchFamily="2" charset="-122"/>
                <a:cs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itchFamily="2" charset="-122"/>
              <a:cs typeface="微软雅黑" panose="020B0503020204020204" charset="-122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D4AF0A-2064-42D4-8961-EA46D070B1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itchFamily="2" charset="-122"/>
              <a:cs typeface="+mn-ea"/>
            </a:endParaRPr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 advTm="15000">
    <p:cover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slideLayout" Target="../slideLayouts/slideLayout10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../media/image6.png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slideLayout" Target="../slideLayouts/slideLayout10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7.png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8.png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www.jpfbj.cn/irodori/starter/pdf/X_L03_CN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-文本框 53"/>
          <p:cNvSpPr txBox="1"/>
          <p:nvPr>
            <p:custDataLst>
              <p:tags r:id="rId1"/>
            </p:custDataLst>
          </p:nvPr>
        </p:nvSpPr>
        <p:spPr>
          <a:xfrm>
            <a:off x="4593590" y="1602105"/>
            <a:ext cx="3069590" cy="1014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9491"/>
                </a:soli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rPr>
              <a:t>第二课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9491"/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5" name="PA-文本框 7"/>
          <p:cNvSpPr txBox="1"/>
          <p:nvPr>
            <p:custDataLst>
              <p:tags r:id="rId2"/>
            </p:custDataLst>
          </p:nvPr>
        </p:nvSpPr>
        <p:spPr>
          <a:xfrm>
            <a:off x="2890520" y="3416935"/>
            <a:ext cx="6802120" cy="922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5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これ</a:t>
            </a:r>
            <a:r>
              <a:rPr kumimoji="0" lang="zh-CN" altLang="en-US" sz="5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は</a:t>
            </a:r>
            <a:r>
              <a:rPr kumimoji="0" lang="ja-JP" altLang="zh-CN" sz="5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</a:t>
            </a:r>
            <a:r>
              <a:rPr kumimoji="0" lang="zh-CN" altLang="en-US" sz="5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</a:t>
            </a:r>
            <a:endParaRPr kumimoji="0" lang="zh-CN" altLang="en-US" sz="5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C00000"/>
                </a:solidFill>
              </a:rPr>
              <a:t>訓読み</a:t>
            </a:r>
            <a:r>
              <a:rPr lang="zh-CN" altLang="en-US" dirty="0">
                <a:solidFill>
                  <a:srgbClr val="C00000"/>
                </a:solidFill>
              </a:rPr>
              <a:t>（日本固有的词汇读音）</a:t>
            </a:r>
            <a:r>
              <a:rPr lang="ja-JP" altLang="en-US" dirty="0">
                <a:solidFill>
                  <a:srgbClr val="C00000"/>
                </a:solidFill>
              </a:rPr>
              <a:t>        　音読み</a:t>
            </a:r>
            <a:r>
              <a:rPr lang="zh-CN" altLang="en-US" dirty="0">
                <a:solidFill>
                  <a:srgbClr val="C00000"/>
                </a:solidFill>
              </a:rPr>
              <a:t>（从中国引进的词汇读音）</a:t>
            </a:r>
            <a:r>
              <a:rPr lang="ja-JP" altLang="en-US" dirty="0">
                <a:solidFill>
                  <a:srgbClr val="C00000"/>
                </a:solidFill>
              </a:rPr>
              <a:t>　</a:t>
            </a:r>
            <a:endParaRPr lang="en-US" altLang="ja-JP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highlight>
                  <a:srgbClr val="FFFF00"/>
                </a:highlight>
              </a:rPr>
              <a:t>幸せ</a:t>
            </a:r>
            <a:r>
              <a:rPr lang="ja-JP" altLang="en-US" dirty="0"/>
              <a:t>（しあわせ）　　　　　　　　</a:t>
            </a:r>
            <a:r>
              <a:rPr lang="ja-JP" altLang="en-US" dirty="0">
                <a:highlight>
                  <a:srgbClr val="FFFF00"/>
                </a:highlight>
              </a:rPr>
              <a:t>幸</a:t>
            </a:r>
            <a:r>
              <a:rPr lang="ja-JP" altLang="en-US" dirty="0"/>
              <a:t>福（こうふく）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>
                <a:highlight>
                  <a:srgbClr val="FFFF00"/>
                </a:highlight>
              </a:rPr>
              <a:t>初め</a:t>
            </a:r>
            <a:r>
              <a:rPr lang="ja-JP" altLang="en-US" dirty="0"/>
              <a:t>ましてお</a:t>
            </a:r>
            <a:r>
              <a:rPr lang="ja-JP" altLang="en-US" dirty="0">
                <a:highlight>
                  <a:srgbClr val="FFFF00"/>
                </a:highlight>
              </a:rPr>
              <a:t>願</a:t>
            </a:r>
            <a:r>
              <a:rPr lang="ja-JP" altLang="en-US" dirty="0"/>
              <a:t>いします</a:t>
            </a:r>
            <a:r>
              <a:rPr lang="zh-CN" altLang="en-US" dirty="0"/>
              <a:t>。</a:t>
            </a:r>
            <a:r>
              <a:rPr lang="ja-JP" altLang="en-US" dirty="0"/>
              <a:t>　　　　</a:t>
            </a:r>
            <a:r>
              <a:rPr lang="ja-JP" altLang="en-US" dirty="0">
                <a:highlight>
                  <a:srgbClr val="FFFF00"/>
                </a:highlight>
              </a:rPr>
              <a:t>初</a:t>
            </a:r>
            <a:r>
              <a:rPr lang="ja-JP" altLang="en-US" dirty="0"/>
              <a:t>日（しょにち）　</a:t>
            </a:r>
            <a:r>
              <a:rPr lang="ja-JP" altLang="en-US" dirty="0">
                <a:highlight>
                  <a:srgbClr val="FFFF00"/>
                </a:highlight>
              </a:rPr>
              <a:t>願</a:t>
            </a:r>
            <a:r>
              <a:rPr lang="ja-JP" altLang="en-US" dirty="0"/>
              <a:t>望</a:t>
            </a:r>
            <a:r>
              <a:rPr lang="zh-CN" altLang="en-US" dirty="0"/>
              <a:t>（</a:t>
            </a:r>
            <a:r>
              <a:rPr lang="ja-JP" altLang="en-US" dirty="0"/>
              <a:t>がんぼう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ja-JP" altLang="en-US" dirty="0"/>
              <a:t>日本語を</a:t>
            </a:r>
            <a:r>
              <a:rPr lang="ja-JP" altLang="en-US" dirty="0">
                <a:highlight>
                  <a:srgbClr val="FFFF00"/>
                </a:highlight>
              </a:rPr>
              <a:t>習（なら）う</a:t>
            </a:r>
            <a:r>
              <a:rPr lang="ja-JP" altLang="en-US" dirty="0"/>
              <a:t>。　　　　　日本語を</a:t>
            </a:r>
            <a:r>
              <a:rPr lang="ja-JP" altLang="en-US" dirty="0">
                <a:highlight>
                  <a:srgbClr val="FFFF00"/>
                </a:highlight>
              </a:rPr>
              <a:t>学習（がくしゅう）する</a:t>
            </a:r>
            <a:r>
              <a:rPr lang="ja-JP" altLang="en-US" dirty="0"/>
              <a:t>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C00000"/>
                </a:solidFill>
              </a:rPr>
              <a:t>訓読み和音読み組み合わせ</a:t>
            </a:r>
            <a:endParaRPr lang="en-US" altLang="ja-JP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茶碗蒸し（ちゃわんむし）　</a:t>
            </a:r>
            <a:r>
              <a:rPr lang="zh-CN" altLang="en-US" dirty="0">
                <a:solidFill>
                  <a:srgbClr val="0070C0"/>
                </a:solidFill>
              </a:rPr>
              <a:t>蛋羹</a:t>
            </a:r>
            <a:r>
              <a:rPr lang="ja-JP" altLang="en-US" dirty="0"/>
              <a:t>　　　　　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slow" advTm="15000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53"/>
          <p:cNvSpPr txBox="1"/>
          <p:nvPr>
            <p:custDataLst>
              <p:tags r:id="rId1"/>
            </p:custDataLst>
          </p:nvPr>
        </p:nvSpPr>
        <p:spPr>
          <a:xfrm>
            <a:off x="1642369" y="1386205"/>
            <a:ext cx="10000991" cy="4905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単語と</a:t>
            </a:r>
            <a:r>
              <a:rPr kumimoji="0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 法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一、指示代名詞：これ（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近）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、それ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（中）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あれ</a:t>
            </a:r>
            <a:r>
              <a:rPr lang="en-US" altLang="ja-JP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远）</a:t>
            </a:r>
            <a:r>
              <a:rPr lang="ja-JP" alt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どれ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二、連体：　この（本）、その（本）、あの（本）　どの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三、疑問詞：何（なん）　誰（だれ）　どなた（敬語）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　　　どれ　　どの人／どの自転車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PA-椭圆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500" y="1102995"/>
            <a:ext cx="939800" cy="92138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63223" y="11834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矩形 15"/>
          <p:cNvSpPr/>
          <p:nvPr>
            <p:custDataLst>
              <p:tags r:id="rId4"/>
            </p:custDataLst>
          </p:nvPr>
        </p:nvSpPr>
        <p:spPr>
          <a:xfrm>
            <a:off x="8747125" y="262255"/>
            <a:ext cx="3028950" cy="5416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53"/>
          <p:cNvSpPr txBox="1"/>
          <p:nvPr>
            <p:custDataLst>
              <p:tags r:id="rId1"/>
            </p:custDataLst>
          </p:nvPr>
        </p:nvSpPr>
        <p:spPr>
          <a:xfrm>
            <a:off x="1216241" y="417250"/>
            <a:ext cx="10093910" cy="66478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auto">
              <a:lnSpc>
                <a:spcPct val="200000"/>
              </a:lnSpc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家族（かぞく）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①　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  <a:sym typeface="+mn-ea"/>
              </a:rPr>
              <a:t>家人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宋体" pitchFamily="2" charset="-122"/>
                <a:cs typeface="+mn-cs"/>
                <a:sym typeface="+mn-ea"/>
              </a:rPr>
              <a:t> </a:t>
            </a:r>
            <a:r>
              <a:rPr lang="ja-JP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両親（りょうしん）①　</a:t>
            </a:r>
            <a:r>
              <a:rPr lang="zh-CN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双亲</a:t>
            </a:r>
            <a:r>
              <a:rPr lang="zh-CN" altLang="ja-JP" sz="24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父母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 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人（ひと）⓪　　　　　　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  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方（かた）⓪　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人 （尊称）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highlight>
                <a:srgbClr val="00FFFF"/>
              </a:highlight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父（ちち）①　　 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家父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  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lang="ja-JP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お父さん　②（おとうさん） </a:t>
            </a:r>
            <a:r>
              <a:rPr lang="zh-CN" altLang="ja-JP" sz="2400" b="1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FF"/>
                </a:highlight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父亲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endParaRPr kumimoji="0" lang="ja-JP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 </a:t>
            </a:r>
            <a:r>
              <a:rPr lang="ja-JP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母（はは）①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 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家母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 　お母さん　②（おかあさん） 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FF"/>
                </a:highlight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  <a:sym typeface="+mn-ea"/>
              </a:rPr>
              <a:t>母亲</a:t>
            </a:r>
            <a:endParaRPr kumimoji="0" lang="ja-JP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兄（あに）</a:t>
            </a:r>
            <a:r>
              <a:rPr lang="ja-JP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①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  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哥哥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</a:t>
            </a:r>
            <a:r>
              <a:rPr lang="en-US" altLang="ja-JP" sz="24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 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お兄さん　②（おにいさん）　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宋体" pitchFamily="2" charset="-122"/>
                <a:cs typeface="+mn-cs"/>
                <a:sym typeface="+mn-ea"/>
              </a:rPr>
              <a:t>哥哥</a:t>
            </a:r>
            <a:endParaRPr kumimoji="0" lang="ja-JP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姉（あね）</a:t>
            </a:r>
            <a:r>
              <a:rPr lang="ja-JP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⓪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姐姐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　お姉さん　②（おねえさん） 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姐姐</a:t>
            </a:r>
            <a:endParaRPr kumimoji="0" lang="zh-CN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おじさん ⓪　　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叔叔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lang="ja-JP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おじいさん　②         </a:t>
            </a:r>
            <a:r>
              <a:rPr lang="zh-CN" altLang="ja-JP" sz="24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爷爷</a:t>
            </a:r>
            <a:endParaRPr lang="ja-JP" altLang="zh-CN" sz="2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おばさん ⓪　　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阿姨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姨妈</a:t>
            </a: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 おばあさん　②         </a:t>
            </a:r>
            <a:r>
              <a:rPr kumimoji="0" lang="zh-C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奶奶</a:t>
            </a:r>
            <a:endParaRPr kumimoji="0" lang="zh-CN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kumimoji="0" lang="ja-JP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水筒　すいとう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cup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疑问词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/>
              <a:t>何（なん）　</a:t>
            </a:r>
            <a:r>
              <a:rPr lang="zh-CN" altLang="en-US" sz="3200" dirty="0">
                <a:solidFill>
                  <a:srgbClr val="0070C0"/>
                </a:solidFill>
              </a:rPr>
              <a:t>什么</a:t>
            </a:r>
            <a:r>
              <a:rPr lang="ja-JP" altLang="en-US" sz="3200" dirty="0"/>
              <a:t>　</a:t>
            </a:r>
            <a:endParaRPr lang="en-US" altLang="ja-JP" sz="3200" dirty="0"/>
          </a:p>
          <a:p>
            <a:endParaRPr lang="en-US" altLang="zh-CN" sz="3200" dirty="0"/>
          </a:p>
          <a:p>
            <a:r>
              <a:rPr lang="ja-JP" altLang="en-US" sz="3200" dirty="0"/>
              <a:t>誰（だれ）　　　　どなた</a:t>
            </a:r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rgbClr val="0070C0"/>
                </a:solidFill>
              </a:rPr>
              <a:t>谁的尊重语</a:t>
            </a:r>
            <a:endParaRPr lang="en-US" altLang="zh-CN" sz="3200" dirty="0">
              <a:solidFill>
                <a:srgbClr val="0070C0"/>
              </a:solidFill>
            </a:endParaRPr>
          </a:p>
          <a:p>
            <a:endParaRPr lang="en-US" altLang="ja-JP" sz="3200" dirty="0">
              <a:solidFill>
                <a:srgbClr val="0070C0"/>
              </a:solidFill>
            </a:endParaRPr>
          </a:p>
          <a:p>
            <a:r>
              <a:rPr lang="ja-JP" altLang="en-US" sz="3200" dirty="0"/>
              <a:t>どれ</a:t>
            </a:r>
            <a:r>
              <a:rPr lang="ja-JP" altLang="en-US" sz="3200" dirty="0">
                <a:solidFill>
                  <a:srgbClr val="0070C0"/>
                </a:solidFill>
              </a:rPr>
              <a:t>　</a:t>
            </a:r>
            <a:r>
              <a:rPr lang="zh-CN" altLang="en-US" sz="3200" dirty="0">
                <a:solidFill>
                  <a:srgbClr val="0070C0"/>
                </a:solidFill>
              </a:rPr>
              <a:t>哪个</a:t>
            </a:r>
            <a:r>
              <a:rPr lang="ja-JP" altLang="en-US" sz="3200" dirty="0">
                <a:solidFill>
                  <a:srgbClr val="0070C0"/>
                </a:solidFill>
              </a:rPr>
              <a:t>　　　　</a:t>
            </a:r>
            <a:r>
              <a:rPr lang="ja-JP" altLang="en-US" sz="3200" dirty="0"/>
              <a:t>どの人　どの自転車</a:t>
            </a:r>
            <a:endParaRPr lang="en-US" altLang="ja-JP" sz="3200" dirty="0"/>
          </a:p>
          <a:p>
            <a:endParaRPr lang="en-US" altLang="zh-CN" sz="3200" dirty="0"/>
          </a:p>
          <a:p>
            <a:r>
              <a:rPr lang="ja-JP" altLang="en-US" sz="3200" dirty="0"/>
              <a:t>おいくつ  </a:t>
            </a:r>
            <a:r>
              <a:rPr lang="zh-CN" altLang="en-US" sz="3200" dirty="0"/>
              <a:t>多大年纪    </a:t>
            </a:r>
            <a:r>
              <a:rPr lang="ja-JP" altLang="en-US" sz="3200" dirty="0"/>
              <a:t>　　何歳／何才（なんさい）</a:t>
            </a:r>
            <a:r>
              <a:rPr lang="zh-CN" altLang="en-US" sz="3200" dirty="0">
                <a:solidFill>
                  <a:srgbClr val="0070C0"/>
                </a:solidFill>
              </a:rPr>
              <a:t>几岁</a:t>
            </a:r>
            <a:r>
              <a:rPr lang="ja-JP" altLang="en-US" sz="3200" dirty="0"/>
              <a:t>　</a:t>
            </a:r>
            <a:endParaRPr lang="zh-CN" altLang="en-US" sz="3200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178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本课要点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247775" y="995045"/>
            <a:ext cx="9778291" cy="5133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１、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これは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本 です。　</a:t>
            </a:r>
            <a:endParaRPr kumimoji="0" lang="ja-JP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２、これは 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ですか。</a:t>
            </a:r>
            <a:endParaRPr kumimoji="0" lang="ja-JP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３、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あれは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lang="ja-JP" altLang="en-US" sz="36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誰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の 傘ですか。</a:t>
            </a:r>
            <a:endParaRPr kumimoji="0" lang="ja-JP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４、このカメラは スミスさん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の</a:t>
            </a:r>
            <a:r>
              <a:rPr kumimoji="0" lang="ja-JP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です。</a:t>
            </a:r>
            <a:endParaRPr kumimoji="0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16" name="PA-矩形 15"/>
          <p:cNvSpPr/>
          <p:nvPr>
            <p:custDataLst>
              <p:tags r:id="rId3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语法讲解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Title 6"/>
          <p:cNvSpPr txBox="1"/>
          <p:nvPr>
            <p:custDataLst>
              <p:tags r:id="rId5"/>
            </p:custDataLst>
          </p:nvPr>
        </p:nvSpPr>
        <p:spPr>
          <a:xfrm>
            <a:off x="1643380" y="818515"/>
            <a:ext cx="3535045" cy="7073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67500" tIns="35100" rIns="67500" bIns="351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300" b="1" i="0" u="none" strike="noStrike" kern="1200" cap="none" spc="300" normalizeH="0" baseline="0" noProof="1">
                <a:ln w="3175">
                  <a:noFill/>
                  <a:prstDash val="dash"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事物指示词</a:t>
            </a:r>
            <a:endParaRPr kumimoji="0" lang="zh-CN" altLang="en-US" sz="3300" b="1" i="0" u="none" strike="noStrike" kern="1200" cap="none" spc="300" normalizeH="0" baseline="0" noProof="1">
              <a:ln w="3175">
                <a:noFill/>
                <a:prstDash val="dash"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3105" y="1073785"/>
            <a:ext cx="774700" cy="779780"/>
            <a:chOff x="9748" y="5998"/>
            <a:chExt cx="1220" cy="1228"/>
          </a:xfrm>
        </p:grpSpPr>
        <p:sp>
          <p:nvSpPr>
            <p:cNvPr id="37" name="PA-椭圆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748" y="5998"/>
              <a:ext cx="1221" cy="122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PA-任意多边形 9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993" y="6230"/>
              <a:ext cx="732" cy="764"/>
            </a:xfrm>
            <a:custGeom>
              <a:avLst/>
              <a:gdLst>
                <a:gd name="T0" fmla="*/ 86 w 134"/>
                <a:gd name="T1" fmla="*/ 115 h 140"/>
                <a:gd name="T2" fmla="*/ 82 w 134"/>
                <a:gd name="T3" fmla="*/ 118 h 140"/>
                <a:gd name="T4" fmla="*/ 10 w 134"/>
                <a:gd name="T5" fmla="*/ 115 h 140"/>
                <a:gd name="T6" fmla="*/ 14 w 134"/>
                <a:gd name="T7" fmla="*/ 11 h 140"/>
                <a:gd name="T8" fmla="*/ 86 w 134"/>
                <a:gd name="T9" fmla="*/ 15 h 140"/>
                <a:gd name="T10" fmla="*/ 96 w 134"/>
                <a:gd name="T11" fmla="*/ 16 h 140"/>
                <a:gd name="T12" fmla="*/ 82 w 134"/>
                <a:gd name="T13" fmla="*/ 0 h 140"/>
                <a:gd name="T14" fmla="*/ 0 w 134"/>
                <a:gd name="T15" fmla="*/ 14 h 140"/>
                <a:gd name="T16" fmla="*/ 14 w 134"/>
                <a:gd name="T17" fmla="*/ 140 h 140"/>
                <a:gd name="T18" fmla="*/ 96 w 134"/>
                <a:gd name="T19" fmla="*/ 126 h 140"/>
                <a:gd name="T20" fmla="*/ 96 w 134"/>
                <a:gd name="T21" fmla="*/ 125 h 140"/>
                <a:gd name="T22" fmla="*/ 86 w 134"/>
                <a:gd name="T23" fmla="*/ 87 h 140"/>
                <a:gd name="T24" fmla="*/ 55 w 134"/>
                <a:gd name="T25" fmla="*/ 4 h 140"/>
                <a:gd name="T26" fmla="*/ 55 w 134"/>
                <a:gd name="T27" fmla="*/ 7 h 140"/>
                <a:gd name="T28" fmla="*/ 40 w 134"/>
                <a:gd name="T29" fmla="*/ 5 h 140"/>
                <a:gd name="T30" fmla="*/ 48 w 134"/>
                <a:gd name="T31" fmla="*/ 135 h 140"/>
                <a:gd name="T32" fmla="*/ 48 w 134"/>
                <a:gd name="T33" fmla="*/ 123 h 140"/>
                <a:gd name="T34" fmla="*/ 48 w 134"/>
                <a:gd name="T35" fmla="*/ 135 h 140"/>
                <a:gd name="T36" fmla="*/ 96 w 134"/>
                <a:gd name="T37" fmla="*/ 22 h 140"/>
                <a:gd name="T38" fmla="*/ 62 w 134"/>
                <a:gd name="T39" fmla="*/ 22 h 140"/>
                <a:gd name="T40" fmla="*/ 51 w 134"/>
                <a:gd name="T41" fmla="*/ 70 h 140"/>
                <a:gd name="T42" fmla="*/ 66 w 134"/>
                <a:gd name="T43" fmla="*/ 81 h 140"/>
                <a:gd name="T44" fmla="*/ 83 w 134"/>
                <a:gd name="T45" fmla="*/ 81 h 140"/>
                <a:gd name="T46" fmla="*/ 96 w 134"/>
                <a:gd name="T47" fmla="*/ 81 h 140"/>
                <a:gd name="T48" fmla="*/ 134 w 134"/>
                <a:gd name="T49" fmla="*/ 70 h 140"/>
                <a:gd name="T50" fmla="*/ 124 w 134"/>
                <a:gd name="T51" fmla="*/ 22 h 140"/>
                <a:gd name="T52" fmla="*/ 124 w 134"/>
                <a:gd name="T53" fmla="*/ 74 h 140"/>
                <a:gd name="T54" fmla="*/ 86 w 134"/>
                <a:gd name="T55" fmla="*/ 74 h 140"/>
                <a:gd name="T56" fmla="*/ 58 w 134"/>
                <a:gd name="T57" fmla="*/ 70 h 140"/>
                <a:gd name="T58" fmla="*/ 62 w 134"/>
                <a:gd name="T59" fmla="*/ 29 h 140"/>
                <a:gd name="T60" fmla="*/ 96 w 134"/>
                <a:gd name="T61" fmla="*/ 29 h 140"/>
                <a:gd name="T62" fmla="*/ 127 w 134"/>
                <a:gd name="T63" fmla="*/ 33 h 140"/>
                <a:gd name="T64" fmla="*/ 82 w 134"/>
                <a:gd name="T65" fmla="*/ 37 h 140"/>
                <a:gd name="T66" fmla="*/ 109 w 134"/>
                <a:gd name="T67" fmla="*/ 56 h 140"/>
                <a:gd name="T68" fmla="*/ 88 w 134"/>
                <a:gd name="T69" fmla="*/ 62 h 140"/>
                <a:gd name="T70" fmla="*/ 101 w 134"/>
                <a:gd name="T71" fmla="*/ 64 h 140"/>
                <a:gd name="T72" fmla="*/ 109 w 134"/>
                <a:gd name="T73" fmla="*/ 65 h 140"/>
                <a:gd name="T74" fmla="*/ 102 w 134"/>
                <a:gd name="T75" fmla="*/ 66 h 140"/>
                <a:gd name="T76" fmla="*/ 86 w 134"/>
                <a:gd name="T77" fmla="*/ 69 h 140"/>
                <a:gd name="T78" fmla="*/ 86 w 134"/>
                <a:gd name="T79" fmla="*/ 61 h 140"/>
                <a:gd name="T80" fmla="*/ 87 w 134"/>
                <a:gd name="T81" fmla="*/ 57 h 140"/>
                <a:gd name="T82" fmla="*/ 81 w 134"/>
                <a:gd name="T83" fmla="*/ 39 h 140"/>
                <a:gd name="T84" fmla="*/ 78 w 134"/>
                <a:gd name="T85" fmla="*/ 37 h 140"/>
                <a:gd name="T86" fmla="*/ 78 w 134"/>
                <a:gd name="T87" fmla="*/ 33 h 140"/>
                <a:gd name="T88" fmla="*/ 80 w 134"/>
                <a:gd name="T89" fmla="*/ 3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140">
                  <a:moveTo>
                    <a:pt x="86" y="87"/>
                  </a:moveTo>
                  <a:cubicBezTo>
                    <a:pt x="86" y="115"/>
                    <a:pt x="86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7"/>
                    <a:pt x="84" y="118"/>
                    <a:pt x="82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2" y="118"/>
                    <a:pt x="10" y="117"/>
                    <a:pt x="10" y="1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1"/>
                    <a:pt x="14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1"/>
                    <a:pt x="86" y="13"/>
                    <a:pt x="86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6"/>
                    <a:pt x="90" y="0"/>
                    <a:pt x="8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4"/>
                    <a:pt x="6" y="140"/>
                    <a:pt x="14" y="140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90" y="140"/>
                    <a:pt x="96" y="134"/>
                    <a:pt x="96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6" y="87"/>
                    <a:pt x="86" y="87"/>
                    <a:pt x="86" y="87"/>
                  </a:cubicBezTo>
                  <a:close/>
                  <a:moveTo>
                    <a:pt x="42" y="4"/>
                  </a:move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6" y="4"/>
                    <a:pt x="56" y="5"/>
                  </a:cubicBezTo>
                  <a:cubicBezTo>
                    <a:pt x="56" y="6"/>
                    <a:pt x="55" y="7"/>
                    <a:pt x="5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7"/>
                    <a:pt x="40" y="6"/>
                    <a:pt x="40" y="5"/>
                  </a:cubicBezTo>
                  <a:cubicBezTo>
                    <a:pt x="40" y="4"/>
                    <a:pt x="41" y="4"/>
                    <a:pt x="42" y="4"/>
                  </a:cubicBezTo>
                  <a:close/>
                  <a:moveTo>
                    <a:pt x="48" y="135"/>
                  </a:moveTo>
                  <a:cubicBezTo>
                    <a:pt x="45" y="135"/>
                    <a:pt x="42" y="133"/>
                    <a:pt x="42" y="129"/>
                  </a:cubicBezTo>
                  <a:cubicBezTo>
                    <a:pt x="42" y="125"/>
                    <a:pt x="45" y="123"/>
                    <a:pt x="48" y="123"/>
                  </a:cubicBezTo>
                  <a:cubicBezTo>
                    <a:pt x="52" y="123"/>
                    <a:pt x="54" y="125"/>
                    <a:pt x="54" y="129"/>
                  </a:cubicBezTo>
                  <a:cubicBezTo>
                    <a:pt x="54" y="133"/>
                    <a:pt x="52" y="135"/>
                    <a:pt x="48" y="135"/>
                  </a:cubicBezTo>
                  <a:close/>
                  <a:moveTo>
                    <a:pt x="124" y="22"/>
                  </a:moveTo>
                  <a:cubicBezTo>
                    <a:pt x="96" y="22"/>
                    <a:pt x="96" y="22"/>
                    <a:pt x="96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6" y="22"/>
                    <a:pt x="51" y="27"/>
                    <a:pt x="51" y="33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6"/>
                    <a:pt x="56" y="81"/>
                    <a:pt x="62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9" y="81"/>
                    <a:pt x="134" y="76"/>
                    <a:pt x="134" y="70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4" y="27"/>
                    <a:pt x="129" y="22"/>
                    <a:pt x="124" y="22"/>
                  </a:cubicBezTo>
                  <a:close/>
                  <a:moveTo>
                    <a:pt x="127" y="70"/>
                  </a:moveTo>
                  <a:cubicBezTo>
                    <a:pt x="127" y="72"/>
                    <a:pt x="126" y="74"/>
                    <a:pt x="124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0" y="74"/>
                    <a:pt x="58" y="72"/>
                    <a:pt x="58" y="7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0"/>
                    <a:pt x="60" y="29"/>
                    <a:pt x="62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6" y="29"/>
                    <a:pt x="127" y="30"/>
                    <a:pt x="127" y="33"/>
                  </a:cubicBezTo>
                  <a:lnTo>
                    <a:pt x="127" y="70"/>
                  </a:lnTo>
                  <a:close/>
                  <a:moveTo>
                    <a:pt x="82" y="37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9" y="62"/>
                    <a:pt x="89" y="63"/>
                    <a:pt x="90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2"/>
                    <a:pt x="103" y="61"/>
                    <a:pt x="105" y="61"/>
                  </a:cubicBezTo>
                  <a:cubicBezTo>
                    <a:pt x="107" y="61"/>
                    <a:pt x="109" y="63"/>
                    <a:pt x="109" y="65"/>
                  </a:cubicBezTo>
                  <a:cubicBezTo>
                    <a:pt x="109" y="67"/>
                    <a:pt x="107" y="69"/>
                    <a:pt x="105" y="69"/>
                  </a:cubicBezTo>
                  <a:cubicBezTo>
                    <a:pt x="103" y="69"/>
                    <a:pt x="102" y="68"/>
                    <a:pt x="102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8"/>
                    <a:pt x="87" y="69"/>
                    <a:pt x="86" y="69"/>
                  </a:cubicBezTo>
                  <a:cubicBezTo>
                    <a:pt x="84" y="69"/>
                    <a:pt x="82" y="67"/>
                    <a:pt x="82" y="65"/>
                  </a:cubicBezTo>
                  <a:cubicBezTo>
                    <a:pt x="82" y="63"/>
                    <a:pt x="84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7" y="37"/>
                    <a:pt x="76" y="36"/>
                    <a:pt x="76" y="35"/>
                  </a:cubicBezTo>
                  <a:cubicBezTo>
                    <a:pt x="76" y="34"/>
                    <a:pt x="77" y="33"/>
                    <a:pt x="78" y="33"/>
                  </a:cubicBezTo>
                  <a:cubicBezTo>
                    <a:pt x="79" y="33"/>
                    <a:pt x="80" y="34"/>
                    <a:pt x="80" y="35"/>
                  </a:cubicBezTo>
                  <a:cubicBezTo>
                    <a:pt x="80" y="35"/>
                    <a:pt x="80" y="35"/>
                    <a:pt x="80" y="35"/>
                  </a:cubicBezTo>
                  <a:lnTo>
                    <a:pt x="82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78230" y="1915160"/>
            <a:ext cx="104000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これ</a:t>
            </a:r>
            <a:r>
              <a:rPr kumimoji="0" lang="ja-JP" altLang="zh-CN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それ</a:t>
            </a:r>
            <a:r>
              <a:rPr kumimoji="0" lang="ja-JP" altLang="zh-CN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あれ相当于汉语的“这、这个”“那、那个”。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汉语里有“这”“那”两种说法，而日语有“これ”“それ”“あれ”三种说法。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修饰名词时，要用“この”“その”“あの”。其表示的位置关系与“これ”“それ”“あれ”相同</a:t>
            </a:r>
            <a:r>
              <a:rPr kumimoji="0" lang="ja-JP" altLang="zh-CN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ja-JP" altLang="zh-CN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15"/>
          <p:cNvSpPr/>
          <p:nvPr>
            <p:custDataLst>
              <p:tags r:id="rId8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680" y="4133215"/>
            <a:ext cx="3695700" cy="2263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680" y="4133215"/>
            <a:ext cx="3649980" cy="2133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0435" y="4594225"/>
            <a:ext cx="1729740" cy="1341120"/>
          </a:xfrm>
          <a:prstGeom prst="rect">
            <a:avLst/>
          </a:prstGeom>
        </p:spPr>
      </p:pic>
      <p:sp>
        <p:nvSpPr>
          <p:cNvPr id="13" name="PA-矩形 1"/>
          <p:cNvSpPr/>
          <p:nvPr>
            <p:custDataLst>
              <p:tags r:id="rId12"/>
            </p:custDataLst>
          </p:nvPr>
        </p:nvSpPr>
        <p:spPr>
          <a:xfrm>
            <a:off x="1078230" y="3244850"/>
            <a:ext cx="3219450" cy="69977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rgbClr val="0094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これ、この：</a:t>
            </a:r>
            <a:r>
              <a:rPr lang="zh-CN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离说话人近时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PA-矩形 1"/>
          <p:cNvSpPr/>
          <p:nvPr>
            <p:custDataLst>
              <p:tags r:id="rId13"/>
            </p:custDataLst>
          </p:nvPr>
        </p:nvSpPr>
        <p:spPr>
          <a:xfrm>
            <a:off x="6677660" y="1073785"/>
            <a:ext cx="4234815" cy="6546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rgbClr val="0094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それ、その：</a:t>
            </a:r>
            <a:r>
              <a:rPr kumimoji="0" lang="zh-CN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距听话人近的事物</a:t>
            </a:r>
            <a:endParaRPr kumimoji="0" lang="zh-CN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25845" y="3151505"/>
            <a:ext cx="4397375" cy="6451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あれ、あの：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离说话人与听话人都有距离的事物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53"/>
          <p:cNvSpPr txBox="1"/>
          <p:nvPr>
            <p:custDataLst>
              <p:tags r:id="rId1"/>
            </p:custDataLst>
          </p:nvPr>
        </p:nvSpPr>
        <p:spPr>
          <a:xfrm>
            <a:off x="656949" y="630315"/>
            <a:ext cx="10910656" cy="57938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课文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</a:t>
            </a:r>
            <a:r>
              <a:rPr lang="en-US" altLang="ja-JP" sz="28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A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これ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はテレビですか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 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乙：いいえ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それ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はテレビではありません。パソコンです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B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それ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は何ですか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 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これ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は日本語の本です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16" name="PA-矩形 15"/>
          <p:cNvSpPr/>
          <p:nvPr>
            <p:custDataLst>
              <p:tags r:id="rId2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576705" y="262255"/>
            <a:ext cx="1393825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ja-JP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429306" y="1364615"/>
            <a:ext cx="9738440" cy="5015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C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甲：森さんのかばんは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どれ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乙：あのかばんです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／あれです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D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甲：そのノートは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だれ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のですか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乙：わたしのです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16" name="PA-矩形 15"/>
          <p:cNvSpPr/>
          <p:nvPr>
            <p:custDataLst>
              <p:tags r:id="rId6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373398" y="227299"/>
            <a:ext cx="4473682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应用课文</a:t>
            </a: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（家族の</a:t>
            </a:r>
            <a:r>
              <a:rPr lang="ja-JP" altLang="en-US" sz="2800" dirty="0">
                <a:solidFill>
                  <a:schemeClr val="accent6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微软雅黑" panose="020B0503020204020204" charset="-122"/>
              </a:rPr>
              <a:t>写真</a:t>
            </a: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012054" y="956945"/>
            <a:ext cx="10058400" cy="5715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小野：李さん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それ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ご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家族（かぞく）の写真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李：これですか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：</a:t>
            </a:r>
            <a:r>
              <a:rPr lang="ja-JP" altLang="en-US" sz="2800" b="1" dirty="0">
                <a:highlight>
                  <a:srgbClr val="00FFFF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そう</a:t>
            </a:r>
            <a:r>
              <a:rPr lang="en-US" altLang="ja-JP" sz="2800" b="1" dirty="0" err="1">
                <a:highlight>
                  <a:srgbClr val="00FFFF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この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方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（かた）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どなた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李：私の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母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（はは）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お母さん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お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いくつですか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何才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</a:t>
            </a:r>
            <a:r>
              <a:rPr lang="ja-JP" altLang="en-US" sz="28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５２歳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52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才です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16" name="PA-矩形 15"/>
          <p:cNvSpPr/>
          <p:nvPr>
            <p:custDataLst>
              <p:tags r:id="rId6"/>
            </p:custDataLst>
          </p:nvPr>
        </p:nvSpPr>
        <p:spPr>
          <a:xfrm>
            <a:off x="9034145" y="303530"/>
            <a:ext cx="2955290" cy="5003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年龄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901" y="1582557"/>
            <a:ext cx="10515600" cy="4351338"/>
          </a:xfrm>
        </p:spPr>
        <p:txBody>
          <a:bodyPr/>
          <a:lstStyle/>
          <a:p>
            <a:r>
              <a:rPr lang="en-US" altLang="ja-JP" dirty="0"/>
              <a:t>18</a:t>
            </a:r>
            <a:r>
              <a:rPr lang="ja-JP" altLang="en-US" dirty="0"/>
              <a:t>才　じゅうはっさい　　　　　　</a:t>
            </a:r>
            <a:r>
              <a:rPr lang="ja-JP" altLang="en-US" dirty="0">
                <a:highlight>
                  <a:srgbClr val="FFFF00"/>
                </a:highlight>
              </a:rPr>
              <a:t>　何年（なにどし）　</a:t>
            </a:r>
            <a:endParaRPr lang="en-US" altLang="ja-JP" dirty="0"/>
          </a:p>
          <a:p>
            <a:r>
              <a:rPr lang="en-US" altLang="ja-JP" dirty="0"/>
              <a:t>19</a:t>
            </a:r>
            <a:r>
              <a:rPr lang="ja-JP" altLang="en-US" dirty="0"/>
              <a:t>才　じゅうきゅうさい</a:t>
            </a:r>
            <a:endParaRPr lang="en-US" altLang="ja-JP" dirty="0"/>
          </a:p>
          <a:p>
            <a:r>
              <a:rPr lang="en-US" altLang="ja-JP" dirty="0">
                <a:highlight>
                  <a:srgbClr val="FFFF00"/>
                </a:highlight>
              </a:rPr>
              <a:t>20</a:t>
            </a:r>
            <a:r>
              <a:rPr lang="ja-JP" altLang="en-US" dirty="0">
                <a:highlight>
                  <a:srgbClr val="FFFF00"/>
                </a:highlight>
              </a:rPr>
              <a:t>才　はたち</a:t>
            </a:r>
            <a:r>
              <a:rPr lang="ja-JP" altLang="en-US" dirty="0"/>
              <a:t>　　　　　　　　　　　鼠（ねずみ）　　牛（うし）</a:t>
            </a:r>
            <a:endParaRPr lang="en-US" altLang="ja-JP" dirty="0">
              <a:highlight>
                <a:srgbClr val="FFFF00"/>
              </a:highlight>
            </a:endParaRPr>
          </a:p>
          <a:p>
            <a:r>
              <a:rPr lang="en-US" altLang="ja-JP" dirty="0"/>
              <a:t>21</a:t>
            </a:r>
            <a:r>
              <a:rPr lang="ja-JP" altLang="en-US" dirty="0"/>
              <a:t>才　にじゅういっさい　　　　　　虎（とら）　　　兎（うさぎ）　　</a:t>
            </a:r>
            <a:endParaRPr lang="en-US" altLang="ja-JP" dirty="0"/>
          </a:p>
          <a:p>
            <a:r>
              <a:rPr lang="en-US" altLang="ja-JP" dirty="0"/>
              <a:t>22</a:t>
            </a:r>
            <a:r>
              <a:rPr lang="ja-JP" altLang="en-US" dirty="0"/>
              <a:t>才　にじゅうにさい　　　　　　　龍（りゅう）　　蛇（へび）</a:t>
            </a:r>
            <a:endParaRPr lang="en-US" altLang="ja-JP" dirty="0"/>
          </a:p>
          <a:p>
            <a:r>
              <a:rPr lang="en-US" altLang="ja-JP" dirty="0"/>
              <a:t>23</a:t>
            </a:r>
            <a:r>
              <a:rPr lang="ja-JP" altLang="en-US" dirty="0"/>
              <a:t>才　にじゅうさんさい　　　　　　馬（うま）　　　羊（ひつじ）　　　　　　　　　　　　　　　　　　</a:t>
            </a:r>
            <a:endParaRPr lang="en-US" altLang="ja-JP" dirty="0"/>
          </a:p>
          <a:p>
            <a:r>
              <a:rPr lang="en-US" altLang="ja-JP" dirty="0"/>
              <a:t>24</a:t>
            </a:r>
            <a:r>
              <a:rPr lang="ja-JP" altLang="en-US" dirty="0"/>
              <a:t>才　にじゅうよんさい　　　　　　猿（さる）　　　鶏（にわとり）</a:t>
            </a:r>
            <a:endParaRPr lang="en-US" altLang="ja-JP" dirty="0"/>
          </a:p>
          <a:p>
            <a:r>
              <a:rPr lang="en-US" altLang="ja-JP" dirty="0"/>
              <a:t>25</a:t>
            </a:r>
            <a:r>
              <a:rPr lang="ja-JP" altLang="en-US" dirty="0"/>
              <a:t>才　にじゅうごさい　　　　　　　犬（いぬ）　　　猪 （いのしし）</a:t>
            </a:r>
            <a:endParaRPr lang="en-US" altLang="ja-JP" dirty="0"/>
          </a:p>
          <a:p>
            <a:r>
              <a:rPr lang="en-US" altLang="ja-JP" dirty="0"/>
              <a:t>26</a:t>
            </a:r>
            <a:r>
              <a:rPr lang="ja-JP" altLang="en-US" dirty="0"/>
              <a:t>才　にじゅうろくさい　　</a:t>
            </a:r>
            <a:endParaRPr lang="en-US" altLang="ja-JP" dirty="0"/>
          </a:p>
          <a:p>
            <a:r>
              <a:rPr lang="ja-JP" altLang="en-US" dirty="0"/>
              <a:t>何歳　なんさい　　　　おいくつ　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i="1" dirty="0"/>
              <a:t>今年　ことし　</a:t>
            </a:r>
            <a:r>
              <a:rPr lang="ja-JP" altLang="en-US" i="1" dirty="0"/>
              <a:t>二十歳　になります</a:t>
            </a:r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884" y="1154097"/>
            <a:ext cx="677108" cy="4669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200" dirty="0">
                <a:solidFill>
                  <a:srgbClr val="C00000"/>
                </a:solidFill>
              </a:rPr>
              <a:t>李さんは中国人です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6993" y="683581"/>
            <a:ext cx="659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李さんは先生です。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083728" y="1695636"/>
            <a:ext cx="698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李さんは大学の先生です。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083727" y="2583401"/>
            <a:ext cx="762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李さんは韓国人では（じゃ）ありません。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4048219" y="3648723"/>
            <a:ext cx="541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002060"/>
                </a:solidFill>
              </a:rPr>
              <a:t>李さんは大学の先生ですか。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2707" y="4483223"/>
            <a:ext cx="6968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002060"/>
                </a:solidFill>
              </a:rPr>
              <a:t>はい、そうです。</a:t>
            </a:r>
            <a:endParaRPr lang="en-US" altLang="ja-JP" sz="3200" dirty="0">
              <a:solidFill>
                <a:srgbClr val="002060"/>
              </a:solidFill>
            </a:endParaRPr>
          </a:p>
          <a:p>
            <a:endParaRPr lang="en-US" altLang="ja-JP" sz="3200" dirty="0"/>
          </a:p>
          <a:p>
            <a:r>
              <a:rPr lang="ja-JP" altLang="en-US" sz="3200" dirty="0">
                <a:solidFill>
                  <a:srgbClr val="002060"/>
                </a:solidFill>
              </a:rPr>
              <a:t>いいえ、ちがいます。</a:t>
            </a:r>
            <a:endParaRPr lang="en-US" altLang="ja-JP" sz="3200" dirty="0">
              <a:solidFill>
                <a:srgbClr val="00206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080551" y="967666"/>
            <a:ext cx="754602" cy="188206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2982898" y="3879541"/>
            <a:ext cx="750252" cy="204186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34500" y="371475"/>
            <a:ext cx="242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语法重点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57300" y="271780"/>
            <a:ext cx="459930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应用课文</a:t>
            </a: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ja-JP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微软雅黑" panose="020B0503020204020204" charset="-122"/>
              </a:rPr>
              <a:t>家族の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微软雅黑" panose="020B0503020204020204" charset="-122"/>
              </a:rPr>
              <a:t>写</a:t>
            </a:r>
            <a:r>
              <a:rPr kumimoji="0" lang="ja-JP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微软雅黑" panose="020B0503020204020204" charset="-122"/>
              </a:rPr>
              <a:t>真</a:t>
            </a: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161310" y="1211928"/>
            <a:ext cx="10097876" cy="4370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李：小野さん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これ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どうぞ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小野：えっ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何ですか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李：お土産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（みやげ）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わあ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ええっ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スワトウのハンカチですね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  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いいですか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小野：どうも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ありがとう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ございます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16" name="PA-矩形 15"/>
          <p:cNvSpPr/>
          <p:nvPr>
            <p:custDataLst>
              <p:tags r:id="rId6"/>
            </p:custDataLst>
          </p:nvPr>
        </p:nvSpPr>
        <p:spPr>
          <a:xfrm>
            <a:off x="8236585" y="283210"/>
            <a:ext cx="3475355" cy="5346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214735" y="5861050"/>
            <a:ext cx="774700" cy="779780"/>
            <a:chOff x="9748" y="8121"/>
            <a:chExt cx="1220" cy="1228"/>
          </a:xfrm>
        </p:grpSpPr>
        <p:sp>
          <p:nvSpPr>
            <p:cNvPr id="3" name="PA-椭圆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748" y="8121"/>
              <a:ext cx="1221" cy="12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PA-任意多边形 19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977" y="8405"/>
              <a:ext cx="764" cy="66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PA-矩形 15"/>
          <p:cNvSpPr/>
          <p:nvPr>
            <p:custDataLst>
              <p:tags r:id="rId7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rcRect t="11733"/>
          <a:stretch>
            <a:fillRect/>
          </a:stretch>
        </p:blipFill>
        <p:spPr>
          <a:xfrm>
            <a:off x="1520190" y="908685"/>
            <a:ext cx="8633460" cy="4952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19809" name="组合 10"/>
          <p:cNvGrpSpPr/>
          <p:nvPr/>
        </p:nvGrpSpPr>
        <p:grpSpPr>
          <a:xfrm>
            <a:off x="440055" y="1705610"/>
            <a:ext cx="889000" cy="3772535"/>
            <a:chOff x="1489" y="2755"/>
            <a:chExt cx="2773" cy="5366"/>
          </a:xfrm>
        </p:grpSpPr>
        <p:grpSp>
          <p:nvGrpSpPr>
            <p:cNvPr id="119810" name="组合 20"/>
            <p:cNvGrpSpPr/>
            <p:nvPr/>
          </p:nvGrpSpPr>
          <p:grpSpPr>
            <a:xfrm>
              <a:off x="1489" y="2755"/>
              <a:ext cx="1741" cy="1284"/>
              <a:chOff x="-1604504" y="2147667"/>
              <a:chExt cx="3687215" cy="2719712"/>
            </a:xfrm>
          </p:grpSpPr>
          <p:cxnSp>
            <p:nvCxnSpPr>
              <p:cNvPr id="22" name="直接连接符 21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813" name="组合 23"/>
            <p:cNvGrpSpPr/>
            <p:nvPr/>
          </p:nvGrpSpPr>
          <p:grpSpPr>
            <a:xfrm flipH="1" flipV="1">
              <a:off x="2001" y="6837"/>
              <a:ext cx="1741" cy="1284"/>
              <a:chOff x="-1604504" y="2147667"/>
              <a:chExt cx="3687215" cy="2719712"/>
            </a:xfrm>
          </p:grpSpPr>
          <p:cxnSp>
            <p:nvCxnSpPr>
              <p:cNvPr id="25" name="直接连接符 2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8"/>
            <p:cNvSpPr txBox="1"/>
            <p:nvPr>
              <p:custDataLst>
                <p:tags r:id="rId13"/>
              </p:custDataLst>
            </p:nvPr>
          </p:nvSpPr>
          <p:spPr>
            <a:xfrm>
              <a:off x="2150" y="3338"/>
              <a:ext cx="2112" cy="4782"/>
            </a:xfrm>
            <a:prstGeom prst="rect">
              <a:avLst/>
            </a:prstGeom>
            <a:noFill/>
          </p:spPr>
          <p:txBody>
            <a:bodyPr vert="eaVert" wrap="square" rtlCol="0" anchor="b" anchorCtr="0">
              <a:normAutofit lnSpcReduction="10000"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ja-JP" sz="3300" b="0" i="0" u="none" strike="noStrike" kern="1200" cap="none" spc="1200" normalizeH="0" baseline="0" noProof="1">
                  <a:ln>
                    <a:noFill/>
                  </a:ln>
                  <a:solidFill>
                    <a:srgbClr val="72A376"/>
                  </a:solidFill>
                  <a:effectLst/>
                  <a:uLnTx/>
                  <a:uFillTx/>
                  <a:latin typeface="Arial" panose="020B0604020202020204" pitchFamily="34" charset="0"/>
                  <a:ea typeface="汉仪旗黑-85S" panose="00020600040101010101" pitchFamily="18" charset="-122"/>
                  <a:cs typeface="+mn-cs"/>
                </a:rPr>
                <a:t>思考一下</a:t>
              </a:r>
              <a:endParaRPr kumimoji="0" lang="zh-CN" altLang="ja-JP" sz="3300" b="0" i="0" u="none" strike="noStrike" kern="1200" cap="none" spc="1200" normalizeH="0" baseline="0" noProof="1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214735" y="5861050"/>
            <a:ext cx="774700" cy="779780"/>
            <a:chOff x="9748" y="8121"/>
            <a:chExt cx="1220" cy="1228"/>
          </a:xfrm>
        </p:grpSpPr>
        <p:sp>
          <p:nvSpPr>
            <p:cNvPr id="3" name="PA-椭圆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748" y="8121"/>
              <a:ext cx="1221" cy="12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PA-任意多边形 19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977" y="8405"/>
              <a:ext cx="764" cy="66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7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8"/>
              </p:custDataLst>
            </p:nvPr>
          </p:nvSpPr>
          <p:spPr>
            <a:xfrm>
              <a:off x="8412" y="3546"/>
              <a:ext cx="2481" cy="19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亲属的称谓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PA-矩形 15"/>
          <p:cNvSpPr/>
          <p:nvPr>
            <p:custDataLst>
              <p:tags r:id="rId9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1280" y="1125855"/>
            <a:ext cx="9787255" cy="5334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214735" y="5861050"/>
            <a:ext cx="774700" cy="779780"/>
            <a:chOff x="9748" y="8121"/>
            <a:chExt cx="1220" cy="1228"/>
          </a:xfrm>
        </p:grpSpPr>
        <p:sp>
          <p:nvSpPr>
            <p:cNvPr id="3" name="PA-椭圆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748" y="8121"/>
              <a:ext cx="1221" cy="12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PA-任意多边形 19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977" y="8405"/>
              <a:ext cx="764" cy="66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0505" y="189357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7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8"/>
              </p:custDataLst>
            </p:nvPr>
          </p:nvSpPr>
          <p:spPr>
            <a:xfrm>
              <a:off x="8412" y="3545"/>
              <a:ext cx="2750" cy="19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以下数字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" name="PA-矩形 15"/>
          <p:cNvSpPr/>
          <p:nvPr>
            <p:custDataLst>
              <p:tags r:id="rId9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これは本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7970" y="998220"/>
            <a:ext cx="9116695" cy="486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组合 10"/>
          <p:cNvGrpSpPr/>
          <p:nvPr/>
        </p:nvGrpSpPr>
        <p:grpSpPr>
          <a:xfrm>
            <a:off x="1384019" y="2078673"/>
            <a:ext cx="829274" cy="2554287"/>
            <a:chOff x="2001" y="2755"/>
            <a:chExt cx="1741" cy="5366"/>
          </a:xfrm>
        </p:grpSpPr>
        <p:cxnSp>
          <p:nvCxnSpPr>
            <p:cNvPr id="23" name="直接连接符 22"/>
            <p:cNvCxnSpPr/>
            <p:nvPr>
              <p:custDataLst>
                <p:tags r:id="rId1"/>
              </p:custDataLst>
            </p:nvPr>
          </p:nvCxnSpPr>
          <p:spPr>
            <a:xfrm flipH="1">
              <a:off x="2006" y="2755"/>
              <a:ext cx="1224" cy="1029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813" name="组合 23"/>
            <p:cNvGrpSpPr/>
            <p:nvPr/>
          </p:nvGrpSpPr>
          <p:grpSpPr>
            <a:xfrm flipH="1" flipV="1">
              <a:off x="2001" y="6837"/>
              <a:ext cx="1741" cy="1284"/>
              <a:chOff x="-1604504" y="2147667"/>
              <a:chExt cx="3687215" cy="2719712"/>
            </a:xfrm>
          </p:grpSpPr>
          <p:cxnSp>
            <p:nvCxnSpPr>
              <p:cNvPr id="25" name="直接连接符 24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PA-文本框 76"/>
          <p:cNvSpPr txBox="1"/>
          <p:nvPr>
            <p:custDataLst>
              <p:tags r:id="rId4"/>
            </p:custDataLst>
          </p:nvPr>
        </p:nvSpPr>
        <p:spPr>
          <a:xfrm>
            <a:off x="2853690" y="1757778"/>
            <a:ext cx="7708036" cy="378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授業を始めましょう。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开始上课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ちょっと休みましょう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休息一下。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わかりましたか。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明白吗？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もう一度お願いします。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请再说一遍。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どうぞ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大きな声で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请大声点。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次の方、どうぞ。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请下一位同学回答。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5"/>
            </p:custDataLst>
          </p:nvPr>
        </p:nvGrpSpPr>
        <p:grpSpPr>
          <a:xfrm>
            <a:off x="294005" y="242570"/>
            <a:ext cx="4957445" cy="1092835"/>
            <a:chOff x="3675290" y="3004529"/>
            <a:chExt cx="2042604" cy="1092909"/>
          </a:xfrm>
        </p:grpSpPr>
        <p:grpSp>
          <p:nvGrpSpPr>
            <p:cNvPr id="5" name="组合 4"/>
            <p:cNvGrpSpPr/>
            <p:nvPr/>
          </p:nvGrpSpPr>
          <p:grpSpPr>
            <a:xfrm>
              <a:off x="3881034" y="3235736"/>
              <a:ext cx="1502846" cy="666160"/>
              <a:chOff x="4120127" y="2934245"/>
              <a:chExt cx="1502846" cy="666160"/>
            </a:xfrm>
          </p:grpSpPr>
          <p:sp>
            <p:nvSpPr>
              <p:cNvPr id="2" name="PA-文本框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120127" y="2934245"/>
                <a:ext cx="1502846" cy="58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ja-JP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常用课堂用语</a:t>
                </a:r>
                <a:endParaRPr kumimoji="0" lang="zh-CN" altLang="ja-JP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" name="PA-矩形 2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4178466" y="3524200"/>
                <a:ext cx="1279146" cy="76205"/>
              </a:xfrm>
              <a:prstGeom prst="rect">
                <a:avLst/>
              </a:prstGeom>
              <a:solidFill>
                <a:srgbClr val="0094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" name="PA-矩形: 圆角 24"/>
            <p:cNvSpPr/>
            <p:nvPr>
              <p:custDataLst>
                <p:tags r:id="rId8"/>
              </p:custDataLst>
            </p:nvPr>
          </p:nvSpPr>
          <p:spPr>
            <a:xfrm>
              <a:off x="3675290" y="3004529"/>
              <a:ext cx="2042604" cy="1092909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52950" y="497205"/>
            <a:ext cx="525780" cy="584200"/>
            <a:chOff x="8811" y="481"/>
            <a:chExt cx="828" cy="920"/>
          </a:xfrm>
        </p:grpSpPr>
        <p:sp>
          <p:nvSpPr>
            <p:cNvPr id="12" name="PA-圆角矩形 74"/>
            <p:cNvSpPr/>
            <p:nvPr>
              <p:custDataLst>
                <p:tags r:id="rId9"/>
              </p:custDataLst>
            </p:nvPr>
          </p:nvSpPr>
          <p:spPr>
            <a:xfrm>
              <a:off x="8811" y="555"/>
              <a:ext cx="828" cy="828"/>
            </a:xfrm>
            <a:prstGeom prst="roundRect">
              <a:avLst>
                <a:gd name="adj" fmla="val 0"/>
              </a:avLst>
            </a:prstGeom>
            <a:solidFill>
              <a:srgbClr val="00949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PA-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8976" y="481"/>
              <a:ext cx="49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微软雅黑" panose="020B0503020204020204" charset="-122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52880" y="1880870"/>
            <a:ext cx="613410" cy="242506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r>
              <a:rPr lang="ja-JP" altLang="zh-CN" sz="280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zh-CN" sz="2800">
                <a:solidFill>
                  <a:srgbClr val="0070C0"/>
                </a:solidFill>
              </a:rPr>
              <a:t>教室用語</a:t>
            </a:r>
            <a:endParaRPr lang="ja-JP" altLang="zh-CN" sz="2800">
              <a:solidFill>
                <a:srgbClr val="0070C0"/>
              </a:solidFill>
            </a:endParaRPr>
          </a:p>
        </p:txBody>
      </p:sp>
    </p:spTree>
    <p:custDataLst>
      <p:tags r:id="rId11"/>
    </p:custDataLst>
  </p:cSld>
  <p:clrMapOvr>
    <a:masterClrMapping/>
  </p:clrMapOvr>
  <p:transition spd="slow" advTm="15000"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寒暄语</a:t>
            </a:r>
            <a:r>
              <a:rPr lang="ja-JP" altLang="en-US" sz="3200" dirty="0">
                <a:solidFill>
                  <a:srgbClr val="C00000"/>
                </a:solidFill>
              </a:rPr>
              <a:t>（あいさつ言葉）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rgbClr val="002060"/>
                </a:solidFill>
              </a:rPr>
              <a:t>7</a:t>
            </a:r>
            <a:r>
              <a:rPr lang="ja-JP" altLang="en-US" sz="3200" dirty="0">
                <a:solidFill>
                  <a:srgbClr val="002060"/>
                </a:solidFill>
              </a:rPr>
              <a:t>、はい、わかりました。　　</a:t>
            </a:r>
            <a:r>
              <a:rPr lang="zh-CN" altLang="en-US" sz="3200" dirty="0">
                <a:solidFill>
                  <a:srgbClr val="002060"/>
                </a:solidFill>
              </a:rPr>
              <a:t>我懂了</a:t>
            </a:r>
            <a:r>
              <a:rPr lang="ja-JP" altLang="en-US" sz="3200" dirty="0">
                <a:solidFill>
                  <a:srgbClr val="002060"/>
                </a:solidFill>
              </a:rPr>
              <a:t>　　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/>
              <a:t>8</a:t>
            </a:r>
            <a:r>
              <a:rPr lang="ja-JP" altLang="en-US" sz="3200" dirty="0"/>
              <a:t>、いいえ、まだわかりません。 </a:t>
            </a:r>
            <a:r>
              <a:rPr lang="zh-CN" altLang="en-US" sz="3200" dirty="0">
                <a:solidFill>
                  <a:srgbClr val="0070C0"/>
                </a:solidFill>
              </a:rPr>
              <a:t>我还没懂。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/>
              <a:t>9</a:t>
            </a:r>
            <a:r>
              <a:rPr lang="ja-JP" altLang="en-US" sz="3200" dirty="0"/>
              <a:t>、先生、もう一度（いちど）お願いします。</a:t>
            </a:r>
            <a:endParaRPr lang="zh-CN" altLang="en-US" sz="3200" dirty="0"/>
          </a:p>
        </p:txBody>
      </p:sp>
    </p:spTree>
  </p:cSld>
  <p:clrMapOvr>
    <a:masterClrMapping/>
  </p:clrMapOvr>
  <p:transition spd="slow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寒暄语</a:t>
            </a:r>
            <a:r>
              <a:rPr lang="ja-JP" altLang="en-US" sz="3200" dirty="0">
                <a:solidFill>
                  <a:srgbClr val="C00000"/>
                </a:solidFill>
              </a:rPr>
              <a:t>（あいさつ言葉）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rgbClr val="002060"/>
                </a:solidFill>
              </a:rPr>
              <a:t>10</a:t>
            </a:r>
            <a:r>
              <a:rPr lang="ja-JP" altLang="en-US" sz="3200" dirty="0">
                <a:solidFill>
                  <a:srgbClr val="002060"/>
                </a:solidFill>
              </a:rPr>
              <a:t>、お久</a:t>
            </a:r>
            <a:r>
              <a:rPr lang="ja-JP" altLang="en-US" sz="3200" baseline="30000" dirty="0">
                <a:solidFill>
                  <a:srgbClr val="002060"/>
                </a:solidFill>
              </a:rPr>
              <a:t>ひさ</a:t>
            </a:r>
            <a:r>
              <a:rPr lang="ja-JP" altLang="en-US" sz="3200" dirty="0">
                <a:solidFill>
                  <a:srgbClr val="002060"/>
                </a:solidFill>
              </a:rPr>
              <a:t>しぶりです。　</a:t>
            </a:r>
            <a:r>
              <a:rPr lang="zh-CN" altLang="en-US" sz="3200" dirty="0">
                <a:solidFill>
                  <a:srgbClr val="002060"/>
                </a:solidFill>
              </a:rPr>
              <a:t>好久不见。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/>
              <a:t>11</a:t>
            </a:r>
            <a:r>
              <a:rPr lang="ja-JP" altLang="en-US" sz="3200" dirty="0"/>
              <a:t>、お元気ですか。  </a:t>
            </a:r>
            <a:r>
              <a:rPr lang="zh-CN" altLang="en-US" sz="3200" dirty="0"/>
              <a:t>你好吗？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/>
              <a:t>12</a:t>
            </a:r>
            <a:r>
              <a:rPr lang="ja-JP" altLang="en-US" sz="3200" dirty="0"/>
              <a:t>、お</a:t>
            </a:r>
            <a:r>
              <a:rPr lang="ja-JP" altLang="en-US" sz="3200" dirty="0">
                <a:highlight>
                  <a:srgbClr val="FFFF00"/>
                </a:highlight>
              </a:rPr>
              <a:t>かげ</a:t>
            </a:r>
            <a:r>
              <a:rPr lang="ja-JP" altLang="en-US" sz="3200" dirty="0"/>
              <a:t>さまで、元気です。</a:t>
            </a:r>
            <a:r>
              <a:rPr lang="zh-CN" altLang="en-US" sz="3200"/>
              <a:t>托您的福，我很好。</a:t>
            </a:r>
            <a:endParaRPr lang="zh-CN" altLang="en-US" sz="3200" dirty="0"/>
          </a:p>
        </p:txBody>
      </p:sp>
    </p:spTree>
  </p:cSld>
  <p:clrMapOvr>
    <a:masterClrMapping/>
  </p:clrMapOvr>
  <p:transition spd="slow"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3380"/>
            <a:ext cx="10515600" cy="533358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0070C0"/>
                </a:solidFill>
              </a:rPr>
              <a:t>第二课</a:t>
            </a:r>
            <a:r>
              <a:rPr lang="en-US" altLang="zh-CN" sz="1400" dirty="0">
                <a:solidFill>
                  <a:srgbClr val="0070C0"/>
                </a:solidFill>
              </a:rPr>
              <a:t>  </a:t>
            </a:r>
            <a:r>
              <a:rPr lang="zh-CN" altLang="en-US" sz="1400" dirty="0">
                <a:solidFill>
                  <a:srgbClr val="0070C0"/>
                </a:solidFill>
              </a:rPr>
              <a:t>作业</a:t>
            </a:r>
            <a:r>
              <a:rPr lang="ja-JP" altLang="en-US" sz="1400" dirty="0">
                <a:solidFill>
                  <a:srgbClr val="0070C0"/>
                </a:solidFill>
              </a:rPr>
              <a:t>　　</a:t>
            </a:r>
            <a:r>
              <a:rPr lang="en-US" altLang="ja-JP" sz="1400" dirty="0">
                <a:solidFill>
                  <a:srgbClr val="0070C0"/>
                </a:solidFill>
              </a:rPr>
              <a:t>30</a:t>
            </a:r>
            <a:r>
              <a:rPr lang="ja-JP" altLang="en-US" sz="1400" dirty="0">
                <a:solidFill>
                  <a:srgbClr val="0070C0"/>
                </a:solidFill>
              </a:rPr>
              <a:t>点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一、请写出下列句子中下划线汉字的日语读音；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ja-JP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５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endParaRPr lang="en-US" altLang="zh-CN" sz="1200" dirty="0">
              <a:solidFill>
                <a:srgbClr val="E8B7B7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これは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母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写真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  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）  （             ）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　　　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、あれは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妹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辞書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ですか。（　　　　　）（　　　　）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、それは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何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ですか。　（　　　　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、どの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小野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さんのですか。（　　　　）　（　　　　）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、この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は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誰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のですか。（　　　　）　（　　　　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、わたしは</a:t>
            </a:r>
            <a:r>
              <a:rPr kumimoji="0" lang="ja-JP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先生</a:t>
            </a:r>
            <a:r>
              <a:rPr kumimoji="0" lang="ja-JP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ではありません。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　　　　）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二、请写出下列下划线平假名的日语汉字。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 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、この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かさ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は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だれ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のですか。（　　　　　）　（　　　　　）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、この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くるま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はわたしのです。（　　　　）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、あれはわたしの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いす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です。（　　　　）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、それは父の</a:t>
            </a:r>
            <a:r>
              <a:rPr lang="ja-JP" altLang="en-US" sz="12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しんぶん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です。（　　　　）</a:t>
            </a:r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3380"/>
            <a:ext cx="10515600" cy="533358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0070C0"/>
                </a:solidFill>
              </a:rPr>
              <a:t>第二课</a:t>
            </a:r>
            <a:r>
              <a:rPr lang="en-US" altLang="zh-CN" sz="1400" dirty="0">
                <a:solidFill>
                  <a:srgbClr val="0070C0"/>
                </a:solidFill>
              </a:rPr>
              <a:t>  </a:t>
            </a:r>
            <a:r>
              <a:rPr lang="zh-CN" altLang="en-US" sz="1400" dirty="0">
                <a:solidFill>
                  <a:srgbClr val="0070C0"/>
                </a:solidFill>
              </a:rPr>
              <a:t>作业</a:t>
            </a:r>
            <a:r>
              <a:rPr lang="ja-JP" altLang="en-US" sz="1400" dirty="0">
                <a:solidFill>
                  <a:srgbClr val="0070C0"/>
                </a:solidFill>
              </a:rPr>
              <a:t>　　</a:t>
            </a:r>
            <a:r>
              <a:rPr lang="en-US" altLang="ja-JP" sz="1400" dirty="0">
                <a:solidFill>
                  <a:srgbClr val="0070C0"/>
                </a:solidFill>
              </a:rPr>
              <a:t>30</a:t>
            </a:r>
            <a:r>
              <a:rPr lang="ja-JP" altLang="en-US" sz="1400" dirty="0">
                <a:solidFill>
                  <a:srgbClr val="0070C0"/>
                </a:solidFill>
              </a:rPr>
              <a:t>点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ja-JP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选择适当的词语填入括号内</a:t>
            </a:r>
            <a:r>
              <a:rPr lang="zh-CN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（　誰　何　これ　あれ　この　の　</a:t>
            </a:r>
            <a:r>
              <a:rPr lang="ja-JP" altLang="en-US" sz="120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それ  　 その　）　</a:t>
            </a:r>
            <a:r>
              <a:rPr lang="en-US" altLang="ja-JP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ja-JP" altLang="en-US" sz="1200" dirty="0">
                <a:solidFill>
                  <a:srgbClr val="E8B7B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点　　</a:t>
            </a:r>
            <a:endParaRPr lang="ja-JP" altLang="en-US" sz="1200" dirty="0">
              <a:solidFill>
                <a:srgbClr val="E8B7B7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（　  ）は（  　）のカメラですか。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  B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これは　王さんのです。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あれは（　    ）ですか。　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（　     ）は　自転車です。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（　   ）自転車は（　　   ）のですか。</a:t>
            </a:r>
            <a:endParaRPr lang="ja-JP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この自転車は森さん（　　　）です。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0" lang="zh-CN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四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、中译日</a:t>
            </a: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1</a:t>
            </a: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这是小李的日语书。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那是谁的电脑？是你的吗？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kumimoji="0" lang="zh-CN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不，那电脑不是我的。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、这个，给你。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/>
                <a:ea typeface="微软雅黑"/>
              </a:rPr>
              <a:t>第一课作业答案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/>
                <a:ea typeface="微软雅黑"/>
              </a:rPr>
              <a:t>词汇练习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一、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给文中日语汉字注假名：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１、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小野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日本人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おの 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）（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にほんじん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 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２、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さんは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会社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社員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り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）（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かいしゃ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）（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しゃいん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３、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めまして、どうぞよろしくお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願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いします。（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はじ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）（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ねが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）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请写出句子中假名的汉字：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１、わたしは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せんせい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ではありません。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がくせい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です。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先生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）（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学生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２．森さんは南方科技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だいがく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の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りゅうがくせい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です。（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大学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留学生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３、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りゅう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さんは</a:t>
            </a:r>
            <a:r>
              <a:rPr kumimoji="0" lang="ja-JP" alt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ちゅうごくじん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留学生です。 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劉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柳　龍）（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）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语法练习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完成下列句子：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１、「初めまして、＿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小野さん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＿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ですか。」ー「いいえ、王です。」（小野）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２、「森さんは日本人ですか。」ー「いいえ、日本人＿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じゃありません＿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。」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３、「吉田さんは日本人ですか。」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ー「はい、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＿そうです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。」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４、「劉さんはアメリカ人ですか。」ー「いいえ、＿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違います＿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」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49359"/>
          </a:xfrm>
        </p:spPr>
        <p:txBody>
          <a:bodyPr>
            <a:no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応用会話ポイント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428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初めまして、どうぞよろしくお願いします。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こちらこそ、</a:t>
            </a:r>
            <a:r>
              <a:rPr lang="ja-JP" altLang="en-US" sz="2800" dirty="0">
                <a:solidFill>
                  <a:srgbClr val="CC3399"/>
                </a:solidFill>
              </a:rPr>
              <a:t>どうぞ</a:t>
            </a:r>
            <a:r>
              <a:rPr lang="ja-JP" altLang="en-US" sz="2800" dirty="0">
                <a:solidFill>
                  <a:srgbClr val="002060"/>
                </a:solidFill>
              </a:rPr>
              <a:t>よろしくお願いします。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初めまして、</a:t>
            </a:r>
            <a:r>
              <a:rPr lang="ja-JP" altLang="en-US" sz="2800" dirty="0">
                <a:solidFill>
                  <a:srgbClr val="0070C0"/>
                </a:solidFill>
              </a:rPr>
              <a:t>吉田です</a:t>
            </a:r>
            <a:r>
              <a:rPr lang="ja-JP" altLang="en-US" sz="2800" dirty="0">
                <a:solidFill>
                  <a:srgbClr val="002060"/>
                </a:solidFill>
              </a:rPr>
              <a:t>。どうぞよろしくお願いします。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70C0"/>
                </a:solidFill>
              </a:rPr>
              <a:t>吉田です</a:t>
            </a:r>
            <a:r>
              <a:rPr lang="ja-JP" altLang="en-US" sz="2800" dirty="0">
                <a:solidFill>
                  <a:srgbClr val="002060"/>
                </a:solidFill>
              </a:rPr>
              <a:t>。初めまして、どうぞよろしくお願いします。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9911"/>
            <a:ext cx="10515600" cy="5227052"/>
          </a:xfrm>
        </p:spPr>
        <p:txBody>
          <a:bodyPr/>
          <a:lstStyle/>
          <a:p>
            <a:r>
              <a:rPr lang="zh-CN" altLang="en-US" sz="1600" dirty="0">
                <a:solidFill>
                  <a:srgbClr val="C00000"/>
                </a:solidFill>
              </a:rPr>
              <a:t>翻译练习</a:t>
            </a:r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　</a:t>
            </a:r>
            <a:r>
              <a:rPr kumimoji="0" lang="zh-CN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小王的爸爸不是老师，是公司职员。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王さんのお父さんは先生ではありません、会社員です。　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２　</a:t>
            </a:r>
            <a:r>
              <a:rPr kumimoji="0" lang="zh-CN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小张是东京大学的留学生吗？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对不起，我不知道。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kumimoji="0" lang="ja-JP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張さんは東京大学の留学生ですか。すみません、わかりません。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知りません。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３  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你是小野的妈妈吗？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小野さんのお母さんですか。　君は　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不，我不是大学老师，我是大学职员。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いいえ、わたしは大学の先生ではありません、職員（しょくいん）です。スタッフ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初次见面，我是李秀丽，请多多关照。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はじめまして、李秀麗です。どうぞよろしくお願いします。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他是公司老板吗？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是的，他是。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不，他不是。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kumimoji="0" lang="ja-JP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あの人は会社の社長ですか。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-----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はい、そうです。　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いいえ、違います。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 advTm="15000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5951"/>
          </a:xfrm>
        </p:spPr>
        <p:txBody>
          <a:bodyPr/>
          <a:lstStyle/>
          <a:p>
            <a:r>
              <a:rPr lang="ja-JP" altLang="en-US" sz="2800" dirty="0">
                <a:solidFill>
                  <a:srgbClr val="C00000"/>
                </a:solidFill>
              </a:rPr>
              <a:t>復習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019175"/>
            <a:ext cx="10515600" cy="5124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C00000"/>
                </a:solidFill>
              </a:rPr>
              <a:t>第一課　　疑問文・判断文・所属文　　～は～です</a:t>
            </a:r>
            <a:endParaRPr lang="en-US" altLang="ja-JP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例　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A</a:t>
            </a:r>
            <a:r>
              <a:rPr lang="ja-JP" altLang="en-US" dirty="0"/>
              <a:t>　金（キム）（きん）さんは韓国人です</a:t>
            </a:r>
            <a:r>
              <a:rPr lang="ja-JP" altLang="en-US" dirty="0">
                <a:highlight>
                  <a:srgbClr val="FFFF00"/>
                </a:highlight>
              </a:rPr>
              <a:t>か</a:t>
            </a:r>
            <a:r>
              <a:rPr lang="ja-JP" altLang="en-US" dirty="0"/>
              <a:t>。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　　</a:t>
            </a:r>
            <a:r>
              <a:rPr lang="en-US" altLang="ja-JP" dirty="0"/>
              <a:t>B</a:t>
            </a:r>
            <a:r>
              <a:rPr lang="ja-JP" altLang="en-US" dirty="0"/>
              <a:t>　はい、キムさんは韓国人</a:t>
            </a:r>
            <a:r>
              <a:rPr lang="ja-JP" altLang="en-US" dirty="0">
                <a:highlight>
                  <a:srgbClr val="FFFF00"/>
                </a:highlight>
              </a:rPr>
              <a:t>です</a:t>
            </a:r>
            <a:r>
              <a:rPr lang="ja-JP" altLang="en-US" dirty="0"/>
              <a:t>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　　Ｃ　いいえ、キムさんは韓国人</a:t>
            </a:r>
            <a:r>
              <a:rPr lang="ja-JP" altLang="en-US" dirty="0">
                <a:highlight>
                  <a:srgbClr val="FFFF00"/>
                </a:highlight>
              </a:rPr>
              <a:t>じゃありません</a:t>
            </a:r>
            <a:r>
              <a:rPr lang="ja-JP" altLang="en-US" dirty="0"/>
              <a:t>。日本人です。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en-US" altLang="ja-JP" dirty="0"/>
              <a:t>2</a:t>
            </a:r>
            <a:r>
              <a:rPr lang="ja-JP" altLang="en-US" dirty="0"/>
              <a:t>、　</a:t>
            </a:r>
            <a:r>
              <a:rPr lang="en-US" altLang="ja-JP" dirty="0"/>
              <a:t>A</a:t>
            </a:r>
            <a:r>
              <a:rPr lang="ja-JP" altLang="en-US" dirty="0"/>
              <a:t>　李さんは中国人ですか。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　　　</a:t>
            </a:r>
            <a:r>
              <a:rPr lang="en-US" altLang="ja-JP" dirty="0"/>
              <a:t>B</a:t>
            </a:r>
            <a:r>
              <a:rPr lang="ja-JP" altLang="en-US" dirty="0"/>
              <a:t>　</a:t>
            </a:r>
            <a:r>
              <a:rPr lang="ja-JP" altLang="en-US" dirty="0">
                <a:highlight>
                  <a:srgbClr val="FFFF00"/>
                </a:highlight>
              </a:rPr>
              <a:t>はい、そうです。</a:t>
            </a:r>
            <a:r>
              <a:rPr lang="ja-JP" altLang="en-US" dirty="0"/>
              <a:t>／　</a:t>
            </a:r>
            <a:r>
              <a:rPr lang="ja-JP" altLang="en-US" dirty="0">
                <a:highlight>
                  <a:srgbClr val="FFFF00"/>
                </a:highlight>
              </a:rPr>
              <a:t>いいえ、ちがいます</a:t>
            </a:r>
            <a:r>
              <a:rPr lang="ja-JP" altLang="en-US" dirty="0"/>
              <a:t>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en-US" altLang="ja-JP" dirty="0"/>
              <a:t>3</a:t>
            </a:r>
            <a:r>
              <a:rPr lang="ja-JP" altLang="en-US" dirty="0"/>
              <a:t>、小野さんは大学</a:t>
            </a:r>
            <a:r>
              <a:rPr lang="ja-JP" altLang="en-US" dirty="0">
                <a:highlight>
                  <a:srgbClr val="FFFF00"/>
                </a:highlight>
              </a:rPr>
              <a:t>の</a:t>
            </a:r>
            <a:r>
              <a:rPr lang="ja-JP" altLang="en-US" dirty="0"/>
              <a:t>先生です。　職員　スタッフ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ja-JP" altLang="en-US" dirty="0"/>
              <a:t>　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4298" y="852256"/>
            <a:ext cx="10359501" cy="5324707"/>
          </a:xfrm>
        </p:spPr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日语语法关系图</a:t>
            </a:r>
            <a:endParaRPr lang="en-US" altLang="zh-CN" sz="2800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>
                <a:highlight>
                  <a:srgbClr val="FFFF00"/>
                </a:highlight>
              </a:rPr>
              <a:t>四大句型 </a:t>
            </a:r>
            <a:r>
              <a:rPr lang="zh-CN" altLang="en-US" dirty="0"/>
              <a:t>                     </a:t>
            </a:r>
            <a:r>
              <a:rPr lang="zh-CN" altLang="en-US" dirty="0">
                <a:highlight>
                  <a:srgbClr val="FFFF00"/>
                </a:highlight>
              </a:rPr>
              <a:t>三大关系</a:t>
            </a:r>
            <a:r>
              <a:rPr lang="zh-CN" altLang="en-US" dirty="0"/>
              <a:t>                        </a:t>
            </a:r>
            <a:r>
              <a:rPr lang="zh-CN" altLang="en-US" dirty="0">
                <a:highlight>
                  <a:srgbClr val="FFFF00"/>
                </a:highlight>
              </a:rPr>
              <a:t>各种从句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名词谓语句                  主题和主语的关系            时间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形容词谓语句               </a:t>
            </a:r>
            <a:r>
              <a:rPr lang="zh-CN" altLang="en-US" dirty="0">
                <a:solidFill>
                  <a:srgbClr val="00B0F0"/>
                </a:solidFill>
              </a:rPr>
              <a:t>授受关系</a:t>
            </a:r>
            <a:r>
              <a:rPr lang="zh-CN" altLang="en-US" dirty="0">
                <a:solidFill>
                  <a:srgbClr val="002060"/>
                </a:solidFill>
              </a:rPr>
              <a:t>                         </a:t>
            </a:r>
            <a:r>
              <a:rPr lang="zh-CN" altLang="en-US" dirty="0">
                <a:solidFill>
                  <a:srgbClr val="00B0F0"/>
                </a:solidFill>
              </a:rPr>
              <a:t>递进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形容动词谓语句            比较关系                        </a:t>
            </a:r>
            <a:r>
              <a:rPr lang="zh-CN" altLang="en-US" dirty="0">
                <a:solidFill>
                  <a:srgbClr val="00B0F0"/>
                </a:solidFill>
              </a:rPr>
              <a:t>让步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</a:rPr>
              <a:t>动词谓语句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</a:rPr>
              <a:t>　　　　　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  <p:transition spd="slow" advTm="15000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C00000"/>
                </a:solidFill>
              </a:rPr>
              <a:t>いろ</a:t>
            </a:r>
            <a:r>
              <a:rPr lang="ja-JP" altLang="en-US" dirty="0">
                <a:solidFill>
                  <a:srgbClr val="0070C0"/>
                </a:solidFill>
              </a:rPr>
              <a:t>とりどり</a:t>
            </a:r>
            <a:r>
              <a:rPr lang="ja-JP" altLang="en-US" dirty="0"/>
              <a:t>生活の日本語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https://www.jpfbj.cn/irodori/starter/pdf/X_L03_CN.pdf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/>
              <a:t>自己紹介</a:t>
            </a:r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53"/>
          <p:cNvSpPr txBox="1"/>
          <p:nvPr>
            <p:custDataLst>
              <p:tags r:id="rId1"/>
            </p:custDataLst>
          </p:nvPr>
        </p:nvSpPr>
        <p:spPr>
          <a:xfrm>
            <a:off x="1074199" y="577443"/>
            <a:ext cx="10093548" cy="57938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auto">
              <a:lnSpc>
                <a:spcPct val="200000"/>
              </a:lnSpc>
            </a:pPr>
            <a:r>
              <a:rPr lang="en-US" altLang="ja-JP" sz="24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lang="ja-JP" altLang="zh-CN" sz="24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単語表</a:t>
            </a:r>
            <a:r>
              <a:rPr lang="ja-JP" altLang="en-US" sz="24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（名詞）　　　</a:t>
            </a:r>
            <a:endParaRPr lang="ja-JP" altLang="zh-CN" sz="2400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charset="-122"/>
                <a:ea typeface="华文细黑" panose="02010600040101010101" charset="-122"/>
                <a:sym typeface="+mn-ea"/>
              </a:rPr>
              <a:t>　</a:t>
            </a:r>
            <a:r>
              <a:rPr lang="ja-JP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+mn-ea"/>
                <a:ea typeface="+mn-ea"/>
                <a:sym typeface="+mn-ea"/>
              </a:rPr>
              <a:t>本（ほん） </a:t>
            </a:r>
            <a:r>
              <a:rPr lang="ja-JP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+mn-ea"/>
              </a:rPr>
              <a:t>①</a:t>
            </a:r>
            <a:r>
              <a:rPr lang="ja-JP" altLang="zh-CN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　 ① </a:t>
            </a:r>
            <a:r>
              <a:rPr lang="zh-CN" altLang="zh-CN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书     </a:t>
            </a:r>
            <a:r>
              <a:rPr lang="ja-JP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ea typeface="+mn-ea"/>
                <a:sym typeface="+mn-ea"/>
              </a:rPr>
              <a:t>　             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傘（かさ）①</a:t>
            </a:r>
            <a:r>
              <a:rPr lang="ja-JP" altLang="zh-CN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ja-JP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伞       </a:t>
            </a:r>
            <a:endParaRPr lang="zh-CN" altLang="ja-JP" sz="2400" dirty="0">
              <a:solidFill>
                <a:srgbClr val="0070C0"/>
              </a:solidFill>
              <a:latin typeface="+mn-ea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dirty="0">
                <a:latin typeface="+mn-ea"/>
                <a:ea typeface="+mn-ea"/>
                <a:sym typeface="+mn-ea"/>
              </a:rPr>
              <a:t>　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かばん       ⓪</a:t>
            </a:r>
            <a:r>
              <a:rPr lang="ja-JP" altLang="zh-CN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　</a:t>
            </a:r>
            <a:r>
              <a:rPr lang="zh-CN" altLang="ja-JP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书包  公文包            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電話（でんわ）⓪          </a:t>
            </a:r>
            <a:endParaRPr lang="ja-JP" altLang="zh-CN" sz="2400" dirty="0">
              <a:latin typeface="+mn-ea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dirty="0">
                <a:latin typeface="+mn-ea"/>
                <a:ea typeface="+mn-ea"/>
                <a:sym typeface="+mn-ea"/>
              </a:rPr>
              <a:t>　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自転車（じてんしゃ）⓪　</a:t>
            </a:r>
            <a:r>
              <a:rPr lang="zh-CN" altLang="ja-JP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自行车</a:t>
            </a:r>
            <a:r>
              <a:rPr lang="zh-CN" altLang="ja-JP" sz="2400" dirty="0">
                <a:latin typeface="+mn-ea"/>
                <a:ea typeface="+mn-ea"/>
                <a:sym typeface="+mn-ea"/>
              </a:rPr>
              <a:t>    </a:t>
            </a:r>
            <a:r>
              <a:rPr lang="ja-JP" altLang="en-US" sz="2400" dirty="0">
                <a:highlight>
                  <a:srgbClr val="00FF00"/>
                </a:highlight>
                <a:latin typeface="Yu Gothic UI Semibold" panose="020B0700000000000000" pitchFamily="34" charset="-128"/>
                <a:ea typeface="Yu Gothic UI Semibold" panose="020B0700000000000000" pitchFamily="34" charset="-128"/>
                <a:sym typeface="+mn-ea"/>
              </a:rPr>
              <a:t>写真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（しゃしん）⓪　</a:t>
            </a:r>
            <a:r>
              <a:rPr lang="zh-CN" altLang="ja-JP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照片</a:t>
            </a:r>
            <a:endParaRPr lang="ja-JP" altLang="zh-CN" sz="2400" dirty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dirty="0">
                <a:latin typeface="+mn-ea"/>
                <a:ea typeface="+mn-ea"/>
                <a:sym typeface="+mn-ea"/>
              </a:rPr>
              <a:t>　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車（くるま）⓪    </a:t>
            </a:r>
            <a:r>
              <a:rPr lang="zh-CN" altLang="zh-CN" sz="2400" dirty="0">
                <a:latin typeface="+mn-ea"/>
                <a:ea typeface="+mn-ea"/>
                <a:sym typeface="+mn-ea"/>
              </a:rPr>
              <a:t>小轿车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 </a:t>
            </a:r>
            <a:r>
              <a:rPr lang="ja-JP" altLang="en-US" sz="2400" dirty="0">
                <a:latin typeface="+mn-ea"/>
                <a:ea typeface="+mn-ea"/>
                <a:sym typeface="+mn-ea"/>
              </a:rPr>
              <a:t>　　　　　</a:t>
            </a:r>
            <a:r>
              <a:rPr lang="ja-JP" altLang="zh-CN" sz="2400" dirty="0">
                <a:highlight>
                  <a:srgbClr val="FFFF00"/>
                </a:highlight>
                <a:latin typeface="+mn-ea"/>
                <a:ea typeface="+mn-ea"/>
                <a:sym typeface="+mn-ea"/>
              </a:rPr>
              <a:t>手帳（てちょう）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⓪  </a:t>
            </a:r>
            <a:r>
              <a:rPr lang="zh-CN" altLang="ja-JP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记事本</a:t>
            </a:r>
            <a:r>
              <a:rPr lang="ja-JP" altLang="zh-CN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　</a:t>
            </a:r>
            <a:endParaRPr lang="ja-JP" altLang="zh-CN" sz="2400" dirty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dirty="0">
                <a:latin typeface="+mn-ea"/>
                <a:ea typeface="+mn-ea"/>
                <a:sym typeface="+mn-ea"/>
              </a:rPr>
              <a:t>　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椅子（いす）⓪</a:t>
            </a:r>
            <a:r>
              <a:rPr lang="ja-JP" altLang="en-US" sz="2400" dirty="0">
                <a:latin typeface="+mn-ea"/>
                <a:ea typeface="+mn-ea"/>
                <a:sym typeface="+mn-ea"/>
              </a:rPr>
              <a:t>　　　　　　　　 　</a:t>
            </a:r>
            <a:r>
              <a:rPr lang="ja-JP" altLang="zh-CN" sz="2400" dirty="0">
                <a:highlight>
                  <a:srgbClr val="FFFF00"/>
                </a:highlight>
                <a:latin typeface="+mn-ea"/>
                <a:ea typeface="+mn-ea"/>
                <a:sym typeface="+mn-ea"/>
              </a:rPr>
              <a:t>机（つくえ）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⓪　</a:t>
            </a:r>
            <a:r>
              <a:rPr lang="zh-CN" altLang="ja-JP" sz="24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桌子</a:t>
            </a:r>
            <a:r>
              <a:rPr lang="ja-JP" altLang="en-US" sz="24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+mn-ea"/>
                <a:ea typeface="+mn-ea"/>
                <a:sym typeface="+mn-ea"/>
              </a:rPr>
              <a:t>　テーブル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　 </a:t>
            </a:r>
            <a:endParaRPr lang="ja-JP" altLang="zh-CN" sz="2400" dirty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ja-JP" altLang="en-US" sz="2400" dirty="0">
                <a:latin typeface="+mn-ea"/>
                <a:ea typeface="+mn-ea"/>
                <a:sym typeface="+mn-ea"/>
              </a:rPr>
              <a:t>　</a:t>
            </a:r>
            <a:r>
              <a:rPr lang="ja-JP" altLang="zh-CN" sz="2400" dirty="0">
                <a:highlight>
                  <a:srgbClr val="FFFF00"/>
                </a:highlight>
                <a:latin typeface="+mn-ea"/>
                <a:ea typeface="+mn-ea"/>
                <a:sym typeface="+mn-ea"/>
              </a:rPr>
              <a:t>新聞（しんぶん） 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⓪　</a:t>
            </a:r>
            <a:r>
              <a:rPr lang="zh-CN" altLang="ja-JP" sz="2400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报纸</a:t>
            </a:r>
            <a:r>
              <a:rPr lang="ja-JP" altLang="en-US" sz="2400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　　　　</a:t>
            </a:r>
            <a:r>
              <a:rPr lang="ja-JP" altLang="en-US" sz="2400" dirty="0">
                <a:solidFill>
                  <a:schemeClr val="bg1"/>
                </a:solidFill>
                <a:highlight>
                  <a:srgbClr val="800080"/>
                </a:highlight>
                <a:latin typeface="+mn-ea"/>
                <a:ea typeface="+mn-ea"/>
                <a:sym typeface="+mn-ea"/>
              </a:rPr>
              <a:t>辞書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（じしょ）①　</a:t>
            </a:r>
            <a:r>
              <a:rPr lang="ja-JP" altLang="en-US" sz="2400" dirty="0">
                <a:latin typeface="+mn-ea"/>
                <a:ea typeface="+mn-ea"/>
                <a:sym typeface="+mn-ea"/>
              </a:rPr>
              <a:t>　</a:t>
            </a:r>
            <a:r>
              <a:rPr lang="en-US" altLang="ja-JP" sz="2400" dirty="0" err="1">
                <a:highlight>
                  <a:srgbClr val="FFFF00"/>
                </a:highlight>
                <a:latin typeface="+mn-ea"/>
                <a:ea typeface="+mn-ea"/>
                <a:sym typeface="+mn-ea"/>
              </a:rPr>
              <a:t>moji</a:t>
            </a:r>
            <a:r>
              <a:rPr lang="ja-JP" altLang="en-US" sz="2400" dirty="0">
                <a:highlight>
                  <a:srgbClr val="FFFF00"/>
                </a:highlight>
                <a:latin typeface="+mn-ea"/>
                <a:ea typeface="+mn-ea"/>
                <a:sym typeface="+mn-ea"/>
              </a:rPr>
              <a:t>辞書</a:t>
            </a:r>
            <a:endParaRPr lang="ja-JP" altLang="zh-CN" sz="2400" dirty="0">
              <a:solidFill>
                <a:schemeClr val="tx1"/>
              </a:solidFill>
              <a:highlight>
                <a:srgbClr val="FFFF00"/>
              </a:highlight>
              <a:latin typeface="+mn-ea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dirty="0">
                <a:latin typeface="+mn-ea"/>
                <a:ea typeface="+mn-ea"/>
                <a:sym typeface="+mn-ea"/>
              </a:rPr>
              <a:t>　</a:t>
            </a:r>
            <a:r>
              <a:rPr lang="ja-JP" altLang="zh-CN" sz="2400" dirty="0">
                <a:latin typeface="+mn-ea"/>
                <a:ea typeface="+mn-ea"/>
                <a:sym typeface="+mn-ea"/>
              </a:rPr>
              <a:t>雑誌（ざっし）⓪  </a:t>
            </a:r>
            <a:r>
              <a:rPr lang="ja-JP" altLang="en-US" sz="2400" dirty="0">
                <a:latin typeface="+mn-ea"/>
                <a:ea typeface="+mn-ea"/>
                <a:sym typeface="+mn-ea"/>
              </a:rPr>
              <a:t>　　　　　　　　</a:t>
            </a:r>
            <a:endParaRPr kumimoji="0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53"/>
          <p:cNvSpPr txBox="1"/>
          <p:nvPr>
            <p:custDataLst>
              <p:tags r:id="rId1"/>
            </p:custDataLst>
          </p:nvPr>
        </p:nvSpPr>
        <p:spPr>
          <a:xfrm>
            <a:off x="1229360" y="296354"/>
            <a:ext cx="10773411" cy="64630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auto">
              <a:lnSpc>
                <a:spcPct val="200000"/>
              </a:lnSpc>
            </a:pP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   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鍵（かぎ）⓪　</a:t>
            </a:r>
            <a:r>
              <a:rPr lang="zh-CN" altLang="ja-JP" sz="2400" b="1" dirty="0">
                <a:solidFill>
                  <a:srgbClr val="0070C0"/>
                </a:solidFill>
                <a:sym typeface="+mn-ea"/>
              </a:rPr>
              <a:t>钥匙 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　　　　 　 </a:t>
            </a:r>
            <a:r>
              <a:rPr lang="ja-JP" altLang="zh-CN" sz="2400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時計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（とけい）⓪    </a:t>
            </a:r>
            <a:r>
              <a:rPr lang="zh-CN" altLang="ja-JP" sz="2400" b="1" dirty="0">
                <a:solidFill>
                  <a:srgbClr val="0070C0"/>
                </a:solidFill>
                <a:sym typeface="+mn-ea"/>
              </a:rPr>
              <a:t>钟表</a:t>
            </a:r>
            <a:endParaRPr lang="zh-CN" altLang="ja-JP" sz="2400" b="1" dirty="0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ja-JP" altLang="zh-CN" sz="2400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お土産（おみやげ）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⓪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</a:t>
            </a:r>
            <a:r>
              <a:rPr lang="zh-CN" altLang="zh-CN" sz="2400" b="1" dirty="0">
                <a:solidFill>
                  <a:srgbClr val="0070C0"/>
                </a:solidFill>
                <a:sym typeface="+mn-ea"/>
              </a:rPr>
              <a:t>特产（外出、旅游地购买的）</a:t>
            </a:r>
            <a:r>
              <a:rPr lang="zh-CN" altLang="ja-JP" sz="2400" b="1" dirty="0">
                <a:solidFill>
                  <a:srgbClr val="0070C0"/>
                </a:solidFill>
                <a:sym typeface="+mn-ea"/>
              </a:rPr>
              <a:t>礼物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</a:t>
            </a:r>
            <a:endParaRPr lang="en-US" altLang="ja-JP" sz="2400" b="1" dirty="0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プレゼント　  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礼物（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节日）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             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ハンカチ　　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手绢</a:t>
            </a:r>
            <a:endParaRPr lang="ja-JP" altLang="zh-CN" sz="2000" b="1" dirty="0">
              <a:solidFill>
                <a:srgbClr val="0070C0"/>
              </a:solidFill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カメラ　①　　   </a:t>
            </a:r>
            <a:r>
              <a:rPr lang="zh-CN" altLang="zh-CN" sz="2400" b="1" dirty="0">
                <a:solidFill>
                  <a:srgbClr val="0070C0"/>
                </a:solidFill>
                <a:sym typeface="+mn-ea"/>
              </a:rPr>
              <a:t>照相机</a:t>
            </a:r>
            <a:r>
              <a:rPr lang="zh-CN" altLang="zh-CN" sz="24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　　　テレビ　① 　</a:t>
            </a:r>
            <a:r>
              <a:rPr lang="zh-CN" altLang="ja-JP" sz="2400" b="1" dirty="0">
                <a:solidFill>
                  <a:srgbClr val="0070C0"/>
                </a:solidFill>
                <a:sym typeface="+mn-ea"/>
              </a:rPr>
              <a:t>电视机</a:t>
            </a:r>
            <a:endParaRPr lang="ja-JP" altLang="zh-CN" sz="2400" b="1" dirty="0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ノート　①　  </a:t>
            </a:r>
            <a:r>
              <a:rPr lang="zh-CN" altLang="ja-JP" sz="2400" b="1" dirty="0">
                <a:solidFill>
                  <a:srgbClr val="0070C0"/>
                </a:solidFill>
                <a:sym typeface="+mn-ea"/>
              </a:rPr>
              <a:t>笔记本</a:t>
            </a:r>
            <a:r>
              <a:rPr lang="ja-JP" altLang="en-US" sz="2400" b="1" dirty="0">
                <a:solidFill>
                  <a:srgbClr val="0070C0"/>
                </a:solidFill>
                <a:sym typeface="+mn-ea"/>
              </a:rPr>
              <a:t>　　　　　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パソコン⓪　　</a:t>
            </a:r>
            <a:r>
              <a:rPr lang="zh-CN" altLang="ja-JP" sz="2400" b="1" dirty="0">
                <a:solidFill>
                  <a:srgbClr val="0070C0"/>
                </a:solidFill>
                <a:sym typeface="+mn-ea"/>
              </a:rPr>
              <a:t>电脑</a:t>
            </a:r>
            <a:r>
              <a:rPr lang="zh-CN" altLang="ja-JP" sz="2400" b="1" dirty="0">
                <a:solidFill>
                  <a:schemeClr val="tx1"/>
                </a:solidFill>
                <a:sym typeface="+mn-ea"/>
              </a:rPr>
              <a:t>               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　</a:t>
            </a:r>
            <a:endParaRPr lang="ja-JP" altLang="zh-CN" sz="2400" b="1" dirty="0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 シルク　①      </a:t>
            </a:r>
            <a:r>
              <a:rPr lang="zh-CN" altLang="ja-JP" sz="2400" b="1" dirty="0">
                <a:solidFill>
                  <a:srgbClr val="0070C0"/>
                </a:solidFill>
                <a:sym typeface="+mn-ea"/>
              </a:rPr>
              <a:t>丝绸  </a:t>
            </a:r>
            <a:r>
              <a:rPr lang="zh-CN" altLang="ja-JP" sz="2400" b="1" dirty="0">
                <a:solidFill>
                  <a:schemeClr val="tx1"/>
                </a:solidFill>
                <a:sym typeface="+mn-ea"/>
              </a:rPr>
              <a:t>              </a:t>
            </a:r>
            <a:r>
              <a:rPr lang="ja-JP" altLang="zh-CN" sz="2400" b="1" dirty="0">
                <a:solidFill>
                  <a:schemeClr val="tx1"/>
                </a:solidFill>
                <a:sym typeface="+mn-ea"/>
              </a:rPr>
              <a:t>　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スワトウ　　　</a:t>
            </a:r>
            <a:r>
              <a:rPr lang="ja-JP" altLang="en-US" sz="2400" b="1" dirty="0">
                <a:solidFill>
                  <a:srgbClr val="0070C0"/>
                </a:solidFill>
                <a:sym typeface="+mn-ea"/>
              </a:rPr>
              <a:t>汕頭</a:t>
            </a:r>
            <a:endParaRPr lang="en-US" altLang="zh-CN" sz="2400" b="1" dirty="0">
              <a:solidFill>
                <a:srgbClr val="0070C0"/>
              </a:solidFill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アイパッド　③　</a:t>
            </a:r>
            <a:r>
              <a:rPr lang="en-US" altLang="ja-JP" sz="2400" b="1" dirty="0" err="1">
                <a:solidFill>
                  <a:schemeClr val="tx1"/>
                </a:solidFill>
                <a:sym typeface="+mn-ea"/>
              </a:rPr>
              <a:t>ipad</a:t>
            </a: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      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　　スマホ</a:t>
            </a: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/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スマートフォン</a:t>
            </a: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智能手机</a:t>
            </a:r>
            <a:endParaRPr lang="en-US" altLang="ja-JP" sz="2400" b="1" dirty="0">
              <a:solidFill>
                <a:srgbClr val="0070C0"/>
              </a:solidFill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　南方（なんぽう）科技大学　　携帯電話</a:t>
            </a: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  <a:sym typeface="+mn-ea"/>
              </a:rPr>
              <a:t>（けいたいでんわ）⑤</a:t>
            </a:r>
            <a:r>
              <a:rPr lang="en-US" altLang="ja-JP" sz="2400" b="1" dirty="0">
                <a:solidFill>
                  <a:schemeClr val="tx1"/>
                </a:solidFill>
                <a:sym typeface="+mn-ea"/>
              </a:rPr>
              <a:t>   </a:t>
            </a:r>
            <a:endParaRPr lang="ja-JP" altLang="zh-CN" sz="2400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endParaRPr kumimoji="0" lang="ja-JP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C00000"/>
                </a:solidFill>
              </a:rPr>
              <a:t>言語（げんご）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/>
              <a:t>日本語（にほんご）　　　中国語（ちゅうごくご）</a:t>
            </a:r>
            <a:endParaRPr lang="en-US" altLang="ja-JP" sz="3200" dirty="0"/>
          </a:p>
          <a:p>
            <a:endParaRPr lang="en-US" altLang="zh-CN" sz="3200" dirty="0"/>
          </a:p>
          <a:p>
            <a:r>
              <a:rPr lang="ja-JP" altLang="en-US" sz="3200" dirty="0"/>
              <a:t>英語（えいご）　　　　　フランス語</a:t>
            </a:r>
            <a:endParaRPr lang="en-US" altLang="ja-JP" sz="3200" dirty="0"/>
          </a:p>
          <a:p>
            <a:endParaRPr lang="en-US" altLang="zh-CN" sz="3200" dirty="0"/>
          </a:p>
          <a:p>
            <a:r>
              <a:rPr lang="ja-JP" altLang="en-US" sz="3200" dirty="0"/>
              <a:t>スペイン語　　　　　　　ドイツ語</a:t>
            </a:r>
            <a:endParaRPr lang="zh-CN" altLang="en-US" sz="3200" dirty="0"/>
          </a:p>
        </p:txBody>
      </p:sp>
    </p:spTree>
  </p:cSld>
  <p:clrMapOvr>
    <a:masterClrMapping/>
  </p:clrMapOvr>
  <p:transition spd="slow" advTm="15000">
    <p:cover dir="d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PA" val="v5.2.8"/>
</p:tagLst>
</file>

<file path=ppt/tags/tag11.xml><?xml version="1.0" encoding="utf-8"?>
<p:tagLst xmlns:p="http://schemas.openxmlformats.org/presentationml/2006/main">
  <p:tag name="PA" val="v5.2.8"/>
</p:tagLst>
</file>

<file path=ppt/tags/tag12.xml><?xml version="1.0" encoding="utf-8"?>
<p:tagLst xmlns:p="http://schemas.openxmlformats.org/presentationml/2006/main">
  <p:tag name="PA" val="v5.2.8"/>
</p:tagLst>
</file>

<file path=ppt/tags/tag13.xml><?xml version="1.0" encoding="utf-8"?>
<p:tagLst xmlns:p="http://schemas.openxmlformats.org/presentationml/2006/main">
  <p:tag name="PA" val="v5.2.8"/>
</p:tagLst>
</file>

<file path=ppt/tags/tag14.xml><?xml version="1.0" encoding="utf-8"?>
<p:tagLst xmlns:p="http://schemas.openxmlformats.org/presentationml/2006/main">
  <p:tag name="PA" val="v5.2.8"/>
</p:tagLst>
</file>

<file path=ppt/tags/tag15.xml><?xml version="1.0" encoding="utf-8"?>
<p:tagLst xmlns:p="http://schemas.openxmlformats.org/presentationml/2006/main">
  <p:tag name="PA" val="v5.2.8"/>
</p:tagLst>
</file>

<file path=ppt/tags/tag16.xml><?xml version="1.0" encoding="utf-8"?>
<p:tagLst xmlns:p="http://schemas.openxmlformats.org/presentationml/2006/main">
  <p:tag name="PA" val="v5.2.8"/>
</p:tagLst>
</file>

<file path=ppt/tags/tag17.xml><?xml version="1.0" encoding="utf-8"?>
<p:tagLst xmlns:p="http://schemas.openxmlformats.org/presentationml/2006/main">
  <p:tag name="PA" val="v5.2.8"/>
</p:tagLst>
</file>

<file path=ppt/tags/tag18.xml><?xml version="1.0" encoding="utf-8"?>
<p:tagLst xmlns:p="http://schemas.openxmlformats.org/presentationml/2006/main">
  <p:tag name="PA" val="v5.2.8"/>
</p:tagLst>
</file>

<file path=ppt/tags/tag19.xml><?xml version="1.0" encoding="utf-8"?>
<p:tagLst xmlns:p="http://schemas.openxmlformats.org/presentationml/2006/main">
  <p:tag name="PA" val="v5.2.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PA" val="v5.2.8"/>
</p:tagLst>
</file>

<file path=ppt/tags/tag21.xml><?xml version="1.0" encoding="utf-8"?>
<p:tagLst xmlns:p="http://schemas.openxmlformats.org/presentationml/2006/main">
  <p:tag name="PA" val="v5.2.8"/>
</p:tagLst>
</file>

<file path=ppt/tags/tag22.xml><?xml version="1.0" encoding="utf-8"?>
<p:tagLst xmlns:p="http://schemas.openxmlformats.org/presentationml/2006/main">
  <p:tag name="PA" val="v5.2.8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</p:tagLst>
</file>

<file path=ppt/tags/tag24.xml><?xml version="1.0" encoding="utf-8"?>
<p:tagLst xmlns:p="http://schemas.openxmlformats.org/presentationml/2006/main">
  <p:tag name="PA" val="v5.2.8"/>
</p:tagLst>
</file>

<file path=ppt/tags/tag25.xml><?xml version="1.0" encoding="utf-8"?>
<p:tagLst xmlns:p="http://schemas.openxmlformats.org/presentationml/2006/main">
  <p:tag name="PA" val="v5.2.8"/>
</p:tagLst>
</file>

<file path=ppt/tags/tag26.xml><?xml version="1.0" encoding="utf-8"?>
<p:tagLst xmlns:p="http://schemas.openxmlformats.org/presentationml/2006/main">
  <p:tag name="PA" val="v5.2.8"/>
</p:tagLst>
</file>

<file path=ppt/tags/tag27.xml><?xml version="1.0" encoding="utf-8"?>
<p:tagLst xmlns:p="http://schemas.openxmlformats.org/presentationml/2006/main">
  <p:tag name="PA" val="v5.2.8"/>
</p:tagLst>
</file>

<file path=ppt/tags/tag28.xml><?xml version="1.0" encoding="utf-8"?>
<p:tagLst xmlns:p="http://schemas.openxmlformats.org/presentationml/2006/main">
  <p:tag name="PA" val="v5.2.8"/>
</p:tagLst>
</file>

<file path=ppt/tags/tag29.xml><?xml version="1.0" encoding="utf-8"?>
<p:tagLst xmlns:p="http://schemas.openxmlformats.org/presentationml/2006/main">
  <p:tag name="PA" val="v5.2.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PA" val="v5.2.8"/>
</p:tagLst>
</file>

<file path=ppt/tags/tag31.xml><?xml version="1.0" encoding="utf-8"?>
<p:tagLst xmlns:p="http://schemas.openxmlformats.org/presentationml/2006/main">
  <p:tag name="PA" val="v5.2.8"/>
</p:tagLst>
</file>

<file path=ppt/tags/tag32.xml><?xml version="1.0" encoding="utf-8"?>
<p:tagLst xmlns:p="http://schemas.openxmlformats.org/presentationml/2006/main">
  <p:tag name="PA" val="v5.2.8"/>
</p:tagLst>
</file>

<file path=ppt/tags/tag33.xml><?xml version="1.0" encoding="utf-8"?>
<p:tagLst xmlns:p="http://schemas.openxmlformats.org/presentationml/2006/main">
  <p:tag name="PA" val="v5.2.8"/>
</p:tagLst>
</file>

<file path=ppt/tags/tag34.xml><?xml version="1.0" encoding="utf-8"?>
<p:tagLst xmlns:p="http://schemas.openxmlformats.org/presentationml/2006/main">
  <p:tag name="PA" val="v5.2.8"/>
</p:tagLst>
</file>

<file path=ppt/tags/tag35.xml><?xml version="1.0" encoding="utf-8"?>
<p:tagLst xmlns:p="http://schemas.openxmlformats.org/presentationml/2006/main">
  <p:tag name="PA" val="v5.2.8"/>
</p:tagLst>
</file>

<file path=ppt/tags/tag36.xml><?xml version="1.0" encoding="utf-8"?>
<p:tagLst xmlns:p="http://schemas.openxmlformats.org/presentationml/2006/main">
  <p:tag name="PA" val="v5.2.8"/>
</p:tagLst>
</file>

<file path=ppt/tags/tag37.xml><?xml version="1.0" encoding="utf-8"?>
<p:tagLst xmlns:p="http://schemas.openxmlformats.org/presentationml/2006/main">
  <p:tag name="PA" val="v5.2.8"/>
</p:tagLst>
</file>

<file path=ppt/tags/tag38.xml><?xml version="1.0" encoding="utf-8"?>
<p:tagLst xmlns:p="http://schemas.openxmlformats.org/presentationml/2006/main">
  <p:tag name="PA" val="v5.2.8"/>
</p:tagLst>
</file>

<file path=ppt/tags/tag39.xml><?xml version="1.0" encoding="utf-8"?>
<p:tagLst xmlns:p="http://schemas.openxmlformats.org/presentationml/2006/main">
  <p:tag name="PA" val="v5.2.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PA" val="v5.2.8"/>
</p:tagLst>
</file>

<file path=ppt/tags/tag41.xml><?xml version="1.0" encoding="utf-8"?>
<p:tagLst xmlns:p="http://schemas.openxmlformats.org/presentationml/2006/main">
  <p:tag name="PA" val="v5.2.8"/>
</p:tagLst>
</file>

<file path=ppt/tags/tag42.xml><?xml version="1.0" encoding="utf-8"?>
<p:tagLst xmlns:p="http://schemas.openxmlformats.org/presentationml/2006/main">
  <p:tag name="PA" val="v5.2.8"/>
</p:tagLst>
</file>

<file path=ppt/tags/tag43.xml><?xml version="1.0" encoding="utf-8"?>
<p:tagLst xmlns:p="http://schemas.openxmlformats.org/presentationml/2006/main">
  <p:tag name="PA" val="v5.2.8"/>
</p:tagLst>
</file>

<file path=ppt/tags/tag44.xml><?xml version="1.0" encoding="utf-8"?>
<p:tagLst xmlns:p="http://schemas.openxmlformats.org/presentationml/2006/main">
  <p:tag name="PA" val="v5.2.8"/>
</p:tagLst>
</file>

<file path=ppt/tags/tag45.xml><?xml version="1.0" encoding="utf-8"?>
<p:tagLst xmlns:p="http://schemas.openxmlformats.org/presentationml/2006/main">
  <p:tag name="PA" val="v5.2.8"/>
</p:tagLst>
</file>

<file path=ppt/tags/tag46.xml><?xml version="1.0" encoding="utf-8"?>
<p:tagLst xmlns:p="http://schemas.openxmlformats.org/presentationml/2006/main">
  <p:tag name="PA" val="v5.2.8"/>
</p:tagLst>
</file>

<file path=ppt/tags/tag47.xml><?xml version="1.0" encoding="utf-8"?>
<p:tagLst xmlns:p="http://schemas.openxmlformats.org/presentationml/2006/main">
  <p:tag name="PA" val="v5.2.8"/>
</p:tagLst>
</file>

<file path=ppt/tags/tag48.xml><?xml version="1.0" encoding="utf-8"?>
<p:tagLst xmlns:p="http://schemas.openxmlformats.org/presentationml/2006/main">
  <p:tag name="PA" val="v5.2.8"/>
</p:tagLst>
</file>

<file path=ppt/tags/tag49.xml><?xml version="1.0" encoding="utf-8"?>
<p:tagLst xmlns:p="http://schemas.openxmlformats.org/presentationml/2006/main">
  <p:tag name="PA" val="v5.2.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PA" val="v5.2.8"/>
</p:tagLst>
</file>

<file path=ppt/tags/tag51.xml><?xml version="1.0" encoding="utf-8"?>
<p:tagLst xmlns:p="http://schemas.openxmlformats.org/presentationml/2006/main">
  <p:tag name="PA" val="v5.2.8"/>
</p:tagLst>
</file>

<file path=ppt/tags/tag52.xml><?xml version="1.0" encoding="utf-8"?>
<p:tagLst xmlns:p="http://schemas.openxmlformats.org/presentationml/2006/main">
  <p:tag name="PA" val="v5.2.8"/>
</p:tagLst>
</file>

<file path=ppt/tags/tag53.xml><?xml version="1.0" encoding="utf-8"?>
<p:tagLst xmlns:p="http://schemas.openxmlformats.org/presentationml/2006/main">
  <p:tag name="PA" val="v5.2.8"/>
</p:tagLst>
</file>

<file path=ppt/tags/tag54.xml><?xml version="1.0" encoding="utf-8"?>
<p:tagLst xmlns:p="http://schemas.openxmlformats.org/presentationml/2006/main">
  <p:tag name="PA" val="v5.2.8"/>
</p:tagLst>
</file>

<file path=ppt/tags/tag55.xml><?xml version="1.0" encoding="utf-8"?>
<p:tagLst xmlns:p="http://schemas.openxmlformats.org/presentationml/2006/main">
  <p:tag name="PA" val="v5.2.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6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6"/>
  <p:tag name="KSO_WM_UNIT_LINE_FORE_SCHEMECOLOR_INDEX" val="5"/>
  <p:tag name="KSO_WM_UNIT_LINE_FILL_TYPE" val="2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7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8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8"/>
  <p:tag name="KSO_WM_UNIT_LINE_FORE_SCHEMECOLOR_INDEX" val="13"/>
  <p:tag name="KSO_WM_UNIT_LINE_FILL_TYPE" val="2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9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9"/>
  <p:tag name="KSO_WM_UNIT_LINE_FORE_SCHEMECOLOR_INDEX" val="13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96_4*a*1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PA" val="v5.2.8"/>
</p:tagLst>
</file>

<file path=ppt/tags/tag62.xml><?xml version="1.0" encoding="utf-8"?>
<p:tagLst xmlns:p="http://schemas.openxmlformats.org/presentationml/2006/main">
  <p:tag name="PA" val="v5.2.8"/>
</p:tagLst>
</file>

<file path=ppt/tags/tag63.xml><?xml version="1.0" encoding="utf-8"?>
<p:tagLst xmlns:p="http://schemas.openxmlformats.org/presentationml/2006/main">
  <p:tag name="PA" val="v5.2.8"/>
</p:tagLst>
</file>

<file path=ppt/tags/tag64.xml><?xml version="1.0" encoding="utf-8"?>
<p:tagLst xmlns:p="http://schemas.openxmlformats.org/presentationml/2006/main">
  <p:tag name="PA" val="v5.2.8"/>
</p:tagLst>
</file>

<file path=ppt/tags/tag65.xml><?xml version="1.0" encoding="utf-8"?>
<p:tagLst xmlns:p="http://schemas.openxmlformats.org/presentationml/2006/main">
  <p:tag name="PA" val="v5.2.8"/>
</p:tagLst>
</file>

<file path=ppt/tags/tag66.xml><?xml version="1.0" encoding="utf-8"?>
<p:tagLst xmlns:p="http://schemas.openxmlformats.org/presentationml/2006/main">
  <p:tag name="PA" val="v5.2.8"/>
</p:tagLst>
</file>

<file path=ppt/tags/tag67.xml><?xml version="1.0" encoding="utf-8"?>
<p:tagLst xmlns:p="http://schemas.openxmlformats.org/presentationml/2006/main">
  <p:tag name="PA" val="v5.2.8"/>
</p:tagLst>
</file>

<file path=ppt/tags/tag68.xml><?xml version="1.0" encoding="utf-8"?>
<p:tagLst xmlns:p="http://schemas.openxmlformats.org/presentationml/2006/main">
  <p:tag name="PA" val="v5.2.8"/>
</p:tagLst>
</file>

<file path=ppt/tags/tag69.xml><?xml version="1.0" encoding="utf-8"?>
<p:tagLst xmlns:p="http://schemas.openxmlformats.org/presentationml/2006/main">
  <p:tag name="PA" val="v5.2.8"/>
</p:tagLst>
</file>

<file path=ppt/tags/tag7.xml><?xml version="1.0" encoding="utf-8"?>
<p:tagLst xmlns:p="http://schemas.openxmlformats.org/presentationml/2006/main">
  <p:tag name="PA" val="v5.2.8"/>
</p:tagLst>
</file>

<file path=ppt/tags/tag70.xml><?xml version="1.0" encoding="utf-8"?>
<p:tagLst xmlns:p="http://schemas.openxmlformats.org/presentationml/2006/main">
  <p:tag name="PA" val="v5.2.8"/>
</p:tagLst>
</file>

<file path=ppt/tags/tag71.xml><?xml version="1.0" encoding="utf-8"?>
<p:tagLst xmlns:p="http://schemas.openxmlformats.org/presentationml/2006/main">
  <p:tag name="PA" val="v5.2.8"/>
</p:tagLst>
</file>

<file path=ppt/tags/tag72.xml><?xml version="1.0" encoding="utf-8"?>
<p:tagLst xmlns:p="http://schemas.openxmlformats.org/presentationml/2006/main">
  <p:tag name="PA" val="v5.2.8"/>
</p:tagLst>
</file>

<file path=ppt/tags/tag73.xml><?xml version="1.0" encoding="utf-8"?>
<p:tagLst xmlns:p="http://schemas.openxmlformats.org/presentationml/2006/main">
  <p:tag name="PA" val="v5.2.8"/>
</p:tagLst>
</file>

<file path=ppt/tags/tag74.xml><?xml version="1.0" encoding="utf-8"?>
<p:tagLst xmlns:p="http://schemas.openxmlformats.org/presentationml/2006/main">
  <p:tag name="PA" val="v5.2.8"/>
</p:tagLst>
</file>

<file path=ppt/tags/tag75.xml><?xml version="1.0" encoding="utf-8"?>
<p:tagLst xmlns:p="http://schemas.openxmlformats.org/presentationml/2006/main">
  <p:tag name="PA" val="v5.2.8"/>
</p:tagLst>
</file>

<file path=ppt/tags/tag76.xml><?xml version="1.0" encoding="utf-8"?>
<p:tagLst xmlns:p="http://schemas.openxmlformats.org/presentationml/2006/main">
  <p:tag name="PA" val="v5.2.8"/>
</p:tagLst>
</file>

<file path=ppt/tags/tag77.xml><?xml version="1.0" encoding="utf-8"?>
<p:tagLst xmlns:p="http://schemas.openxmlformats.org/presentationml/2006/main">
  <p:tag name="PA" val="v5.2.8"/>
</p:tagLst>
</file>

<file path=ppt/tags/tag78.xml><?xml version="1.0" encoding="utf-8"?>
<p:tagLst xmlns:p="http://schemas.openxmlformats.org/presentationml/2006/main">
  <p:tag name="PA" val="v5.2.8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7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8.xml><?xml version="1.0" encoding="utf-8"?>
<p:tagLst xmlns:p="http://schemas.openxmlformats.org/presentationml/2006/main">
  <p:tag name="PA" val="v5.2.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8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8"/>
  <p:tag name="KSO_WM_UNIT_LINE_FORE_SCHEMECOLOR_INDEX" val="13"/>
  <p:tag name="KSO_WM_UNIT_LINE_FILL_TYPE" val="2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9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9"/>
  <p:tag name="KSO_WM_UNIT_LINE_FORE_SCHEMECOLOR_INDEX" val="13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PA" val="v5.2.8"/>
</p:tagLst>
</file>

<file path=ppt/tags/tag83.xml><?xml version="1.0" encoding="utf-8"?>
<p:tagLst xmlns:p="http://schemas.openxmlformats.org/presentationml/2006/main">
  <p:tag name="PA" val="v5.2.8"/>
</p:tagLst>
</file>

<file path=ppt/tags/tag84.xml><?xml version="1.0" encoding="utf-8"?>
<p:tagLst xmlns:p="http://schemas.openxmlformats.org/presentationml/2006/main">
  <p:tag name="PA" val="v5.2.8"/>
</p:tagLst>
</file>

<file path=ppt/tags/tag85.xml><?xml version="1.0" encoding="utf-8"?>
<p:tagLst xmlns:p="http://schemas.openxmlformats.org/presentationml/2006/main">
  <p:tag name="PA" val="v5.2.8"/>
</p:tagLst>
</file>

<file path=ppt/tags/tag86.xml><?xml version="1.0" encoding="utf-8"?>
<p:tagLst xmlns:p="http://schemas.openxmlformats.org/presentationml/2006/main">
  <p:tag name="PA" val="v5.2.8"/>
</p:tagLst>
</file>

<file path=ppt/tags/tag87.xml><?xml version="1.0" encoding="utf-8"?>
<p:tagLst xmlns:p="http://schemas.openxmlformats.org/presentationml/2006/main">
  <p:tag name="PA" val="v5.2.8"/>
</p:tagLst>
</file>

<file path=ppt/tags/tag88.xml><?xml version="1.0" encoding="utf-8"?>
<p:tagLst xmlns:p="http://schemas.openxmlformats.org/presentationml/2006/main">
  <p:tag name="PA" val="v5.2.8"/>
</p:tagLst>
</file>

<file path=ppt/tags/tag89.xml><?xml version="1.0" encoding="utf-8"?>
<p:tagLst xmlns:p="http://schemas.openxmlformats.org/presentationml/2006/main">
  <p:tag name="KSO_WM_SLIDE_ID" val="custom20202696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96"/>
  <p:tag name="KSO_WM_SLIDE_LAYOUT" val="a_b_l"/>
  <p:tag name="KSO_WM_SLIDE_LAYOUT_CNT" val="1_1_1"/>
  <p:tag name="KSO_WM_SLIDE_TYPE" val="contents"/>
  <p:tag name="KSO_WM_SLIDE_SUBTYPE" val="diag"/>
</p:tagLst>
</file>

<file path=ppt/tags/tag9.xml><?xml version="1.0" encoding="utf-8"?>
<p:tagLst xmlns:p="http://schemas.openxmlformats.org/presentationml/2006/main">
  <p:tag name="PA" val="v5.2.8"/>
</p:tagLst>
</file>

<file path=ppt/theme/theme1.xml><?xml version="1.0" encoding="utf-8"?>
<a:theme xmlns:a="http://schemas.openxmlformats.org/drawingml/2006/main" name="2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4546</Words>
  <Application>WPS Presentation</Application>
  <PresentationFormat>宽屏</PresentationFormat>
  <Paragraphs>320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字魂35号-经典雅黑</vt:lpstr>
      <vt:lpstr>微软雅黑 Light</vt:lpstr>
      <vt:lpstr>华文细黑</vt:lpstr>
      <vt:lpstr>黑体-简</vt:lpstr>
      <vt:lpstr>Yu Gothic UI Semibold</vt:lpstr>
      <vt:lpstr>MS Gothic</vt:lpstr>
      <vt:lpstr>宋体-简</vt:lpstr>
      <vt:lpstr>华文中宋</vt:lpstr>
      <vt:lpstr>Segoe UI</vt:lpstr>
      <vt:lpstr>Yu Gothic</vt:lpstr>
      <vt:lpstr>微软雅黑</vt:lpstr>
      <vt:lpstr>宋体</vt:lpstr>
      <vt:lpstr>Arial Unicode MS</vt:lpstr>
      <vt:lpstr>等线</vt:lpstr>
      <vt:lpstr>汉仪中等线KW</vt:lpstr>
      <vt:lpstr>汉仪书宋二KW</vt:lpstr>
      <vt:lpstr>MS PGothic</vt:lpstr>
      <vt:lpstr>苹方-简</vt:lpstr>
      <vt:lpstr>微软雅黑</vt:lpstr>
      <vt:lpstr>Calibri</vt:lpstr>
      <vt:lpstr>Helvetica Neue</vt:lpstr>
      <vt:lpstr>MS Gothic</vt:lpstr>
      <vt:lpstr>Yu Gothic</vt:lpstr>
      <vt:lpstr>Yu Gothic UI Semibold</vt:lpstr>
      <vt:lpstr>华文中宋</vt:lpstr>
      <vt:lpstr>华文细黑</vt:lpstr>
      <vt:lpstr>字魂35号-经典雅黑</vt:lpstr>
      <vt:lpstr>微软雅黑 Light</vt:lpstr>
      <vt:lpstr>汉仪旗黑-85S</vt:lpstr>
      <vt:lpstr>STHeiti Light</vt:lpstr>
      <vt:lpstr>2</vt:lpstr>
      <vt:lpstr>PowerPoint 演示文稿</vt:lpstr>
      <vt:lpstr>PowerPoint 演示文稿</vt:lpstr>
      <vt:lpstr>応用会話ポイント</vt:lpstr>
      <vt:lpstr>復習</vt:lpstr>
      <vt:lpstr>PowerPoint 演示文稿</vt:lpstr>
      <vt:lpstr>いろとりどり生活の日本語</vt:lpstr>
      <vt:lpstr>PowerPoint 演示文稿</vt:lpstr>
      <vt:lpstr>PowerPoint 演示文稿</vt:lpstr>
      <vt:lpstr>言語（げんご）</vt:lpstr>
      <vt:lpstr>PowerPoint 演示文稿</vt:lpstr>
      <vt:lpstr>PowerPoint 演示文稿</vt:lpstr>
      <vt:lpstr>PowerPoint 演示文稿</vt:lpstr>
      <vt:lpstr>疑问词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年龄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寒暄语（あいさつ言葉）</vt:lpstr>
      <vt:lpstr>寒暄语（あいさつ言葉）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zhou</dc:creator>
  <cp:lastModifiedBy>Chris</cp:lastModifiedBy>
  <cp:revision>71</cp:revision>
  <dcterms:created xsi:type="dcterms:W3CDTF">2023-03-07T05:53:00Z</dcterms:created>
  <dcterms:modified xsi:type="dcterms:W3CDTF">2023-03-07T05:53:00Z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1033-5.2.0.7734</vt:lpwstr>
  </property>
  <property fmtid="{D5CDD505-2E9C-101B-9397-08002B2CF9AE}" pid="3" name="ICV">
    <vt:lpwstr>CDAABD534C3E68B284B4056433D40E5D_42</vt:lpwstr>
  </property>
</Properties>
</file>