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1097" r:id="rId3"/>
    <p:sldId id="1401" r:id="rId4"/>
    <p:sldId id="1407" r:id="rId5"/>
    <p:sldId id="1103" r:id="rId6"/>
    <p:sldId id="1102" r:id="rId7"/>
    <p:sldId id="1375" r:id="rId8"/>
    <p:sldId id="1404" r:id="rId9"/>
    <p:sldId id="1405" r:id="rId10"/>
    <p:sldId id="1098" r:id="rId11"/>
    <p:sldId id="1232" r:id="rId12"/>
    <p:sldId id="1105" r:id="rId13"/>
    <p:sldId id="1233" r:id="rId14"/>
    <p:sldId id="1235" r:id="rId15"/>
    <p:sldId id="1236" r:id="rId16"/>
    <p:sldId id="1101" r:id="rId17"/>
    <p:sldId id="1403" r:id="rId18"/>
    <p:sldId id="1237" r:id="rId19"/>
    <p:sldId id="1378" r:id="rId20"/>
    <p:sldId id="1377" r:id="rId21"/>
    <p:sldId id="1258" r:id="rId22"/>
    <p:sldId id="1108" r:id="rId23"/>
    <p:sldId id="1109" r:id="rId24"/>
    <p:sldId id="994" r:id="rId25"/>
    <p:sldId id="1411" r:id="rId26"/>
    <p:sldId id="1268" r:id="rId27"/>
    <p:sldId id="1110" r:id="rId28"/>
    <p:sldId id="138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阮 幸云" initials="阮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7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BF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4538" y="1693333"/>
            <a:ext cx="8979923" cy="183356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538" y="3618971"/>
            <a:ext cx="8979923" cy="6016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59BD-BDB0-41D2-845E-9D11C76072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C2EA-3A61-47C1-B505-B4279F3F702C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61" y="0"/>
            <a:ext cx="207753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59BD-BDB0-41D2-845E-9D11C76072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C2EA-3A61-47C1-B505-B4279F3F702C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1" y="1021080"/>
            <a:ext cx="10226039" cy="5035234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  <a:lvl2pPr marL="815975" indent="-273050">
              <a:buClr>
                <a:schemeClr val="accent1"/>
              </a:buClr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945" y="221677"/>
            <a:ext cx="9420318" cy="889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920"/>
            <a:ext cx="10300063" cy="4956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59BD-BDB0-41D2-845E-9D11C76072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C2EA-3A61-47C1-B505-B4279F3F70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FBF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6192" y="2223652"/>
            <a:ext cx="7939617" cy="1276927"/>
          </a:xfrm>
        </p:spPr>
        <p:txBody>
          <a:bodyPr anchor="b">
            <a:normAutofit/>
          </a:bodyPr>
          <a:lstStyle>
            <a:lvl1pPr algn="ctr"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26192" y="3554988"/>
            <a:ext cx="7939617" cy="8630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59BD-BDB0-41D2-845E-9D11C76072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C2EA-3A61-47C1-B505-B4279F3F702C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94720" y="-8709"/>
            <a:ext cx="109728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5350" y="233677"/>
            <a:ext cx="9348890" cy="889000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25881"/>
            <a:ext cx="4998720" cy="4831080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5520" y="1325881"/>
            <a:ext cx="4998720" cy="4831080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59BD-BDB0-41D2-845E-9D11C76072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C2EA-3A61-47C1-B505-B4279F3F70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65126"/>
            <a:ext cx="9464040" cy="10234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94389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43892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682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68240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59BD-BDB0-41D2-845E-9D11C76072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C2EA-3A61-47C1-B505-B4279F3F70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747" y="164"/>
            <a:ext cx="12193747" cy="6858000"/>
          </a:xfrm>
          <a:prstGeom prst="rect">
            <a:avLst/>
          </a:prstGeom>
          <a:solidFill>
            <a:srgbClr val="FBF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381" y="3805485"/>
            <a:ext cx="9456419" cy="889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9646-E0C3-4AB2-B255-58509D242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6345-1562-443E-A406-A4360E2EC08D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rot="5400000">
            <a:off x="89577" y="3420164"/>
            <a:ext cx="6840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363081" y="3420164"/>
            <a:ext cx="6840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0" y="3805485"/>
            <a:ext cx="12192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0" y="3971597"/>
            <a:ext cx="12192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0" y="4386699"/>
            <a:ext cx="12192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0" y="4550431"/>
            <a:ext cx="12192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0"/>
            <a:ext cx="12193747" cy="6858000"/>
          </a:xfrm>
          <a:prstGeom prst="rect">
            <a:avLst/>
          </a:prstGeom>
          <a:solidFill>
            <a:srgbClr val="FBF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59BD-BDB0-41D2-845E-9D11C76072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C2EA-3A61-47C1-B505-B4279F3F70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989" y="185950"/>
            <a:ext cx="9382972" cy="981320"/>
          </a:xfrm>
        </p:spPr>
        <p:txBody>
          <a:bodyPr anchor="ctr">
            <a:normAutofit/>
          </a:bodyPr>
          <a:lstStyle>
            <a:lvl1pPr>
              <a:defRPr sz="31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7945" y="1605791"/>
            <a:ext cx="6063842" cy="4240355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1787" y="1605791"/>
            <a:ext cx="3183466" cy="427422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208829" y="1588859"/>
            <a:ext cx="249118" cy="42911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1726988" y="1188152"/>
            <a:ext cx="920082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1332" y="365125"/>
            <a:ext cx="1439334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61160" y="365125"/>
            <a:ext cx="7973906" cy="5811838"/>
          </a:xfrm>
        </p:spPr>
        <p:txBody>
          <a:bodyPr vert="eaVert"/>
          <a:lstStyle>
            <a:lvl1pPr marL="228600" indent="-22860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1.png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1638297" y="406400"/>
            <a:ext cx="9456422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579119" y="1612900"/>
            <a:ext cx="10515600" cy="4615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D59BD-BDB0-41D2-845E-9D11C76072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C2EA-3A61-47C1-B505-B4279F3F702C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94720" y="-8709"/>
            <a:ext cx="1097280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66" r="21363"/>
          <a:stretch>
            <a:fillRect/>
          </a:stretch>
        </p:blipFill>
        <p:spPr>
          <a:xfrm flipH="1">
            <a:off x="-1" y="-1"/>
            <a:ext cx="1638297" cy="11179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charset="-122"/>
          <a:ea typeface="黑体" panose="020106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kern="1200">
          <a:solidFill>
            <a:schemeClr val="accent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accent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accent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accent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accent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Relationship Id="rId3" Type="http://schemas.openxmlformats.org/officeDocument/2006/relationships/image" Target="../media/image3.svg"/><Relationship Id="rId2" Type="http://schemas.openxmlformats.org/officeDocument/2006/relationships/image" Target="../media/image9.png"/><Relationship Id="rId1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image" Target="../media/image10.png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tags" Target="../tags/tag78.xml"/><Relationship Id="rId6" Type="http://schemas.openxmlformats.org/officeDocument/2006/relationships/image" Target="../media/image3.svg"/><Relationship Id="rId5" Type="http://schemas.openxmlformats.org/officeDocument/2006/relationships/image" Target="../media/image9.png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image" Target="../media/image13.png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image" Target="../media/image14.png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3.xml"/><Relationship Id="rId10" Type="http://schemas.openxmlformats.org/officeDocument/2006/relationships/image" Target="../media/image1.svg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6.xml"/><Relationship Id="rId5" Type="http://schemas.openxmlformats.org/officeDocument/2006/relationships/image" Target="../media/image2.sv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A-文本框 53"/>
          <p:cNvSpPr txBox="1"/>
          <p:nvPr>
            <p:custDataLst>
              <p:tags r:id="rId1"/>
            </p:custDataLst>
          </p:nvPr>
        </p:nvSpPr>
        <p:spPr>
          <a:xfrm>
            <a:off x="4582795" y="1966595"/>
            <a:ext cx="30803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  <a:cs typeface="微软雅黑" panose="020B0503020204020204" charset="-122"/>
              </a:rPr>
              <a:t>第六课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uLnTx/>
              <a:uFillTx/>
              <a:latin typeface="字魂35号-经典雅黑" panose="00000500000000000000" pitchFamily="2" charset="-122"/>
              <a:ea typeface="字魂35号-经典雅黑" panose="00000500000000000000" pitchFamily="2" charset="-122"/>
              <a:cs typeface="微软雅黑" panose="020B0503020204020204" charset="-122"/>
            </a:endParaRPr>
          </a:p>
        </p:txBody>
      </p:sp>
      <p:sp>
        <p:nvSpPr>
          <p:cNvPr id="55" name="PA-文本框 7"/>
          <p:cNvSpPr txBox="1"/>
          <p:nvPr>
            <p:custDataLst>
              <p:tags r:id="rId2"/>
            </p:custDataLst>
          </p:nvPr>
        </p:nvSpPr>
        <p:spPr>
          <a:xfrm>
            <a:off x="1506220" y="3432810"/>
            <a:ext cx="9019540" cy="78359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5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吉田さんは来月中国へ行きます</a:t>
            </a:r>
            <a:r>
              <a:rPr kumimoji="0" sz="45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sz="45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7675" y="454660"/>
            <a:ext cx="9420225" cy="655955"/>
          </a:xfrm>
        </p:spPr>
        <p:txBody>
          <a:bodyPr>
            <a:normAutofit fontScale="90000"/>
          </a:bodyPr>
          <a:lstStyle/>
          <a:p>
            <a:r>
              <a:rPr lang="zh-CN" altLang="ja-JP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一、</a:t>
            </a:r>
            <a:r>
              <a:rPr lang="ja-JP" altLang="en-US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助詞「へ」　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表示移动的目的地，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highlight>
                  <a:srgbClr val="FFFF00"/>
                </a:highlight>
              </a:rPr>
              <a:t>在此念</a:t>
            </a:r>
            <a:r>
              <a:rPr lang="ja-JP" altLang="en-US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highlight>
                  <a:srgbClr val="FFFF00"/>
                </a:highlight>
              </a:rPr>
              <a:t>「え」</a:t>
            </a:r>
            <a:endParaRPr lang="ja-JP" altLang="en-US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highlight>
                <a:srgbClr val="FFFF00"/>
              </a:highligh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2620" y="1508125"/>
            <a:ext cx="8971915" cy="4652010"/>
          </a:xfr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75000" lnSpcReduction="10000"/>
          </a:bodyPr>
          <a:lstStyle/>
          <a:p>
            <a:pPr>
              <a:lnSpc>
                <a:spcPct val="200000"/>
              </a:lnSpc>
            </a:pPr>
            <a:r>
              <a:rPr lang="ja-JP" altLang="en-US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ja-JP" altLang="en-US" sz="2800" dirty="0">
                <a:solidFill>
                  <a:schemeClr val="accent5">
                    <a:lumMod val="75000"/>
                  </a:schemeClr>
                </a:solidFill>
              </a:rPr>
              <a:t>１、李さんはどこへ行きますか。</a:t>
            </a:r>
            <a:endParaRPr lang="en-US" altLang="ja-JP" sz="28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ja-JP" altLang="en-US" sz="2800" dirty="0">
                <a:solidFill>
                  <a:schemeClr val="accent5">
                    <a:lumMod val="75000"/>
                  </a:schemeClr>
                </a:solidFill>
              </a:rPr>
              <a:t>  ２、わたしは家へ帰ります。</a:t>
            </a:r>
            <a:endParaRPr lang="en-US" altLang="ja-JP" sz="28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ja-JP" altLang="en-US" sz="2800" dirty="0">
                <a:solidFill>
                  <a:schemeClr val="accent5">
                    <a:lumMod val="75000"/>
                  </a:schemeClr>
                </a:solidFill>
              </a:rPr>
              <a:t>  ３、日曜日</a:t>
            </a:r>
            <a:r>
              <a:rPr lang="ja-JP" altLang="en-US" sz="2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町</a:t>
            </a:r>
            <a:r>
              <a:rPr lang="ja-JP" altLang="en-US" sz="2800" dirty="0">
                <a:solidFill>
                  <a:schemeClr val="accent5">
                    <a:lumMod val="75000"/>
                  </a:schemeClr>
                </a:solidFill>
              </a:rPr>
              <a:t>（まち）へ行きました。　　</a:t>
            </a:r>
            <a:r>
              <a:rPr lang="ja-JP" altLang="en-US" sz="19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sym typeface="+mn-ea"/>
              </a:rPr>
              <a:t>町</a:t>
            </a:r>
            <a:r>
              <a:rPr lang="en-US" altLang="ja-JP" sz="19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sym typeface="+mn-ea"/>
              </a:rPr>
              <a:t>--</a:t>
            </a:r>
            <a:r>
              <a:rPr lang="zh-CN" altLang="en-US" sz="19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sym typeface="+mn-ea"/>
              </a:rPr>
              <a:t>城市</a:t>
            </a:r>
            <a:r>
              <a:rPr lang="en-US" altLang="zh-CN" sz="19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sym typeface="+mn-ea"/>
              </a:rPr>
              <a:t>/</a:t>
            </a:r>
            <a:r>
              <a:rPr lang="zh-CN" altLang="en-US" sz="19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sym typeface="+mn-ea"/>
              </a:rPr>
              <a:t>街道</a:t>
            </a:r>
            <a:endParaRPr lang="en-US" altLang="ja-JP" sz="28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ja-JP" altLang="en-US" sz="2800" dirty="0">
                <a:solidFill>
                  <a:schemeClr val="accent5">
                    <a:lumMod val="75000"/>
                  </a:schemeClr>
                </a:solidFill>
              </a:rPr>
              <a:t>  ４、あしたデパートへ行きます。</a:t>
            </a:r>
            <a:endParaRPr lang="en-US" altLang="ja-JP" sz="28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  替换练习：</a:t>
            </a:r>
            <a:r>
              <a:rPr lang="ja-JP" altLang="en-US" sz="2800" dirty="0">
                <a:solidFill>
                  <a:srgbClr val="FF0000"/>
                </a:solidFill>
              </a:rPr>
              <a:t>  </a:t>
            </a:r>
            <a:r>
              <a:rPr lang="ja-JP" altLang="en-US" sz="2800" dirty="0">
                <a:solidFill>
                  <a:schemeClr val="accent5">
                    <a:lumMod val="75000"/>
                  </a:schemeClr>
                </a:solidFill>
              </a:rPr>
              <a:t>林さんは　マンション　くつ売り場   フランス   東京</a:t>
            </a:r>
            <a:endParaRPr lang="en-US" altLang="ja-JP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1535" y="2009140"/>
            <a:ext cx="5981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3200">
                <a:solidFill>
                  <a:srgbClr val="A07338"/>
                </a:solidFill>
              </a:rPr>
              <a:t>文法</a:t>
            </a:r>
            <a:endParaRPr lang="ja-JP" altLang="zh-CN" sz="3200">
              <a:solidFill>
                <a:srgbClr val="A07338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15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956878" y="460241"/>
            <a:ext cx="6366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助词</a:t>
            </a:r>
            <a:r>
              <a:rPr lang="ja-JP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「へ」</a:t>
            </a:r>
            <a:r>
              <a:rPr lang="zh-CN" altLang="en-US" sz="2400" dirty="0">
                <a:solidFill>
                  <a:srgbClr val="C00000"/>
                </a:solidFill>
              </a:rPr>
              <a:t>表示移动的目的地，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在此念</a:t>
            </a:r>
            <a:r>
              <a:rPr lang="ja-JP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「え」</a:t>
            </a:r>
            <a:endParaRPr lang="en-US" altLang="zh-CN" sz="24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350512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0215" y="5519420"/>
            <a:ext cx="1123950" cy="1123950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4037330" y="1604010"/>
            <a:ext cx="1957705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行く</a:t>
            </a:r>
            <a:r>
              <a:rPr lang="ja-JP" altLang="en-US" sz="2400" dirty="0"/>
              <a:t>（いく）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472818" y="1344153"/>
            <a:ext cx="473179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行きます　　行きません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行きました　行きませんでした</a:t>
            </a:r>
            <a:endParaRPr lang="zh-CN" altLang="en-US" sz="2400" dirty="0"/>
          </a:p>
        </p:txBody>
      </p:sp>
      <p:sp>
        <p:nvSpPr>
          <p:cNvPr id="8" name="矩形: 圆角 7"/>
          <p:cNvSpPr/>
          <p:nvPr/>
        </p:nvSpPr>
        <p:spPr>
          <a:xfrm>
            <a:off x="4044315" y="2993390"/>
            <a:ext cx="2115185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来る</a:t>
            </a:r>
            <a:r>
              <a:rPr lang="ja-JP" altLang="en-US" sz="2400" dirty="0"/>
              <a:t>（くる）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484685" y="2807156"/>
            <a:ext cx="4305670" cy="112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来ます　　　来ません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来ました　　来ませんでした</a:t>
            </a:r>
            <a:endParaRPr lang="zh-CN" altLang="en-US" sz="2400" dirty="0"/>
          </a:p>
        </p:txBody>
      </p:sp>
      <p:sp>
        <p:nvSpPr>
          <p:cNvPr id="12" name="矩形: 圆角 11"/>
          <p:cNvSpPr/>
          <p:nvPr/>
        </p:nvSpPr>
        <p:spPr>
          <a:xfrm>
            <a:off x="3885430" y="4600896"/>
            <a:ext cx="2459115" cy="870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帰る（かえる）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528435" y="4337050"/>
            <a:ext cx="48037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帰ります　　帰りません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帰りました　帰りませんでした</a:t>
            </a:r>
            <a:endParaRPr lang="zh-CN" altLang="en-US" sz="2400" dirty="0"/>
          </a:p>
        </p:txBody>
      </p:sp>
      <p:sp>
        <p:nvSpPr>
          <p:cNvPr id="4" name="矩形: 圆角 3"/>
          <p:cNvSpPr/>
          <p:nvPr/>
        </p:nvSpPr>
        <p:spPr>
          <a:xfrm>
            <a:off x="1642185" y="2995127"/>
            <a:ext cx="9144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rgbClr val="FFFF00"/>
                </a:solidFill>
              </a:rPr>
              <a:t>ヘ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2724538" y="1763485"/>
            <a:ext cx="979715" cy="3517641"/>
          </a:xfrm>
          <a:prstGeom prst="leftBrace">
            <a:avLst>
              <a:gd name="adj1" fmla="val 8333"/>
              <a:gd name="adj2" fmla="val 4973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38538" y="2463281"/>
            <a:ext cx="914400" cy="21367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3600" dirty="0"/>
              <a:t>場所</a:t>
            </a:r>
            <a:endParaRPr lang="zh-CN" altLang="en-US" sz="3600" dirty="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PA-矩形 15"/>
          <p:cNvSpPr/>
          <p:nvPr>
            <p:custDataLst>
              <p:tags r:id="rId4"/>
            </p:custDataLst>
          </p:nvPr>
        </p:nvSpPr>
        <p:spPr>
          <a:xfrm>
            <a:off x="7460615" y="152400"/>
            <a:ext cx="4397375" cy="5670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spc="3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第六课 </a:t>
            </a:r>
            <a:r>
              <a:rPr sz="1400" spc="3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吉田さんは来月中国へ行きます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37690" y="719455"/>
            <a:ext cx="771144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ja-JP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二、</a:t>
            </a: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助詞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“</a:t>
            </a: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と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”</a:t>
            </a: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　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与某人共同做某事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E8B7B7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E8B7B7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96720" y="1761490"/>
            <a:ext cx="922655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１、小野さんは友だちと帰りました。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２、小野さんは友だちと家へ帰りました。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３、吉田さんは課長と会社へ行きました。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置き換え練習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母と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公園　　家族と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旅行　クラスメート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美術館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2261235"/>
            <a:ext cx="6635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</a:t>
            </a:r>
            <a:endParaRPr lang="ja-JP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ja-JP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法</a:t>
            </a:r>
            <a:endParaRPr lang="ja-JP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PA-矩形 15"/>
          <p:cNvSpPr/>
          <p:nvPr>
            <p:custDataLst>
              <p:tags r:id="rId4"/>
            </p:custDataLst>
          </p:nvPr>
        </p:nvSpPr>
        <p:spPr>
          <a:xfrm>
            <a:off x="8685530" y="60960"/>
            <a:ext cx="3303905" cy="497840"/>
          </a:xfrm>
          <a:prstGeom prst="rect">
            <a:avLst/>
          </a:prstGeom>
          <a:solidFill>
            <a:srgbClr val="009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</a:t>
            </a:r>
            <a:r>
              <a:rPr kumimoji="0" lang="ja-JP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六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课 森さんは七時に起きます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1045" y="703580"/>
            <a:ext cx="6099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ja-JP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三、</a:t>
            </a: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助詞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“</a:t>
            </a: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で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”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E8B7B7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06858" y="1393793"/>
            <a:ext cx="8904303" cy="50284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１、</a:t>
            </a:r>
            <a:r>
              <a:rPr lang="ja-JP" altLang="en-US" sz="240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何</a:t>
            </a:r>
            <a:r>
              <a:rPr lang="ja-JP" altLang="en-US" sz="2400" noProof="0" dirty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で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大学へ行きますか。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２、吉田さんは地下鉄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で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帰りました。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３、小野さんは新幹線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で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行きます。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３、林さんは車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で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出勤（しゅっきん）します。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４、森さんは飛行機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で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出張します。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置き換え練習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バス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公園　フェリー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旅行　電車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美術館　飛行機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上海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2610" y="2448560"/>
            <a:ext cx="675005" cy="13735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zh-CN" sz="3200">
                <a:solidFill>
                  <a:schemeClr val="accent3">
                    <a:lumMod val="50000"/>
                  </a:schemeClr>
                </a:solidFill>
              </a:rPr>
              <a:t>文法</a:t>
            </a:r>
            <a:endParaRPr lang="ja-JP" altLang="zh-CN" sz="320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PA-矩形 15"/>
          <p:cNvSpPr/>
          <p:nvPr>
            <p:custDataLst>
              <p:tags r:id="rId4"/>
            </p:custDataLst>
          </p:nvPr>
        </p:nvSpPr>
        <p:spPr>
          <a:xfrm>
            <a:off x="7714615" y="213995"/>
            <a:ext cx="3987165" cy="497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spc="3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第六课 </a:t>
            </a:r>
            <a:r>
              <a:rPr sz="1400" spc="3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吉田さんは来月中国へ行きます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38325" y="558165"/>
            <a:ext cx="62718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四、助詞　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から～まで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　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移动范围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E8B7B7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　　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起点     终点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E8B7B7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27632" y="1893570"/>
            <a:ext cx="9409176" cy="3551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１、吉田さんは家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から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会社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まで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地下鉄で行きます。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２、林さんは地下鉄の駅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から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マンション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まで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歩いて帰ります。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３、森さんは深セン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から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香港（ほんこん）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8B7B7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まで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バスで行きます。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置き換え練習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家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公園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歩いて　　大学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美術館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バス　　北京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上海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電車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2005330" y="262255"/>
            <a:ext cx="3816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応用会話　交通機関</a:t>
            </a:r>
            <a:endParaRPr kumimoji="0" lang="ja-JP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PA-文本框 53"/>
          <p:cNvSpPr txBox="1"/>
          <p:nvPr>
            <p:custDataLst>
              <p:tags r:id="rId2"/>
            </p:custDataLst>
          </p:nvPr>
        </p:nvSpPr>
        <p:spPr>
          <a:xfrm>
            <a:off x="1500326" y="1162975"/>
            <a:ext cx="9393734" cy="37821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400" b="1" dirty="0">
                <a:solidFill>
                  <a:srgbClr val="C00000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+mn-ea"/>
              </a:rPr>
              <a:t>（オフェスにて）</a:t>
            </a:r>
            <a:endParaRPr lang="en-US" altLang="ja-JP" sz="2400" b="1" dirty="0">
              <a:solidFill>
                <a:srgbClr val="C00000"/>
              </a:solidFill>
              <a:latin typeface="Yu Gothic" panose="020B0400000000000000" pitchFamily="34" charset="-128"/>
              <a:ea typeface="Yu Gothic" panose="020B0400000000000000" pitchFamily="34" charset="-128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吉田：李さん、昨日</a:t>
            </a: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9491"/>
                </a:solidFill>
                <a:effectLst/>
                <a:highlight>
                  <a:srgbClr val="00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は</a:t>
            </a: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何時にアパートへ帰りましたか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李：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ええと、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たしか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11時半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ごろ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です。</a:t>
            </a:r>
            <a:endParaRPr kumimoji="0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吉田：何で帰りましたか。タクシーですか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李：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電車です。</a:t>
            </a: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渋谷</a:t>
            </a: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まで</a:t>
            </a: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電車で行きました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　　</a:t>
            </a: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駅からアパートまで</a:t>
            </a: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歩いて</a:t>
            </a: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帰りました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  <p:sp>
        <p:nvSpPr>
          <p:cNvPr id="7" name="PA-矩形 15"/>
          <p:cNvSpPr/>
          <p:nvPr>
            <p:custDataLst>
              <p:tags r:id="rId3"/>
            </p:custDataLst>
          </p:nvPr>
        </p:nvSpPr>
        <p:spPr>
          <a:xfrm>
            <a:off x="7930515" y="60960"/>
            <a:ext cx="4058920" cy="497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第六课 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吉田さんは来月中国へ行きます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1549" y="5397623"/>
            <a:ext cx="9339308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歩いて行きます　　歩いて帰ります　　歩いてきます。　　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2005330" y="262255"/>
            <a:ext cx="3816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応用会話　交通機関</a:t>
            </a:r>
            <a:endParaRPr kumimoji="0" lang="ja-JP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PA-文本框 53"/>
          <p:cNvSpPr txBox="1"/>
          <p:nvPr>
            <p:custDataLst>
              <p:tags r:id="rId2"/>
            </p:custDataLst>
          </p:nvPr>
        </p:nvSpPr>
        <p:spPr>
          <a:xfrm>
            <a:off x="1257299" y="1310641"/>
            <a:ext cx="9603533" cy="4210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400" b="1" dirty="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オフェスにて</a:t>
            </a:r>
            <a:endParaRPr lang="en-US" altLang="ja-JP" sz="2400" b="1" dirty="0">
              <a:solidFill>
                <a:srgbClr val="C00000"/>
              </a:solidFill>
              <a:latin typeface="+mn-ea"/>
              <a:ea typeface="+mn-ea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吉田：小野さんは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？</a:t>
            </a:r>
            <a:endParaRPr kumimoji="0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小野：私も電車です。駅から</a:t>
            </a: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は</a:t>
            </a: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タクシーで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家（うち）</a:t>
            </a: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へ帰りました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李：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何時に帰りましたか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小野：12時ごろです。</a:t>
            </a:r>
            <a:endParaRPr kumimoji="0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  <p:sp>
        <p:nvSpPr>
          <p:cNvPr id="7" name="PA-矩形 15"/>
          <p:cNvSpPr/>
          <p:nvPr>
            <p:custDataLst>
              <p:tags r:id="rId3"/>
            </p:custDataLst>
          </p:nvPr>
        </p:nvSpPr>
        <p:spPr>
          <a:xfrm>
            <a:off x="7930515" y="60960"/>
            <a:ext cx="4058920" cy="497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第六课 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吉田さんは来月中国へ行きます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206365" y="28930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强调</a:t>
            </a:r>
            <a:r>
              <a:rPr lang="zh-CN" altLang="en-US"/>
              <a:t>作用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2005330" y="558800"/>
            <a:ext cx="2157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应用课文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PA-文本框 53"/>
          <p:cNvSpPr txBox="1"/>
          <p:nvPr>
            <p:custDataLst>
              <p:tags r:id="rId2"/>
            </p:custDataLst>
          </p:nvPr>
        </p:nvSpPr>
        <p:spPr>
          <a:xfrm>
            <a:off x="2005330" y="1350645"/>
            <a:ext cx="8619490" cy="443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小野：森さん、</a:t>
            </a:r>
            <a:r>
              <a:rPr lang="ja-JP" altLang="en-US" sz="2400" b="1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夕</a:t>
            </a:r>
            <a:r>
              <a:rPr lang="ja-JP" altLang="en-US" b="1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ゆう</a:t>
            </a:r>
            <a:r>
              <a:rPr lang="ja-JP" altLang="en-US" sz="2400" b="1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べ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は</a:t>
            </a:r>
            <a:r>
              <a:rPr lang="ja-JP" altLang="en-US" sz="2400" b="1" dirty="0">
                <a:solidFill>
                  <a:schemeClr val="tx1">
                    <a:lumMod val="75000"/>
                  </a:schemeClr>
                </a:solidFill>
                <a:highlight>
                  <a:srgbClr val="00FFFF"/>
                </a:highlight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ま</a:t>
            </a:r>
            <a:r>
              <a:rPr lang="ja-JP" altLang="en-US" sz="1800" b="1" dirty="0">
                <a:solidFill>
                  <a:schemeClr val="tx1">
                    <a:lumMod val="75000"/>
                  </a:schemeClr>
                </a:solidFill>
                <a:highlight>
                  <a:srgbClr val="00FFFF"/>
                </a:highlight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っ</a:t>
            </a:r>
            <a:r>
              <a:rPr lang="ja-JP" altLang="en-US" sz="2400" b="1" dirty="0">
                <a:solidFill>
                  <a:schemeClr val="tx1">
                    <a:lumMod val="75000"/>
                  </a:schemeClr>
                </a:solidFill>
                <a:highlight>
                  <a:srgbClr val="00FFFF"/>
                </a:highlight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すぐ</a:t>
            </a:r>
            <a:r>
              <a:rPr lang="ja-JP" altLang="en-US" sz="2400" b="1" dirty="0">
                <a:solidFill>
                  <a:schemeClr val="tx1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帰りました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か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altLang="ja-JP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lang="ja-JP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森：いいえ、課長と</a:t>
            </a: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一緒に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（い</a:t>
            </a:r>
            <a:r>
              <a:rPr kumimoji="0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っ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しょに）</a:t>
            </a: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銀座</a:t>
            </a: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へ行きました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lang="ja-JP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李：</a:t>
            </a:r>
            <a:r>
              <a:rPr lang="ja-JP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えっ</a:t>
            </a:r>
            <a:r>
              <a:rPr lang="ja-JP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、銀座ですか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？</a:t>
            </a:r>
            <a:endParaRPr kumimoji="0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小野：何時に</a:t>
            </a:r>
            <a:r>
              <a:rPr kumimoji="0" 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家</a:t>
            </a: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へ帰りましたか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森：</a:t>
            </a: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夜中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（よなか）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の2時です。</a:t>
            </a:r>
            <a:endParaRPr kumimoji="0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李：2時ですか。</a:t>
            </a:r>
            <a:r>
              <a:rPr altLang="ja-JP" sz="2400" b="1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それは</a:t>
            </a:r>
            <a:r>
              <a:rPr altLang="ja-JP" sz="1600" b="1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それは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お疲れ様でした。</a:t>
            </a:r>
            <a:endParaRPr kumimoji="0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  <p:sp>
        <p:nvSpPr>
          <p:cNvPr id="7" name="PA-矩形 15"/>
          <p:cNvSpPr/>
          <p:nvPr>
            <p:custDataLst>
              <p:tags r:id="rId3"/>
            </p:custDataLst>
          </p:nvPr>
        </p:nvSpPr>
        <p:spPr>
          <a:xfrm>
            <a:off x="7930515" y="60960"/>
            <a:ext cx="4058920" cy="497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第六课 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吉田さんは来月中国へ行きます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看图说话</a:t>
            </a:r>
            <a:endParaRPr lang="zh-CN" altLang="en-US" sz="2800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  <a:p>
            <a:endParaRPr lang="zh-CN" altLang="en-US" dirty="0"/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例　１、李さんは</a:t>
            </a:r>
            <a:r>
              <a:rPr lang="ja-JP" altLang="en-US" dirty="0">
                <a:solidFill>
                  <a:schemeClr val="accent5">
                    <a:lumMod val="50000"/>
                  </a:schemeClr>
                </a:solidFill>
                <a:highlight>
                  <a:srgbClr val="00FFFF"/>
                </a:highlight>
              </a:rPr>
              <a:t>いつ</a:t>
            </a:r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行きましたか</a:t>
            </a:r>
            <a:endParaRPr lang="ja-JP" alt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　　２、</a:t>
            </a:r>
            <a:r>
              <a:rPr lang="ja-JP" altLang="en-US" dirty="0">
                <a:solidFill>
                  <a:schemeClr val="accent5">
                    <a:lumMod val="50000"/>
                  </a:schemeClr>
                </a:solidFill>
                <a:highlight>
                  <a:srgbClr val="00FFFF"/>
                </a:highlight>
              </a:rPr>
              <a:t>誰と</a:t>
            </a:r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行きましたか。</a:t>
            </a:r>
            <a:endParaRPr lang="ja-JP" alt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　　３、</a:t>
            </a:r>
            <a:r>
              <a:rPr lang="ja-JP" altLang="en-US" dirty="0">
                <a:solidFill>
                  <a:schemeClr val="accent5">
                    <a:lumMod val="50000"/>
                  </a:schemeClr>
                </a:solidFill>
                <a:highlight>
                  <a:srgbClr val="00FFFF"/>
                </a:highlight>
              </a:rPr>
              <a:t>何で</a:t>
            </a:r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行きましたか。</a:t>
            </a:r>
            <a:endParaRPr lang="ja-JP" alt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　　４、</a:t>
            </a:r>
            <a:r>
              <a:rPr lang="ja-JP" altLang="en-US" dirty="0">
                <a:solidFill>
                  <a:schemeClr val="accent5">
                    <a:lumMod val="50000"/>
                  </a:schemeClr>
                </a:solidFill>
                <a:highlight>
                  <a:srgbClr val="00FFFF"/>
                </a:highlight>
              </a:rPr>
              <a:t>どこへ</a:t>
            </a:r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行きましたか。</a:t>
            </a:r>
            <a:endParaRPr lang="ja-JP" alt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　　</a:t>
            </a:r>
            <a:endParaRPr lang="ja-JP" alt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　　李さんは先月佐藤さんと新幹線で大阪へ行きました。</a:t>
            </a:r>
            <a:endParaRPr lang="ja-JP" alt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/>
              <a:t>　　</a:t>
            </a:r>
            <a:endParaRPr lang="ja-JP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2256155" y="262255"/>
            <a:ext cx="4368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練習（８５ページ第６題）</a:t>
            </a:r>
            <a:endParaRPr kumimoji="0" lang="ja-JP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PA-任意多边形 11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764798" y="1521269"/>
            <a:ext cx="394456" cy="516162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PA-矩形 15"/>
          <p:cNvSpPr/>
          <p:nvPr>
            <p:custDataLst>
              <p:tags r:id="rId3"/>
            </p:custDataLst>
          </p:nvPr>
        </p:nvSpPr>
        <p:spPr>
          <a:xfrm>
            <a:off x="7930515" y="60960"/>
            <a:ext cx="4058920" cy="497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第六课 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吉田さんは来月中国へ行きます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530" y="1017905"/>
            <a:ext cx="9738360" cy="52044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7945" y="221677"/>
            <a:ext cx="9420318" cy="497414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rgbClr val="C00000"/>
                </a:solidFill>
              </a:rPr>
              <a:t>語彙　　</a:t>
            </a:r>
            <a:r>
              <a:rPr lang="ja-JP" altLang="en-US" sz="2200" dirty="0">
                <a:solidFill>
                  <a:srgbClr val="C00000"/>
                </a:solidFill>
              </a:rPr>
              <a:t>場所</a:t>
            </a:r>
            <a:r>
              <a:rPr lang="ja-JP" altLang="en-US" sz="1600" dirty="0">
                <a:solidFill>
                  <a:srgbClr val="C00000"/>
                </a:solidFill>
              </a:rPr>
              <a:t>（ばしょ）</a:t>
            </a:r>
            <a:endParaRPr lang="ja-JP" altLang="en-US" sz="16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5421"/>
            <a:ext cx="10300063" cy="523576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rgbClr val="7030A0"/>
                </a:solidFill>
              </a:rPr>
              <a:t>広島（ひろしま）　　　　　　　　北海道（ほっかいどう）</a:t>
            </a:r>
            <a:endParaRPr lang="en-US" altLang="ja-JP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rgbClr val="7030A0"/>
                </a:solidFill>
              </a:rPr>
              <a:t>京都（きょうと</a:t>
            </a:r>
            <a:r>
              <a:rPr lang="ja-JP" altLang="en-US" dirty="0">
                <a:solidFill>
                  <a:srgbClr val="C00000"/>
                </a:solidFill>
              </a:rPr>
              <a:t>）　　　　　　　  銀座（ぎんざ）　　</a:t>
            </a:r>
            <a:endParaRPr lang="en-US" altLang="ja-JP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rgbClr val="C00000"/>
                </a:solidFill>
              </a:rPr>
              <a:t>箱根（はこね）                  渋谷（しぶや）</a:t>
            </a:r>
            <a:endParaRPr lang="en-US" altLang="ja-JP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rgbClr val="002060"/>
                </a:solidFill>
              </a:rPr>
              <a:t>大阪（おおさか）　　　　　　　　家（うち）（いえ）⓪</a:t>
            </a:r>
            <a:endParaRPr lang="en-US" altLang="ja-JP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rgbClr val="002060"/>
                </a:solidFill>
              </a:rPr>
              <a:t>美術館（びじゅつかん）　</a:t>
            </a:r>
            <a:endParaRPr lang="en-US" altLang="ja-JP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rgbClr val="002060"/>
                </a:solidFill>
              </a:rPr>
              <a:t>新幹線（しんかんせん）　　　　　フェリー       </a:t>
            </a:r>
            <a:r>
              <a:rPr lang="zh-CN" altLang="en-US" dirty="0">
                <a:solidFill>
                  <a:srgbClr val="0070C0"/>
                </a:solidFill>
              </a:rPr>
              <a:t>轮船</a:t>
            </a:r>
            <a:r>
              <a:rPr lang="ja-JP" altLang="en-US" dirty="0">
                <a:solidFill>
                  <a:srgbClr val="002060"/>
                </a:solidFill>
              </a:rPr>
              <a:t>　　　　　</a:t>
            </a:r>
            <a:endParaRPr lang="en-US" altLang="ja-JP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rgbClr val="002060"/>
                </a:solidFill>
              </a:rPr>
              <a:t>飛行機（ひこうき）　　　　　　　</a:t>
            </a:r>
            <a:r>
              <a:rPr lang="ja-JP" altLang="en-US" dirty="0">
                <a:solidFill>
                  <a:srgbClr val="002060"/>
                </a:solidFill>
                <a:highlight>
                  <a:srgbClr val="FFFF00"/>
                </a:highlight>
              </a:rPr>
              <a:t>電車（でんしゃ）</a:t>
            </a:r>
            <a:r>
              <a:rPr lang="ja-JP" altLang="en-US" dirty="0">
                <a:solidFill>
                  <a:srgbClr val="002060"/>
                </a:solidFill>
              </a:rPr>
              <a:t>　</a:t>
            </a:r>
            <a:r>
              <a:rPr lang="zh-CN" altLang="en-US" dirty="0">
                <a:solidFill>
                  <a:srgbClr val="FF0000"/>
                </a:solidFill>
              </a:rPr>
              <a:t>火车</a:t>
            </a:r>
            <a:endParaRPr lang="en-US" altLang="ja-JP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rgbClr val="002060"/>
                </a:solidFill>
                <a:highlight>
                  <a:srgbClr val="FFFF00"/>
                </a:highlight>
              </a:rPr>
              <a:t>汽車（きしゃ）　　　</a:t>
            </a:r>
            <a:r>
              <a:rPr lang="zh-CN" altLang="en-US" dirty="0">
                <a:solidFill>
                  <a:srgbClr val="0070C0"/>
                </a:solidFill>
              </a:rPr>
              <a:t>火车</a:t>
            </a:r>
            <a:r>
              <a:rPr lang="ja-JP" altLang="en-US" dirty="0">
                <a:solidFill>
                  <a:srgbClr val="002060"/>
                </a:solidFill>
              </a:rPr>
              <a:t>　　　　タクシー</a:t>
            </a:r>
            <a:r>
              <a:rPr lang="zh-CN" altLang="en-US" dirty="0">
                <a:solidFill>
                  <a:srgbClr val="002060"/>
                </a:solidFill>
              </a:rPr>
              <a:t>     </a:t>
            </a:r>
            <a:endParaRPr lang="en-US" altLang="ja-JP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rgbClr val="002060"/>
                </a:solidFill>
              </a:rPr>
              <a:t>友達（ともだち）　　</a:t>
            </a:r>
            <a:r>
              <a:rPr lang="zh-CN" altLang="en-US" dirty="0">
                <a:solidFill>
                  <a:srgbClr val="0070C0"/>
                </a:solidFill>
              </a:rPr>
              <a:t>朋友</a:t>
            </a:r>
            <a:r>
              <a:rPr lang="ja-JP" altLang="en-US" dirty="0">
                <a:solidFill>
                  <a:srgbClr val="002060"/>
                </a:solidFill>
              </a:rPr>
              <a:t>　      クラスメイト　　</a:t>
            </a:r>
            <a:r>
              <a:rPr lang="zh-CN" altLang="en-US" dirty="0">
                <a:solidFill>
                  <a:srgbClr val="002060"/>
                </a:solidFill>
              </a:rPr>
              <a:t>同学</a:t>
            </a:r>
            <a:r>
              <a:rPr lang="ja-JP" altLang="en-US" dirty="0">
                <a:solidFill>
                  <a:srgbClr val="002060"/>
                </a:solidFill>
              </a:rPr>
              <a:t>　　　　　　　　</a:t>
            </a:r>
            <a:endParaRPr lang="en-US" altLang="ja-JP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247775" y="262255"/>
            <a:ext cx="2087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词语讲解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3505127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0215" y="5519420"/>
            <a:ext cx="1123950" cy="1123950"/>
          </a:xfrm>
          <a:prstGeom prst="rect">
            <a:avLst/>
          </a:prstGeom>
        </p:spPr>
      </p:pic>
      <p:sp>
        <p:nvSpPr>
          <p:cNvPr id="6" name="PA-矩形 15"/>
          <p:cNvSpPr/>
          <p:nvPr>
            <p:custDataLst>
              <p:tags r:id="rId7"/>
            </p:custDataLst>
          </p:nvPr>
        </p:nvSpPr>
        <p:spPr>
          <a:xfrm>
            <a:off x="7766685" y="60960"/>
            <a:ext cx="422275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</a:t>
            </a:r>
            <a:r>
              <a:rPr kumimoji="0" lang="ja-JP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六</a:t>
            </a:r>
            <a:r>
              <a:rPr lang="ja-JP" altLang="en-US" sz="1400" spc="3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課　</a:t>
            </a:r>
            <a:r>
              <a:rPr kumimoji="0" lang="ja-JP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吉田さんは来月中国へ行きます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210" y="951230"/>
            <a:ext cx="11117580" cy="28879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5140" y="4055745"/>
            <a:ext cx="8551545" cy="2373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867535" y="262255"/>
            <a:ext cx="22498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单词拓展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PA-矩形 15"/>
          <p:cNvSpPr/>
          <p:nvPr>
            <p:custDataLst>
              <p:tags r:id="rId5"/>
            </p:custDataLst>
          </p:nvPr>
        </p:nvSpPr>
        <p:spPr>
          <a:xfrm>
            <a:off x="7930515" y="60960"/>
            <a:ext cx="4058920" cy="497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第六课 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吉田さんは来月中国へ行きます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2920" y="2910840"/>
            <a:ext cx="1120775" cy="1120775"/>
            <a:chOff x="8234" y="2976"/>
            <a:chExt cx="2929" cy="2929"/>
          </a:xfrm>
        </p:grpSpPr>
        <p:sp>
          <p:nvSpPr>
            <p:cNvPr id="14" name="PA-椭圆 14"/>
            <p:cNvSpPr/>
            <p:nvPr>
              <p:custDataLst>
                <p:tags r:id="rId6"/>
              </p:custDataLst>
            </p:nvPr>
          </p:nvSpPr>
          <p:spPr>
            <a:xfrm>
              <a:off x="8234" y="2976"/>
              <a:ext cx="2929" cy="292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PA-矩形 37"/>
            <p:cNvSpPr/>
            <p:nvPr>
              <p:custDataLst>
                <p:tags r:id="rId7"/>
              </p:custDataLst>
            </p:nvPr>
          </p:nvSpPr>
          <p:spPr>
            <a:xfrm>
              <a:off x="8236" y="3545"/>
              <a:ext cx="2926" cy="110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月份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1160" y="1004570"/>
            <a:ext cx="9290050" cy="466344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765300" y="262255"/>
            <a:ext cx="2422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单词拓展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PA-矩形 15"/>
          <p:cNvSpPr/>
          <p:nvPr>
            <p:custDataLst>
              <p:tags r:id="rId5"/>
            </p:custDataLst>
          </p:nvPr>
        </p:nvSpPr>
        <p:spPr>
          <a:xfrm>
            <a:off x="7930515" y="60960"/>
            <a:ext cx="4058920" cy="497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第六课 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吉田さんは来月中国へ行きます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79400" y="2910840"/>
            <a:ext cx="882015" cy="1120775"/>
            <a:chOff x="8234" y="2976"/>
            <a:chExt cx="2929" cy="2929"/>
          </a:xfrm>
        </p:grpSpPr>
        <p:sp>
          <p:nvSpPr>
            <p:cNvPr id="14" name="PA-椭圆 14"/>
            <p:cNvSpPr/>
            <p:nvPr>
              <p:custDataLst>
                <p:tags r:id="rId6"/>
              </p:custDataLst>
            </p:nvPr>
          </p:nvSpPr>
          <p:spPr>
            <a:xfrm>
              <a:off x="8234" y="2976"/>
              <a:ext cx="2929" cy="292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PA-矩形 37"/>
            <p:cNvSpPr/>
            <p:nvPr>
              <p:custDataLst>
                <p:tags r:id="rId7"/>
              </p:custDataLst>
            </p:nvPr>
          </p:nvSpPr>
          <p:spPr>
            <a:xfrm>
              <a:off x="8236" y="3545"/>
              <a:ext cx="2926" cy="110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月份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4455" y="1259205"/>
            <a:ext cx="9862820" cy="47605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26920" y="6233160"/>
            <a:ext cx="549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　へ　　と　　で　　から　　まで　</a:t>
            </a:r>
            <a:endParaRPr lang="zh-CN" altLang="en-US" dirty="0"/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寒暄语</a:t>
            </a:r>
            <a:r>
              <a:rPr lang="ja-JP" altLang="en-US" sz="3200" dirty="0">
                <a:solidFill>
                  <a:srgbClr val="C00000"/>
                </a:solidFill>
              </a:rPr>
              <a:t>（あいさつ言葉）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ja-JP" sz="3200" dirty="0">
                <a:solidFill>
                  <a:srgbClr val="002060"/>
                </a:solidFill>
              </a:rPr>
              <a:t>13</a:t>
            </a:r>
            <a:r>
              <a:rPr lang="ja-JP" altLang="en-US" sz="3200" dirty="0">
                <a:solidFill>
                  <a:srgbClr val="002060"/>
                </a:solidFill>
              </a:rPr>
              <a:t>、お疲れさまでした　　</a:t>
            </a:r>
            <a:r>
              <a:rPr lang="zh-CN" altLang="en-US" sz="3200" dirty="0">
                <a:solidFill>
                  <a:srgbClr val="002060"/>
                </a:solidFill>
              </a:rPr>
              <a:t>辛苦了</a:t>
            </a:r>
            <a:endParaRPr lang="en-US" altLang="ja-JP" sz="3200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ja-JP" sz="3200" dirty="0">
                <a:solidFill>
                  <a:schemeClr val="tx1"/>
                </a:solidFill>
              </a:rPr>
              <a:t>14</a:t>
            </a:r>
            <a:r>
              <a:rPr lang="ja-JP" altLang="en-US" sz="3200" dirty="0">
                <a:solidFill>
                  <a:schemeClr val="tx1"/>
                </a:solidFill>
              </a:rPr>
              <a:t>、失礼します　   </a:t>
            </a:r>
            <a:r>
              <a:rPr lang="zh-CN" altLang="en-US" sz="3200" dirty="0">
                <a:solidFill>
                  <a:schemeClr val="tx1"/>
                </a:solidFill>
              </a:rPr>
              <a:t>失陪了</a:t>
            </a:r>
            <a:endParaRPr lang="en-US" altLang="zh-CN" sz="32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ja-JP" sz="3200" dirty="0">
                <a:solidFill>
                  <a:schemeClr val="tx1"/>
                </a:solidFill>
              </a:rPr>
              <a:t>15</a:t>
            </a:r>
            <a:r>
              <a:rPr lang="ja-JP" altLang="en-US" sz="3200" dirty="0">
                <a:solidFill>
                  <a:schemeClr val="tx1"/>
                </a:solidFill>
              </a:rPr>
              <a:t>、バイバイ   </a:t>
            </a:r>
            <a:r>
              <a:rPr lang="zh-CN" altLang="en-US" sz="3200" dirty="0">
                <a:solidFill>
                  <a:schemeClr val="tx1"/>
                </a:solidFill>
              </a:rPr>
              <a:t>再见    </a:t>
            </a:r>
            <a:r>
              <a:rPr lang="ja-JP" altLang="en-US" sz="3200">
                <a:solidFill>
                  <a:schemeClr val="tx1"/>
                </a:solidFill>
              </a:rPr>
              <a:t>　</a:t>
            </a:r>
            <a:r>
              <a:rPr lang="zh-CN" altLang="en-US" sz="3200">
                <a:solidFill>
                  <a:schemeClr val="tx1"/>
                </a:solidFill>
              </a:rPr>
              <a:t> </a:t>
            </a:r>
            <a:r>
              <a:rPr lang="ja-JP" altLang="en-US" sz="3200" dirty="0">
                <a:solidFill>
                  <a:schemeClr val="tx1"/>
                </a:solidFill>
              </a:rPr>
              <a:t>じゃねえ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C00000"/>
                </a:solidFill>
              </a:rPr>
              <a:t>挨拶言葉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ja-JP" sz="2800" dirty="0">
                <a:solidFill>
                  <a:schemeClr val="tx2"/>
                </a:solidFill>
              </a:rPr>
              <a:t>16</a:t>
            </a:r>
            <a:r>
              <a:rPr lang="ja-JP" altLang="en-US" sz="2800" dirty="0">
                <a:solidFill>
                  <a:schemeClr val="tx2"/>
                </a:solidFill>
              </a:rPr>
              <a:t>、いただきます。</a:t>
            </a:r>
            <a:endParaRPr lang="en-US" altLang="ja-JP" sz="2800" dirty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ja-JP" sz="2800" dirty="0">
                <a:solidFill>
                  <a:schemeClr val="tx2"/>
                </a:solidFill>
              </a:rPr>
              <a:t>17</a:t>
            </a:r>
            <a:r>
              <a:rPr lang="ja-JP" altLang="en-US" sz="2800" dirty="0">
                <a:solidFill>
                  <a:schemeClr val="tx2"/>
                </a:solidFill>
              </a:rPr>
              <a:t>、ごちそうさまでした。</a:t>
            </a:r>
            <a:endParaRPr lang="en-US" altLang="ja-JP" sz="2800" dirty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ja-JP" sz="2800" dirty="0">
                <a:solidFill>
                  <a:schemeClr val="tx2"/>
                </a:solidFill>
              </a:rPr>
              <a:t>18</a:t>
            </a:r>
            <a:r>
              <a:rPr lang="ja-JP" altLang="en-US" sz="2800" dirty="0">
                <a:solidFill>
                  <a:schemeClr val="tx2"/>
                </a:solidFill>
              </a:rPr>
              <a:t>、あのう、日本語がわかりますか。</a:t>
            </a:r>
            <a:endParaRPr lang="en-US" altLang="ja-JP" sz="2800" dirty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ja-JP" sz="2800" dirty="0">
                <a:solidFill>
                  <a:schemeClr val="tx2"/>
                </a:solidFill>
              </a:rPr>
              <a:t>19</a:t>
            </a:r>
            <a:r>
              <a:rPr lang="ja-JP" altLang="en-US" sz="2800">
                <a:solidFill>
                  <a:schemeClr val="tx2"/>
                </a:solidFill>
              </a:rPr>
              <a:t>、すみません、わかりません。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402" y="896938"/>
            <a:ext cx="6409196" cy="5275262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899822" y="558165"/>
            <a:ext cx="1731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第６課　宿題</a:t>
            </a:r>
            <a:endParaRPr kumimoji="0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PA-矩形 15"/>
          <p:cNvSpPr/>
          <p:nvPr>
            <p:custDataLst>
              <p:tags r:id="rId2"/>
            </p:custDataLst>
          </p:nvPr>
        </p:nvSpPr>
        <p:spPr>
          <a:xfrm>
            <a:off x="7930515" y="60960"/>
            <a:ext cx="4058920" cy="497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第六课 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吉田さんは来月中国へ行きます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1167" y="1017325"/>
            <a:ext cx="9377680" cy="5134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ja-JP" altLang="zh-CN" sz="1200" dirty="0"/>
              <a:t>一、正かしいものを選んで（　　　）に書き入れなさい</a:t>
            </a:r>
            <a:r>
              <a:rPr lang="ja-JP" altLang="en-US" sz="1200" dirty="0"/>
              <a:t>。　</a:t>
            </a:r>
            <a:r>
              <a:rPr lang="en-US" altLang="ja-JP" sz="1200" dirty="0"/>
              <a:t>5</a:t>
            </a:r>
            <a:r>
              <a:rPr lang="ja-JP" altLang="en-US" sz="1200" dirty="0"/>
              <a:t>点</a:t>
            </a:r>
            <a:endParaRPr lang="ja-JP" altLang="zh-CN" sz="1200" dirty="0"/>
          </a:p>
          <a:p>
            <a:pPr fontAlgn="auto">
              <a:lnSpc>
                <a:spcPct val="150000"/>
              </a:lnSpc>
            </a:pPr>
            <a:r>
              <a:rPr lang="ja-JP" altLang="zh-CN" sz="1200" dirty="0"/>
              <a:t>　　誰　　何（なに）　　いつ　　何時　　　どこ</a:t>
            </a:r>
            <a:endParaRPr lang="ja-JP" altLang="zh-CN" sz="1200" dirty="0"/>
          </a:p>
          <a:p>
            <a:pPr fontAlgn="auto">
              <a:lnSpc>
                <a:spcPct val="150000"/>
              </a:lnSpc>
            </a:pPr>
            <a:r>
              <a:rPr lang="ja-JP" altLang="zh-CN" sz="1200" dirty="0"/>
              <a:t>　　１、（　　　　）で東京へ行きましたか。</a:t>
            </a:r>
            <a:endParaRPr lang="ja-JP" altLang="zh-CN" sz="1200" dirty="0"/>
          </a:p>
          <a:p>
            <a:pPr fontAlgn="auto">
              <a:lnSpc>
                <a:spcPct val="150000"/>
              </a:lnSpc>
            </a:pPr>
            <a:r>
              <a:rPr lang="ja-JP" altLang="zh-CN" sz="1200" dirty="0"/>
              <a:t>　　２、田中さんは（　　　　）に帰りましたか。</a:t>
            </a:r>
            <a:endParaRPr lang="ja-JP" altLang="zh-CN" sz="1200" dirty="0"/>
          </a:p>
          <a:p>
            <a:pPr fontAlgn="auto">
              <a:lnSpc>
                <a:spcPct val="150000"/>
              </a:lnSpc>
            </a:pPr>
            <a:r>
              <a:rPr lang="ja-JP" altLang="zh-CN" sz="1200" dirty="0"/>
              <a:t>　　３、昨日（　　　　）と美術館へ行きましたか。</a:t>
            </a:r>
            <a:endParaRPr lang="ja-JP" altLang="zh-CN" sz="1200" dirty="0"/>
          </a:p>
          <a:p>
            <a:pPr fontAlgn="auto">
              <a:lnSpc>
                <a:spcPct val="150000"/>
              </a:lnSpc>
            </a:pPr>
            <a:r>
              <a:rPr lang="ja-JP" altLang="zh-CN" sz="1200" dirty="0"/>
              <a:t>　　４、このバスは（　　　　）まで行きますか。</a:t>
            </a:r>
            <a:endParaRPr lang="ja-JP" altLang="zh-CN" sz="1200" dirty="0"/>
          </a:p>
          <a:p>
            <a:r>
              <a:rPr lang="ja-JP" altLang="zh-CN" sz="1200" dirty="0"/>
              <a:t>　　５、（　　　　）アメリカへ行きますか</a:t>
            </a:r>
            <a:r>
              <a:rPr lang="ja-JP" altLang="en-US" sz="1200" dirty="0"/>
              <a:t>。</a:t>
            </a:r>
            <a:endParaRPr lang="en-US" altLang="ja-JP" sz="1200" dirty="0"/>
          </a:p>
          <a:p>
            <a:endParaRPr lang="en-US" altLang="ja-JP" sz="1200" dirty="0"/>
          </a:p>
          <a:p>
            <a:pPr>
              <a:lnSpc>
                <a:spcPct val="150000"/>
              </a:lnSpc>
            </a:pPr>
            <a:r>
              <a:rPr lang="ja-JP" altLang="zh-CN" sz="1200" dirty="0">
                <a:solidFill>
                  <a:schemeClr val="accent5">
                    <a:lumMod val="50000"/>
                  </a:schemeClr>
                </a:solidFill>
              </a:rPr>
              <a:t>二、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a b c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から正しいのを選んで、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　　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に書き入れなさい：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10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点</a:t>
            </a:r>
            <a:endParaRPr lang="ja-JP" alt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１、家（　　）駅まで何（　　）行きますか。　　　　　</a:t>
            </a:r>
            <a:r>
              <a:rPr lang="ja-JP" altLang="zh-CN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へ　に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 b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に　と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 c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から　で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　　</a:t>
            </a:r>
            <a:endParaRPr lang="ja-JP" alt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２、日曜日だれ（　　）博物館（　　　）行きましたか。　　</a:t>
            </a:r>
            <a:r>
              <a:rPr lang="ja-JP" altLang="zh-CN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と　へ　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b 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が　で　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と　が　</a:t>
            </a:r>
            <a:endParaRPr lang="ja-JP" alt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３、今日（　　）六時（　　　）起きました。　　　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ja-JP" altLang="en-US" sz="1200">
                <a:solidFill>
                  <a:schemeClr val="accent5">
                    <a:lumMod val="50000"/>
                  </a:schemeClr>
                </a:solidFill>
              </a:rPr>
              <a:t>は　　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に　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で　と　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 c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に　に</a:t>
            </a:r>
            <a:endParaRPr lang="ja-JP" alt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４、わたしは会社（　　　）来ました。　　　　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と　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b 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から　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で</a:t>
            </a:r>
            <a:endParaRPr lang="ja-JP" alt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５、駅（　　　）歩いて行きます。　　　　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で　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まで　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 c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に</a:t>
            </a:r>
            <a:endParaRPr lang="ja-JP" alt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６、日曜日（　　　）休みです。　　　　　　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も　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と　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 c 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ね</a:t>
            </a:r>
            <a:endParaRPr lang="en-US" altLang="ja-JP" sz="12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7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、この電車は美術館（　　　　）行きます。　　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から　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を　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 c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まで</a:t>
            </a:r>
            <a:endParaRPr lang="ja-JP" alt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８、猫（　　　）マンションのベランダ（　　　）います。　　　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に　は　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は　で　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 c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と　に</a:t>
            </a:r>
            <a:endParaRPr lang="en-US" altLang="ja-JP" sz="12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９、来週飛行機（　　　）国へ帰ります。　　　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で　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b 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に　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と　</a:t>
            </a:r>
            <a:endParaRPr lang="en-US" altLang="ja-JP" sz="12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１０、明日王さん（　　　）上海（　　　）出張します。　　　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に　を　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 b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と　へ　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 c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は　で</a:t>
            </a:r>
            <a:endParaRPr lang="ja-JP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zh-CN" sz="1200" dirty="0">
                <a:solidFill>
                  <a:schemeClr val="accent5">
                    <a:lumMod val="50000"/>
                  </a:schemeClr>
                </a:solidFill>
              </a:rPr>
              <a:t>三、翻訳　日本語に訳しなさい：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10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点</a:t>
            </a:r>
            <a:endParaRPr lang="ja-JP" altLang="zh-CN" sz="1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zh-CN" sz="1200" dirty="0">
                <a:solidFill>
                  <a:schemeClr val="accent5">
                    <a:lumMod val="50000"/>
                  </a:schemeClr>
                </a:solidFill>
              </a:rPr>
              <a:t>　１、</a:t>
            </a:r>
            <a:r>
              <a:rPr lang="zh-CN" altLang="zh-CN" sz="1200" dirty="0">
                <a:solidFill>
                  <a:schemeClr val="accent5">
                    <a:lumMod val="50000"/>
                  </a:schemeClr>
                </a:solidFill>
              </a:rPr>
              <a:t>我每天走路去公司。</a:t>
            </a:r>
            <a:endParaRPr lang="zh-CN" altLang="zh-CN" sz="1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zh-CN" sz="1200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n-US" altLang="zh-CN" sz="12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1200" dirty="0">
                <a:solidFill>
                  <a:schemeClr val="accent5">
                    <a:lumMod val="50000"/>
                  </a:schemeClr>
                </a:solidFill>
              </a:rPr>
              <a:t>、我昨天跟吉田一起去体育馆了，我们坐地铁去的。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1200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n-US" altLang="zh-CN" sz="12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zh-CN" altLang="en-US" sz="1200" dirty="0">
                <a:solidFill>
                  <a:schemeClr val="accent5">
                    <a:lumMod val="50000"/>
                  </a:schemeClr>
                </a:solidFill>
              </a:rPr>
              <a:t>、你什么时候回国？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1200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n-US" altLang="zh-CN" sz="12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zh-CN" altLang="en-US" sz="1200" dirty="0">
                <a:solidFill>
                  <a:schemeClr val="accent5">
                    <a:lumMod val="50000"/>
                  </a:schemeClr>
                </a:solidFill>
              </a:rPr>
              <a:t>、从家到公司，我坐地铁去。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1200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n-US" altLang="zh-CN" sz="1200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zh-CN" altLang="en-US" sz="1200" dirty="0">
                <a:solidFill>
                  <a:schemeClr val="accent5">
                    <a:lumMod val="50000"/>
                  </a:schemeClr>
                </a:solidFill>
              </a:rPr>
              <a:t>、我昨天跟小王骑车去海边了。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</a:t>
            </a:r>
            <a:endParaRPr lang="en-US" altLang="zh-CN" sz="12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zh-CN" sz="1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四、期日の１日～１０日を暗記してください（</a:t>
            </a:r>
            <a:r>
              <a:rPr lang="zh-CN" altLang="en-US" sz="1200" dirty="0">
                <a:solidFill>
                  <a:schemeClr val="accent5">
                    <a:lumMod val="50000"/>
                  </a:schemeClr>
                </a:solidFill>
              </a:rPr>
              <a:t>熟记日期的</a:t>
            </a:r>
            <a:r>
              <a:rPr lang="en-US" altLang="zh-CN" sz="12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1200" dirty="0">
                <a:solidFill>
                  <a:schemeClr val="accent5">
                    <a:lumMod val="50000"/>
                  </a:schemeClr>
                </a:solidFill>
              </a:rPr>
              <a:t>日至</a:t>
            </a:r>
            <a:r>
              <a:rPr lang="en-US" altLang="zh-CN" sz="1200" dirty="0">
                <a:solidFill>
                  <a:schemeClr val="accent5">
                    <a:lumMod val="50000"/>
                  </a:schemeClr>
                </a:solidFill>
              </a:rPr>
              <a:t>10</a:t>
            </a:r>
            <a:r>
              <a:rPr lang="zh-CN" altLang="en-US" sz="1200" dirty="0">
                <a:solidFill>
                  <a:schemeClr val="accent5">
                    <a:lumMod val="50000"/>
                  </a:schemeClr>
                </a:solidFill>
              </a:rPr>
              <a:t>日）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</a:t>
            </a: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点</a:t>
            </a:r>
            <a:endParaRPr lang="en-US" altLang="zh-CN" sz="1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一日　　　　　　　　二日　　　　　　　三日　　　　　　　　四日　　　　　　五日　　　　　　　</a:t>
            </a:r>
            <a:endParaRPr lang="en-US" altLang="ja-JP" sz="1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accent5">
                    <a:lumMod val="50000"/>
                  </a:schemeClr>
                </a:solidFill>
              </a:rPr>
              <a:t>　六日　　　　　　　　七日　　　　　　　八日　　　　　　　　九日　　　　　　十日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語彙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rgbClr val="002060"/>
                </a:solidFill>
              </a:rPr>
              <a:t>行く（いく）⓪　</a:t>
            </a:r>
            <a:r>
              <a:rPr lang="zh-CN" altLang="en-US" dirty="0">
                <a:solidFill>
                  <a:srgbClr val="0070C0"/>
                </a:solidFill>
              </a:rPr>
              <a:t>去</a:t>
            </a:r>
            <a:r>
              <a:rPr lang="ja-JP" altLang="en-US" dirty="0">
                <a:solidFill>
                  <a:srgbClr val="002060"/>
                </a:solidFill>
              </a:rPr>
              <a:t>　　　　　　　 来る（くる）①</a:t>
            </a:r>
            <a:endParaRPr lang="en-US" altLang="ja-JP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rgbClr val="002060"/>
                </a:solidFill>
              </a:rPr>
              <a:t>帰る（かえる）① </a:t>
            </a:r>
            <a:r>
              <a:rPr lang="zh-CN" altLang="en-US" dirty="0">
                <a:solidFill>
                  <a:srgbClr val="0070C0"/>
                </a:solidFill>
              </a:rPr>
              <a:t>回</a:t>
            </a:r>
            <a:r>
              <a:rPr lang="ja-JP" altLang="en-US" dirty="0">
                <a:solidFill>
                  <a:srgbClr val="002060"/>
                </a:solidFill>
              </a:rPr>
              <a:t>　　　　　　　歩く（あるく）②　 </a:t>
            </a:r>
            <a:r>
              <a:rPr lang="zh-CN" altLang="en-US" dirty="0">
                <a:solidFill>
                  <a:srgbClr val="0070C0"/>
                </a:solidFill>
              </a:rPr>
              <a:t>走</a:t>
            </a:r>
            <a:r>
              <a:rPr lang="ja-JP" altLang="en-US" dirty="0">
                <a:solidFill>
                  <a:srgbClr val="0070C0"/>
                </a:solidFill>
              </a:rPr>
              <a:t>路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rgbClr val="002060"/>
                </a:solidFill>
              </a:rPr>
              <a:t>走る（はしる）　</a:t>
            </a:r>
            <a:r>
              <a:rPr lang="zh-CN" altLang="en-US" dirty="0">
                <a:solidFill>
                  <a:srgbClr val="0070C0"/>
                </a:solidFill>
              </a:rPr>
              <a:t>跑</a:t>
            </a:r>
            <a:r>
              <a:rPr lang="ja-JP" altLang="en-US" dirty="0">
                <a:solidFill>
                  <a:srgbClr val="0070C0"/>
                </a:solidFill>
              </a:rPr>
              <a:t>　　　　　　　　</a:t>
            </a:r>
            <a:r>
              <a:rPr lang="ja-JP" altLang="en-US" dirty="0">
                <a:solidFill>
                  <a:srgbClr val="002060"/>
                </a:solidFill>
              </a:rPr>
              <a:t>昨日</a:t>
            </a:r>
            <a:r>
              <a:rPr lang="ja-JP" altLang="en-US" dirty="0">
                <a:solidFill>
                  <a:srgbClr val="0070C0"/>
                </a:solidFill>
              </a:rPr>
              <a:t>（きのう）②</a:t>
            </a:r>
            <a:endParaRPr lang="en-US" altLang="ja-JP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rgbClr val="002060"/>
                </a:solidFill>
              </a:rPr>
              <a:t>来月（らいげつ）①　　　　　　　 先月（せんげつ）⓪</a:t>
            </a:r>
            <a:endParaRPr lang="en-US" altLang="ja-JP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rgbClr val="002060"/>
                </a:solidFill>
              </a:rPr>
              <a:t>夜中（よなか）⓪ </a:t>
            </a:r>
            <a:r>
              <a:rPr lang="zh-CN" altLang="en-US" dirty="0">
                <a:solidFill>
                  <a:srgbClr val="0070C0"/>
                </a:solidFill>
              </a:rPr>
              <a:t>深夜</a:t>
            </a:r>
            <a:r>
              <a:rPr lang="ja-JP" altLang="en-US" dirty="0">
                <a:solidFill>
                  <a:srgbClr val="002060"/>
                </a:solidFill>
              </a:rPr>
              <a:t>　　　　　　夕（ゆう）べ ⓪  </a:t>
            </a:r>
            <a:r>
              <a:rPr lang="zh-CN" altLang="en-US" dirty="0">
                <a:solidFill>
                  <a:srgbClr val="0070C0"/>
                </a:solidFill>
              </a:rPr>
              <a:t>傍晚</a:t>
            </a:r>
            <a:endParaRPr lang="en-US" altLang="ja-JP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rgbClr val="002060"/>
                </a:solidFill>
              </a:rPr>
              <a:t>ま</a:t>
            </a:r>
            <a:r>
              <a:rPr lang="ja-JP" altLang="en-US" sz="1600" dirty="0">
                <a:solidFill>
                  <a:srgbClr val="002060"/>
                </a:solidFill>
              </a:rPr>
              <a:t>っ</a:t>
            </a:r>
            <a:r>
              <a:rPr lang="ja-JP" altLang="en-US" dirty="0">
                <a:solidFill>
                  <a:srgbClr val="002060"/>
                </a:solidFill>
              </a:rPr>
              <a:t>すぐ　③　</a:t>
            </a:r>
            <a:r>
              <a:rPr lang="zh-CN" altLang="en-US" dirty="0">
                <a:solidFill>
                  <a:srgbClr val="0070C0"/>
                </a:solidFill>
              </a:rPr>
              <a:t>径直  笔直</a:t>
            </a:r>
            <a:r>
              <a:rPr lang="ja-JP" altLang="en-US" dirty="0">
                <a:solidFill>
                  <a:srgbClr val="0070C0"/>
                </a:solidFill>
              </a:rPr>
              <a:t>　　　　 </a:t>
            </a:r>
            <a:r>
              <a:rPr lang="ja-JP" altLang="en-US" dirty="0">
                <a:solidFill>
                  <a:schemeClr val="tx1"/>
                </a:solidFill>
              </a:rPr>
              <a:t>一緒（いっしょ）に　⓪　</a:t>
            </a:r>
            <a:r>
              <a:rPr lang="zh-CN" altLang="en-US" dirty="0">
                <a:solidFill>
                  <a:srgbClr val="0070C0"/>
                </a:solidFill>
              </a:rPr>
              <a:t>一起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rgbClr val="002060"/>
                </a:solidFill>
              </a:rPr>
              <a:t>たしか　①　</a:t>
            </a:r>
            <a:r>
              <a:rPr lang="zh-CN" altLang="ja-JP" dirty="0">
                <a:solidFill>
                  <a:srgbClr val="002060"/>
                </a:solidFill>
              </a:rPr>
              <a:t>记得不清楚</a:t>
            </a:r>
            <a:r>
              <a:rPr lang="ja-JP" altLang="zh-CN" dirty="0">
                <a:solidFill>
                  <a:srgbClr val="002060"/>
                </a:solidFill>
              </a:rPr>
              <a:t>　　</a:t>
            </a:r>
            <a:r>
              <a:rPr lang="ja-JP" altLang="zh-CN" sz="1400" dirty="0">
                <a:solidFill>
                  <a:srgbClr val="002060"/>
                </a:solidFill>
              </a:rPr>
              <a:t>昨日、何時に寝ましたか。確か１２時ごろでした</a:t>
            </a:r>
            <a:endParaRPr lang="ja-JP" altLang="zh-CN" sz="1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784411" y="262255"/>
            <a:ext cx="2219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单词拓展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PA-矩形 15"/>
          <p:cNvSpPr/>
          <p:nvPr>
            <p:custDataLst>
              <p:tags r:id="rId5"/>
            </p:custDataLst>
          </p:nvPr>
        </p:nvSpPr>
        <p:spPr>
          <a:xfrm>
            <a:off x="7930515" y="60960"/>
            <a:ext cx="4058920" cy="497840"/>
          </a:xfrm>
          <a:prstGeom prst="rect">
            <a:avLst/>
          </a:prstGeom>
          <a:solidFill>
            <a:srgbClr val="009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第六课 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吉田さんは来月中国へ行きます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2920" y="2910840"/>
            <a:ext cx="1120775" cy="1120775"/>
            <a:chOff x="8234" y="2976"/>
            <a:chExt cx="2929" cy="2929"/>
          </a:xfrm>
        </p:grpSpPr>
        <p:sp>
          <p:nvSpPr>
            <p:cNvPr id="14" name="PA-椭圆 14"/>
            <p:cNvSpPr/>
            <p:nvPr>
              <p:custDataLst>
                <p:tags r:id="rId6"/>
              </p:custDataLst>
            </p:nvPr>
          </p:nvSpPr>
          <p:spPr>
            <a:xfrm>
              <a:off x="8234" y="2976"/>
              <a:ext cx="2929" cy="2929"/>
            </a:xfrm>
            <a:prstGeom prst="ellipse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PA-矩形 37"/>
            <p:cNvSpPr/>
            <p:nvPr>
              <p:custDataLst>
                <p:tags r:id="rId7"/>
              </p:custDataLst>
            </p:nvPr>
          </p:nvSpPr>
          <p:spPr>
            <a:xfrm>
              <a:off x="8236" y="3545"/>
              <a:ext cx="2926" cy="110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场所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9440" y="1355090"/>
            <a:ext cx="8916035" cy="4575810"/>
          </a:xfrm>
          <a:prstGeom prst="rect">
            <a:avLst/>
          </a:prstGeom>
        </p:spPr>
      </p:pic>
      <p:pic>
        <p:nvPicPr>
          <p:cNvPr id="3" name="图片 2" descr="20145689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82860" y="5328285"/>
            <a:ext cx="1205230" cy="120523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887221" y="475615"/>
            <a:ext cx="1755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交通機関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PA-矩形 15"/>
          <p:cNvSpPr/>
          <p:nvPr>
            <p:custDataLst>
              <p:tags r:id="rId2"/>
            </p:custDataLst>
          </p:nvPr>
        </p:nvSpPr>
        <p:spPr>
          <a:xfrm>
            <a:off x="7930515" y="60960"/>
            <a:ext cx="4058920" cy="497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第六课 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吉田さんは来月中国へ行きます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020" y="1063132"/>
            <a:ext cx="8977036" cy="47694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pic>
        <p:nvPicPr>
          <p:cNvPr id="2" name="图片 1" descr="4523520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47375" y="5674360"/>
            <a:ext cx="1041400" cy="1041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11045" y="5965794"/>
            <a:ext cx="8646850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オートバイ　　　　　バイク　</a:t>
            </a:r>
            <a:r>
              <a:rPr lang="ja-JP" altLang="en-US" dirty="0"/>
              <a:t>　　　　　　　　　　　</a:t>
            </a:r>
            <a:r>
              <a:rPr lang="ja-JP" altLang="en-US" sz="2000" dirty="0"/>
              <a:t>トロリーバス　　</a:t>
            </a:r>
            <a:endParaRPr lang="zh-CN" altLang="en-US" sz="2000" dirty="0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2027555" y="559435"/>
            <a:ext cx="1729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ポイント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PA-文本框 53"/>
          <p:cNvSpPr txBox="1"/>
          <p:nvPr>
            <p:custDataLst>
              <p:tags r:id="rId5"/>
            </p:custDataLst>
          </p:nvPr>
        </p:nvSpPr>
        <p:spPr>
          <a:xfrm>
            <a:off x="1346835" y="1639570"/>
            <a:ext cx="9780270" cy="50476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１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、吉田さんは来月中国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へ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行きます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２、李さんは先月北京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から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来ました。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３、小野さんは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友達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と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帰りました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。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４、森さんは東京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から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広島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まで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新幹線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で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行きます。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					                </a:t>
            </a:r>
            <a:r>
              <a:rPr kumimoji="0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で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--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乘坐的交通工具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　　　　　　　　　　　　　　　　　　　　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vs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　</a:t>
            </a:r>
            <a:r>
              <a:rPr kumimoji="0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歩いて行きます</a:t>
            </a:r>
            <a:endParaRPr kumimoji="0" lang="ja-JP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7" name="PA-矩形 15"/>
          <p:cNvSpPr/>
          <p:nvPr>
            <p:custDataLst>
              <p:tags r:id="rId6"/>
            </p:custDataLst>
          </p:nvPr>
        </p:nvSpPr>
        <p:spPr>
          <a:xfrm>
            <a:off x="7930515" y="60960"/>
            <a:ext cx="4058920" cy="497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第六课 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吉田さんは来月中国へ行きます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856741" y="262255"/>
            <a:ext cx="1000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本文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PA-文本框 53"/>
          <p:cNvSpPr txBox="1"/>
          <p:nvPr>
            <p:custDataLst>
              <p:tags r:id="rId2"/>
            </p:custDataLst>
          </p:nvPr>
        </p:nvSpPr>
        <p:spPr>
          <a:xfrm>
            <a:off x="1856740" y="1231265"/>
            <a:ext cx="9011285" cy="43084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甲：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いつ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アメリカ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へ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行きますか。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乙：十月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（がつ）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に行きます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　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重点放前面作强调</a:t>
            </a:r>
            <a:endParaRPr kumimoji="0" lang="en-US" altLang="ja-JP" sz="14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甲：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駅へ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何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で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行きますか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00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何で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highlight>
                  <a:srgbClr val="00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駅へ行きますか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乙：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自転車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で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行きます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　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  <p:sp>
        <p:nvSpPr>
          <p:cNvPr id="7" name="PA-矩形 15"/>
          <p:cNvSpPr/>
          <p:nvPr>
            <p:custDataLst>
              <p:tags r:id="rId3"/>
            </p:custDataLst>
          </p:nvPr>
        </p:nvSpPr>
        <p:spPr>
          <a:xfrm>
            <a:off x="7930515" y="60960"/>
            <a:ext cx="4058920" cy="497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第六课 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吉田さんは来月中国へ行きます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856741" y="262255"/>
            <a:ext cx="1000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本文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PA-文本框 53"/>
          <p:cNvSpPr txBox="1"/>
          <p:nvPr>
            <p:custDataLst>
              <p:tags r:id="rId2"/>
            </p:custDataLst>
          </p:nvPr>
        </p:nvSpPr>
        <p:spPr>
          <a:xfrm>
            <a:off x="1856740" y="1231265"/>
            <a:ext cx="9011285" cy="4093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甲：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誰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と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美術館へ行きますか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乙：友達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（ともだち）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と行きます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　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甲：大阪から上海まで飛行機で行きますか。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乙：いいえ、フェリーで行きます。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  <p:sp>
        <p:nvSpPr>
          <p:cNvPr id="7" name="PA-矩形 15"/>
          <p:cNvSpPr/>
          <p:nvPr>
            <p:custDataLst>
              <p:tags r:id="rId3"/>
            </p:custDataLst>
          </p:nvPr>
        </p:nvSpPr>
        <p:spPr>
          <a:xfrm>
            <a:off x="7930515" y="60960"/>
            <a:ext cx="4058920" cy="497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第六课 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吉田さんは来月中国へ行きます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836420" y="404495"/>
            <a:ext cx="115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PA-文本框 53"/>
          <p:cNvSpPr txBox="1"/>
          <p:nvPr>
            <p:custDataLst>
              <p:tags r:id="rId5"/>
            </p:custDataLst>
          </p:nvPr>
        </p:nvSpPr>
        <p:spPr>
          <a:xfrm>
            <a:off x="1950720" y="1690370"/>
            <a:ext cx="8895715" cy="432054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文法：助詞　「へ」　「と」　「で」　「～から～まで」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2A376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１、吉田さんは来月中国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51D8C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へ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2A376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行きます。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72A376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2A376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２、小野さんは友達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51D8C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と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2A376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帰りました。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72A376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2A376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３、森さんは新幹線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51D8C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で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2A376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行きます。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72A376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2A376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４、寮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51D8C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から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2A376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校舎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51D8C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まで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2A376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バスで行きます。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72A376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2A376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５、わたしは深セン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51D8C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から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2A376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来ました。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2A376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PA-矩形 15"/>
          <p:cNvSpPr/>
          <p:nvPr>
            <p:custDataLst>
              <p:tags r:id="rId6"/>
            </p:custDataLst>
          </p:nvPr>
        </p:nvSpPr>
        <p:spPr>
          <a:xfrm>
            <a:off x="6936740" y="226695"/>
            <a:ext cx="4485640" cy="577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第六课 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吉田さんは来月中国へ行きます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392"/>
</p:tagLst>
</file>

<file path=ppt/tags/tag10.xml><?xml version="1.0" encoding="utf-8"?>
<p:tagLst xmlns:p="http://schemas.openxmlformats.org/presentationml/2006/main">
  <p:tag name="PA" val="v5.2.8"/>
</p:tagLst>
</file>

<file path=ppt/tags/tag11.xml><?xml version="1.0" encoding="utf-8"?>
<p:tagLst xmlns:p="http://schemas.openxmlformats.org/presentationml/2006/main">
  <p:tag name="PA" val="v5.2.8"/>
</p:tagLst>
</file>

<file path=ppt/tags/tag12.xml><?xml version="1.0" encoding="utf-8"?>
<p:tagLst xmlns:p="http://schemas.openxmlformats.org/presentationml/2006/main">
  <p:tag name="PA" val="v5.2.8"/>
</p:tagLst>
</file>

<file path=ppt/tags/tag13.xml><?xml version="1.0" encoding="utf-8"?>
<p:tagLst xmlns:p="http://schemas.openxmlformats.org/presentationml/2006/main">
  <p:tag name="KSO_WM_TEMPLATE_CATEGORY" val="custom"/>
  <p:tag name="KSO_WM_TEMPLATE_INDEX" val="160392"/>
</p:tagLst>
</file>

<file path=ppt/tags/tag14.xml><?xml version="1.0" encoding="utf-8"?>
<p:tagLst xmlns:p="http://schemas.openxmlformats.org/presentationml/2006/main">
  <p:tag name="PA" val="v5.2.8"/>
</p:tagLst>
</file>

<file path=ppt/tags/tag15.xml><?xml version="1.0" encoding="utf-8"?>
<p:tagLst xmlns:p="http://schemas.openxmlformats.org/presentationml/2006/main">
  <p:tag name="PA" val="v5.2.8"/>
</p:tagLst>
</file>

<file path=ppt/tags/tag16.xml><?xml version="1.0" encoding="utf-8"?>
<p:tagLst xmlns:p="http://schemas.openxmlformats.org/presentationml/2006/main">
  <p:tag name="KSO_WM_TEMPLATE_CATEGORY" val="custom"/>
  <p:tag name="KSO_WM_TEMPLATE_INDEX" val="160392"/>
</p:tagLst>
</file>

<file path=ppt/tags/tag17.xml><?xml version="1.0" encoding="utf-8"?>
<p:tagLst xmlns:p="http://schemas.openxmlformats.org/presentationml/2006/main">
  <p:tag name="PA" val="v5.2.8"/>
</p:tagLst>
</file>

<file path=ppt/tags/tag18.xml><?xml version="1.0" encoding="utf-8"?>
<p:tagLst xmlns:p="http://schemas.openxmlformats.org/presentationml/2006/main">
  <p:tag name="PA" val="v5.2.8"/>
</p:tagLst>
</file>

<file path=ppt/tags/tag19.xml><?xml version="1.0" encoding="utf-8"?>
<p:tagLst xmlns:p="http://schemas.openxmlformats.org/presentationml/2006/main">
  <p:tag name="PA" val="v5.2.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392"/>
</p:tagLst>
</file>

<file path=ppt/tags/tag20.xml><?xml version="1.0" encoding="utf-8"?>
<p:tagLst xmlns:p="http://schemas.openxmlformats.org/presentationml/2006/main">
  <p:tag name="PA" val="v5.2.8"/>
</p:tagLst>
</file>

<file path=ppt/tags/tag21.xml><?xml version="1.0" encoding="utf-8"?>
<p:tagLst xmlns:p="http://schemas.openxmlformats.org/presentationml/2006/main">
  <p:tag name="PA" val="v5.2.8"/>
</p:tagLst>
</file>

<file path=ppt/tags/tag22.xml><?xml version="1.0" encoding="utf-8"?>
<p:tagLst xmlns:p="http://schemas.openxmlformats.org/presentationml/2006/main">
  <p:tag name="PA" val="v5.2.8"/>
</p:tagLst>
</file>

<file path=ppt/tags/tag23.xml><?xml version="1.0" encoding="utf-8"?>
<p:tagLst xmlns:p="http://schemas.openxmlformats.org/presentationml/2006/main">
  <p:tag name="KSO_WM_TEMPLATE_CATEGORY" val="custom"/>
  <p:tag name="KSO_WM_TEMPLATE_INDEX" val="160392"/>
</p:tagLst>
</file>

<file path=ppt/tags/tag24.xml><?xml version="1.0" encoding="utf-8"?>
<p:tagLst xmlns:p="http://schemas.openxmlformats.org/presentationml/2006/main">
  <p:tag name="PA" val="v5.2.8"/>
</p:tagLst>
</file>

<file path=ppt/tags/tag25.xml><?xml version="1.0" encoding="utf-8"?>
<p:tagLst xmlns:p="http://schemas.openxmlformats.org/presentationml/2006/main">
  <p:tag name="PA" val="v5.2.8"/>
</p:tagLst>
</file>

<file path=ppt/tags/tag26.xml><?xml version="1.0" encoding="utf-8"?>
<p:tagLst xmlns:p="http://schemas.openxmlformats.org/presentationml/2006/main">
  <p:tag name="PA" val="v5.2.8"/>
</p:tagLst>
</file>

<file path=ppt/tags/tag27.xml><?xml version="1.0" encoding="utf-8"?>
<p:tagLst xmlns:p="http://schemas.openxmlformats.org/presentationml/2006/main">
  <p:tag name="KSO_WM_TEMPLATE_CATEGORY" val="custom"/>
  <p:tag name="KSO_WM_TEMPLATE_INDEX" val="160392"/>
</p:tagLst>
</file>

<file path=ppt/tags/tag28.xml><?xml version="1.0" encoding="utf-8"?>
<p:tagLst xmlns:p="http://schemas.openxmlformats.org/presentationml/2006/main">
  <p:tag name="PA" val="v5.2.8"/>
</p:tagLst>
</file>

<file path=ppt/tags/tag29.xml><?xml version="1.0" encoding="utf-8"?>
<p:tagLst xmlns:p="http://schemas.openxmlformats.org/presentationml/2006/main">
  <p:tag name="PA" val="v5.2.8"/>
</p:tagLst>
</file>

<file path=ppt/tags/tag3.xml><?xml version="1.0" encoding="utf-8"?>
<p:tagLst xmlns:p="http://schemas.openxmlformats.org/presentationml/2006/main">
  <p:tag name="PA" val="v5.2.8"/>
</p:tagLst>
</file>

<file path=ppt/tags/tag30.xml><?xml version="1.0" encoding="utf-8"?>
<p:tagLst xmlns:p="http://schemas.openxmlformats.org/presentationml/2006/main">
  <p:tag name="PA" val="v5.2.8"/>
</p:tagLst>
</file>

<file path=ppt/tags/tag31.xml><?xml version="1.0" encoding="utf-8"?>
<p:tagLst xmlns:p="http://schemas.openxmlformats.org/presentationml/2006/main">
  <p:tag name="KSO_WM_TEMPLATE_CATEGORY" val="custom"/>
  <p:tag name="KSO_WM_TEMPLATE_INDEX" val="160392"/>
</p:tagLst>
</file>

<file path=ppt/tags/tag32.xml><?xml version="1.0" encoding="utf-8"?>
<p:tagLst xmlns:p="http://schemas.openxmlformats.org/presentationml/2006/main">
  <p:tag name="PA" val="v5.2.8"/>
</p:tagLst>
</file>

<file path=ppt/tags/tag33.xml><?xml version="1.0" encoding="utf-8"?>
<p:tagLst xmlns:p="http://schemas.openxmlformats.org/presentationml/2006/main">
  <p:tag name="PA" val="v5.2.8"/>
</p:tagLst>
</file>

<file path=ppt/tags/tag34.xml><?xml version="1.0" encoding="utf-8"?>
<p:tagLst xmlns:p="http://schemas.openxmlformats.org/presentationml/2006/main">
  <p:tag name="PA" val="v5.2.8"/>
</p:tagLst>
</file>

<file path=ppt/tags/tag35.xml><?xml version="1.0" encoding="utf-8"?>
<p:tagLst xmlns:p="http://schemas.openxmlformats.org/presentationml/2006/main">
  <p:tag name="PA" val="v5.2.8"/>
</p:tagLst>
</file>

<file path=ppt/tags/tag36.xml><?xml version="1.0" encoding="utf-8"?>
<p:tagLst xmlns:p="http://schemas.openxmlformats.org/presentationml/2006/main">
  <p:tag name="PA" val="v5.2.8"/>
</p:tagLst>
</file>

<file path=ppt/tags/tag37.xml><?xml version="1.0" encoding="utf-8"?>
<p:tagLst xmlns:p="http://schemas.openxmlformats.org/presentationml/2006/main">
  <p:tag name="PA" val="v5.2.8"/>
</p:tagLst>
</file>

<file path=ppt/tags/tag38.xml><?xml version="1.0" encoding="utf-8"?>
<p:tagLst xmlns:p="http://schemas.openxmlformats.org/presentationml/2006/main">
  <p:tag name="KSO_WM_TEMPLATE_CATEGORY" val="custom"/>
  <p:tag name="KSO_WM_TEMPLATE_INDEX" val="160392"/>
</p:tagLst>
</file>

<file path=ppt/tags/tag39.xml><?xml version="1.0" encoding="utf-8"?>
<p:tagLst xmlns:p="http://schemas.openxmlformats.org/presentationml/2006/main">
  <p:tag name="KSO_WM_TEMPLATE_CATEGORY" val="custom"/>
  <p:tag name="KSO_WM_TEMPLATE_INDEX" val="160392"/>
</p:tagLst>
</file>

<file path=ppt/tags/tag4.xml><?xml version="1.0" encoding="utf-8"?>
<p:tagLst xmlns:p="http://schemas.openxmlformats.org/presentationml/2006/main">
  <p:tag name="PA" val="v5.2.8"/>
</p:tagLst>
</file>

<file path=ppt/tags/tag40.xml><?xml version="1.0" encoding="utf-8"?>
<p:tagLst xmlns:p="http://schemas.openxmlformats.org/presentationml/2006/main">
  <p:tag name="PA" val="v5.2.8"/>
</p:tagLst>
</file>

<file path=ppt/tags/tag41.xml><?xml version="1.0" encoding="utf-8"?>
<p:tagLst xmlns:p="http://schemas.openxmlformats.org/presentationml/2006/main">
  <p:tag name="KSO_WM_TEMPLATE_CATEGORY" val="custom"/>
  <p:tag name="KSO_WM_TEMPLATE_INDEX" val="160392"/>
</p:tagLst>
</file>

<file path=ppt/tags/tag42.xml><?xml version="1.0" encoding="utf-8"?>
<p:tagLst xmlns:p="http://schemas.openxmlformats.org/presentationml/2006/main">
  <p:tag name="PA" val="v5.2.8"/>
</p:tagLst>
</file>

<file path=ppt/tags/tag43.xml><?xml version="1.0" encoding="utf-8"?>
<p:tagLst xmlns:p="http://schemas.openxmlformats.org/presentationml/2006/main">
  <p:tag name="PA" val="v5.2.8"/>
</p:tagLst>
</file>

<file path=ppt/tags/tag44.xml><?xml version="1.0" encoding="utf-8"?>
<p:tagLst xmlns:p="http://schemas.openxmlformats.org/presentationml/2006/main">
  <p:tag name="PA" val="v5.2.8"/>
</p:tagLst>
</file>

<file path=ppt/tags/tag45.xml><?xml version="1.0" encoding="utf-8"?>
<p:tagLst xmlns:p="http://schemas.openxmlformats.org/presentationml/2006/main">
  <p:tag name="PA" val="v5.2.8"/>
</p:tagLst>
</file>

<file path=ppt/tags/tag46.xml><?xml version="1.0" encoding="utf-8"?>
<p:tagLst xmlns:p="http://schemas.openxmlformats.org/presentationml/2006/main">
  <p:tag name="KSO_WM_TEMPLATE_CATEGORY" val="custom"/>
  <p:tag name="KSO_WM_TEMPLATE_INDEX" val="160392"/>
</p:tagLst>
</file>

<file path=ppt/tags/tag47.xml><?xml version="1.0" encoding="utf-8"?>
<p:tagLst xmlns:p="http://schemas.openxmlformats.org/presentationml/2006/main">
  <p:tag name="PA" val="v5.2.8"/>
</p:tagLst>
</file>

<file path=ppt/tags/tag48.xml><?xml version="1.0" encoding="utf-8"?>
<p:tagLst xmlns:p="http://schemas.openxmlformats.org/presentationml/2006/main">
  <p:tag name="PA" val="v5.2.8"/>
</p:tagLst>
</file>

<file path=ppt/tags/tag49.xml><?xml version="1.0" encoding="utf-8"?>
<p:tagLst xmlns:p="http://schemas.openxmlformats.org/presentationml/2006/main">
  <p:tag name="PA" val="v5.2.8"/>
</p:tagLst>
</file>

<file path=ppt/tags/tag5.xml><?xml version="1.0" encoding="utf-8"?>
<p:tagLst xmlns:p="http://schemas.openxmlformats.org/presentationml/2006/main">
  <p:tag name="KSO_WM_TEMPLATE_CATEGORY" val="custom"/>
  <p:tag name="KSO_WM_TEMPLATE_INDEX" val="160392"/>
</p:tagLst>
</file>

<file path=ppt/tags/tag50.xml><?xml version="1.0" encoding="utf-8"?>
<p:tagLst xmlns:p="http://schemas.openxmlformats.org/presentationml/2006/main">
  <p:tag name="PA" val="v5.2.8"/>
</p:tagLst>
</file>

<file path=ppt/tags/tag51.xml><?xml version="1.0" encoding="utf-8"?>
<p:tagLst xmlns:p="http://schemas.openxmlformats.org/presentationml/2006/main">
  <p:tag name="KSO_WM_TEMPLATE_CATEGORY" val="custom"/>
  <p:tag name="KSO_WM_TEMPLATE_INDEX" val="160392"/>
</p:tagLst>
</file>

<file path=ppt/tags/tag52.xml><?xml version="1.0" encoding="utf-8"?>
<p:tagLst xmlns:p="http://schemas.openxmlformats.org/presentationml/2006/main">
  <p:tag name="PA" val="v5.2.8"/>
</p:tagLst>
</file>

<file path=ppt/tags/tag53.xml><?xml version="1.0" encoding="utf-8"?>
<p:tagLst xmlns:p="http://schemas.openxmlformats.org/presentationml/2006/main">
  <p:tag name="PA" val="v5.2.8"/>
</p:tagLst>
</file>

<file path=ppt/tags/tag54.xml><?xml version="1.0" encoding="utf-8"?>
<p:tagLst xmlns:p="http://schemas.openxmlformats.org/presentationml/2006/main">
  <p:tag name="PA" val="v5.2.8"/>
</p:tagLst>
</file>

<file path=ppt/tags/tag55.xml><?xml version="1.0" encoding="utf-8"?>
<p:tagLst xmlns:p="http://schemas.openxmlformats.org/presentationml/2006/main">
  <p:tag name="PA" val="v5.2.8"/>
</p:tagLst>
</file>

<file path=ppt/tags/tag56.xml><?xml version="1.0" encoding="utf-8"?>
<p:tagLst xmlns:p="http://schemas.openxmlformats.org/presentationml/2006/main">
  <p:tag name="KSO_WM_TEMPLATE_CATEGORY" val="custom"/>
  <p:tag name="KSO_WM_TEMPLATE_INDEX" val="160392"/>
</p:tagLst>
</file>

<file path=ppt/tags/tag57.xml><?xml version="1.0" encoding="utf-8"?>
<p:tagLst xmlns:p="http://schemas.openxmlformats.org/presentationml/2006/main">
  <p:tag name="PA" val="v5.2.8"/>
</p:tagLst>
</file>

<file path=ppt/tags/tag58.xml><?xml version="1.0" encoding="utf-8"?>
<p:tagLst xmlns:p="http://schemas.openxmlformats.org/presentationml/2006/main">
  <p:tag name="PA" val="v5.2.8"/>
</p:tagLst>
</file>

<file path=ppt/tags/tag59.xml><?xml version="1.0" encoding="utf-8"?>
<p:tagLst xmlns:p="http://schemas.openxmlformats.org/presentationml/2006/main">
  <p:tag name="PA" val="v5.2.8"/>
</p:tagLst>
</file>

<file path=ppt/tags/tag6.xml><?xml version="1.0" encoding="utf-8"?>
<p:tagLst xmlns:p="http://schemas.openxmlformats.org/presentationml/2006/main">
  <p:tag name="PA" val="v5.2.8"/>
</p:tagLst>
</file>

<file path=ppt/tags/tag60.xml><?xml version="1.0" encoding="utf-8"?>
<p:tagLst xmlns:p="http://schemas.openxmlformats.org/presentationml/2006/main">
  <p:tag name="KSO_WM_TEMPLATE_CATEGORY" val="custom"/>
  <p:tag name="KSO_WM_TEMPLATE_INDEX" val="160392"/>
</p:tagLst>
</file>

<file path=ppt/tags/tag61.xml><?xml version="1.0" encoding="utf-8"?>
<p:tagLst xmlns:p="http://schemas.openxmlformats.org/presentationml/2006/main">
  <p:tag name="PA" val="v5.2.8"/>
</p:tagLst>
</file>

<file path=ppt/tags/tag62.xml><?xml version="1.0" encoding="utf-8"?>
<p:tagLst xmlns:p="http://schemas.openxmlformats.org/presentationml/2006/main">
  <p:tag name="PA" val="v5.2.8"/>
</p:tagLst>
</file>

<file path=ppt/tags/tag63.xml><?xml version="1.0" encoding="utf-8"?>
<p:tagLst xmlns:p="http://schemas.openxmlformats.org/presentationml/2006/main">
  <p:tag name="PA" val="v5.2.8"/>
</p:tagLst>
</file>

<file path=ppt/tags/tag64.xml><?xml version="1.0" encoding="utf-8"?>
<p:tagLst xmlns:p="http://schemas.openxmlformats.org/presentationml/2006/main">
  <p:tag name="KSO_WM_TEMPLATE_CATEGORY" val="custom"/>
  <p:tag name="KSO_WM_TEMPLATE_INDEX" val="160392"/>
</p:tagLst>
</file>

<file path=ppt/tags/tag65.xml><?xml version="1.0" encoding="utf-8"?>
<p:tagLst xmlns:p="http://schemas.openxmlformats.org/presentationml/2006/main">
  <p:tag name="PA" val="v5.2.8"/>
</p:tagLst>
</file>

<file path=ppt/tags/tag66.xml><?xml version="1.0" encoding="utf-8"?>
<p:tagLst xmlns:p="http://schemas.openxmlformats.org/presentationml/2006/main">
  <p:tag name="PA" val="v5.2.8"/>
</p:tagLst>
</file>

<file path=ppt/tags/tag67.xml><?xml version="1.0" encoding="utf-8"?>
<p:tagLst xmlns:p="http://schemas.openxmlformats.org/presentationml/2006/main">
  <p:tag name="PA" val="v5.2.8"/>
</p:tagLst>
</file>

<file path=ppt/tags/tag68.xml><?xml version="1.0" encoding="utf-8"?>
<p:tagLst xmlns:p="http://schemas.openxmlformats.org/presentationml/2006/main">
  <p:tag name="KSO_WM_TEMPLATE_CATEGORY" val="custom"/>
  <p:tag name="KSO_WM_TEMPLATE_INDEX" val="160392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160392"/>
</p:tagLst>
</file>

<file path=ppt/tags/tag7.xml><?xml version="1.0" encoding="utf-8"?>
<p:tagLst xmlns:p="http://schemas.openxmlformats.org/presentationml/2006/main">
  <p:tag name="PA" val="v5.2.8"/>
</p:tagLst>
</file>

<file path=ppt/tags/tag70.xml><?xml version="1.0" encoding="utf-8"?>
<p:tagLst xmlns:p="http://schemas.openxmlformats.org/presentationml/2006/main">
  <p:tag name="PA" val="v5.2.8"/>
</p:tagLst>
</file>

<file path=ppt/tags/tag71.xml><?xml version="1.0" encoding="utf-8"?>
<p:tagLst xmlns:p="http://schemas.openxmlformats.org/presentationml/2006/main">
  <p:tag name="PA" val="v5.2.8"/>
</p:tagLst>
</file>

<file path=ppt/tags/tag72.xml><?xml version="1.0" encoding="utf-8"?>
<p:tagLst xmlns:p="http://schemas.openxmlformats.org/presentationml/2006/main">
  <p:tag name="PA" val="v5.2.8"/>
</p:tagLst>
</file>

<file path=ppt/tags/tag73.xml><?xml version="1.0" encoding="utf-8"?>
<p:tagLst xmlns:p="http://schemas.openxmlformats.org/presentationml/2006/main">
  <p:tag name="KSO_WM_TEMPLATE_CATEGORY" val="custom"/>
  <p:tag name="KSO_WM_TEMPLATE_INDEX" val="160392"/>
</p:tagLst>
</file>

<file path=ppt/tags/tag74.xml><?xml version="1.0" encoding="utf-8"?>
<p:tagLst xmlns:p="http://schemas.openxmlformats.org/presentationml/2006/main">
  <p:tag name="PA" val="v5.2.8"/>
</p:tagLst>
</file>

<file path=ppt/tags/tag75.xml><?xml version="1.0" encoding="utf-8"?>
<p:tagLst xmlns:p="http://schemas.openxmlformats.org/presentationml/2006/main">
  <p:tag name="PA" val="v5.2.8"/>
</p:tagLst>
</file>

<file path=ppt/tags/tag76.xml><?xml version="1.0" encoding="utf-8"?>
<p:tagLst xmlns:p="http://schemas.openxmlformats.org/presentationml/2006/main">
  <p:tag name="PA" val="v5.2.8"/>
</p:tagLst>
</file>

<file path=ppt/tags/tag77.xml><?xml version="1.0" encoding="utf-8"?>
<p:tagLst xmlns:p="http://schemas.openxmlformats.org/presentationml/2006/main">
  <p:tag name="PA" val="v5.2.8"/>
</p:tagLst>
</file>

<file path=ppt/tags/tag78.xml><?xml version="1.0" encoding="utf-8"?>
<p:tagLst xmlns:p="http://schemas.openxmlformats.org/presentationml/2006/main">
  <p:tag name="PA" val="v5.2.8"/>
</p:tagLst>
</file>

<file path=ppt/tags/tag79.xml><?xml version="1.0" encoding="utf-8"?>
<p:tagLst xmlns:p="http://schemas.openxmlformats.org/presentationml/2006/main">
  <p:tag name="PA" val="v5.2.8"/>
</p:tagLst>
</file>

<file path=ppt/tags/tag8.xml><?xml version="1.0" encoding="utf-8"?>
<p:tagLst xmlns:p="http://schemas.openxmlformats.org/presentationml/2006/main">
  <p:tag name="PA" val="v5.2.8"/>
</p:tagLst>
</file>

<file path=ppt/tags/tag80.xml><?xml version="1.0" encoding="utf-8"?>
<p:tagLst xmlns:p="http://schemas.openxmlformats.org/presentationml/2006/main">
  <p:tag name="PA" val="v5.2.8"/>
</p:tagLst>
</file>

<file path=ppt/tags/tag81.xml><?xml version="1.0" encoding="utf-8"?>
<p:tagLst xmlns:p="http://schemas.openxmlformats.org/presentationml/2006/main">
  <p:tag name="PA" val="v5.2.8"/>
</p:tagLst>
</file>

<file path=ppt/tags/tag82.xml><?xml version="1.0" encoding="utf-8"?>
<p:tagLst xmlns:p="http://schemas.openxmlformats.org/presentationml/2006/main">
  <p:tag name="PA" val="v5.2.8"/>
</p:tagLst>
</file>

<file path=ppt/tags/tag83.xml><?xml version="1.0" encoding="utf-8"?>
<p:tagLst xmlns:p="http://schemas.openxmlformats.org/presentationml/2006/main">
  <p:tag name="PA" val="v5.2.8"/>
</p:tagLst>
</file>

<file path=ppt/tags/tag84.xml><?xml version="1.0" encoding="utf-8"?>
<p:tagLst xmlns:p="http://schemas.openxmlformats.org/presentationml/2006/main">
  <p:tag name="PA" val="v5.2.8"/>
</p:tagLst>
</file>

<file path=ppt/tags/tag85.xml><?xml version="1.0" encoding="utf-8"?>
<p:tagLst xmlns:p="http://schemas.openxmlformats.org/presentationml/2006/main">
  <p:tag name="PA" val="v5.2.8"/>
</p:tagLst>
</file>

<file path=ppt/tags/tag86.xml><?xml version="1.0" encoding="utf-8"?>
<p:tagLst xmlns:p="http://schemas.openxmlformats.org/presentationml/2006/main">
  <p:tag name="KSO_WM_TEMPLATE_CATEGORY" val="custom"/>
  <p:tag name="KSO_WM_TEMPLATE_INDEX" val="160392"/>
</p:tagLst>
</file>

<file path=ppt/tags/tag87.xml><?xml version="1.0" encoding="utf-8"?>
<p:tagLst xmlns:p="http://schemas.openxmlformats.org/presentationml/2006/main">
  <p:tag name="PA" val="v5.2.8"/>
</p:tagLst>
</file>

<file path=ppt/tags/tag88.xml><?xml version="1.0" encoding="utf-8"?>
<p:tagLst xmlns:p="http://schemas.openxmlformats.org/presentationml/2006/main">
  <p:tag name="PA" val="v5.2.8"/>
</p:tagLst>
</file>

<file path=ppt/tags/tag89.xml><?xml version="1.0" encoding="utf-8"?>
<p:tagLst xmlns:p="http://schemas.openxmlformats.org/presentationml/2006/main">
  <p:tag name="PA" val="v5.2.8"/>
</p:tagLst>
</file>

<file path=ppt/tags/tag9.xml><?xml version="1.0" encoding="utf-8"?>
<p:tagLst xmlns:p="http://schemas.openxmlformats.org/presentationml/2006/main">
  <p:tag name="PA" val="v5.2.8"/>
</p:tagLst>
</file>

<file path=ppt/tags/tag90.xml><?xml version="1.0" encoding="utf-8"?>
<p:tagLst xmlns:p="http://schemas.openxmlformats.org/presentationml/2006/main">
  <p:tag name="PA" val="v5.2.8"/>
</p:tagLst>
</file>

<file path=ppt/tags/tag91.xml><?xml version="1.0" encoding="utf-8"?>
<p:tagLst xmlns:p="http://schemas.openxmlformats.org/presentationml/2006/main">
  <p:tag name="PA" val="v5.2.8"/>
</p:tagLst>
</file>

<file path=ppt/tags/tag92.xml><?xml version="1.0" encoding="utf-8"?>
<p:tagLst xmlns:p="http://schemas.openxmlformats.org/presentationml/2006/main">
  <p:tag name="PA" val="v5.2.8"/>
</p:tagLst>
</file>

<file path=ppt/tags/tag93.xml><?xml version="1.0" encoding="utf-8"?>
<p:tagLst xmlns:p="http://schemas.openxmlformats.org/presentationml/2006/main">
  <p:tag name="PA" val="v5.2.8"/>
</p:tagLst>
</file>

<file path=ppt/tags/tag94.xml><?xml version="1.0" encoding="utf-8"?>
<p:tagLst xmlns:p="http://schemas.openxmlformats.org/presentationml/2006/main">
  <p:tag name="KSO_WM_TEMPLATE_CATEGORY" val="custom"/>
  <p:tag name="KSO_WM_TEMPLATE_INDEX" val="160392"/>
</p:tagLst>
</file>

<file path=ppt/tags/tag95.xml><?xml version="1.0" encoding="utf-8"?>
<p:tagLst xmlns:p="http://schemas.openxmlformats.org/presentationml/2006/main">
  <p:tag name="PA" val="v5.2.8"/>
</p:tagLst>
</file>

<file path=ppt/tags/tag96.xml><?xml version="1.0" encoding="utf-8"?>
<p:tagLst xmlns:p="http://schemas.openxmlformats.org/presentationml/2006/main">
  <p:tag name="PA" val="v5.2.8"/>
</p:tagLst>
</file>

<file path=ppt/tags/tag97.xml><?xml version="1.0" encoding="utf-8"?>
<p:tagLst xmlns:p="http://schemas.openxmlformats.org/presentationml/2006/main">
  <p:tag name="KSO_WM_TEMPLATE_CATEGORY" val="custom"/>
  <p:tag name="KSO_WM_TEMPLATE_INDEX" val="160392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160392"/>
</p:tagLst>
</file>

<file path=ppt/theme/theme1.xml><?xml version="1.0" encoding="utf-8"?>
<a:theme xmlns:a="http://schemas.openxmlformats.org/drawingml/2006/main" name="A000120140530A99PPBG">
  <a:themeElements>
    <a:clrScheme name="102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9D805F"/>
      </a:accent1>
      <a:accent2>
        <a:srgbClr val="A66C65"/>
      </a:accent2>
      <a:accent3>
        <a:srgbClr val="D0A976"/>
      </a:accent3>
      <a:accent4>
        <a:srgbClr val="A2D7DB"/>
      </a:accent4>
      <a:accent5>
        <a:srgbClr val="4FA0AB"/>
      </a:accent5>
      <a:accent6>
        <a:srgbClr val="CEBB2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3357</Words>
  <Application>WPS Presentation</Application>
  <PresentationFormat>宽屏</PresentationFormat>
  <Paragraphs>273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50" baseType="lpstr">
      <vt:lpstr>Arial</vt:lpstr>
      <vt:lpstr>宋体</vt:lpstr>
      <vt:lpstr>Wingdings</vt:lpstr>
      <vt:lpstr>黑体</vt:lpstr>
      <vt:lpstr>汉仪中黑KW</vt:lpstr>
      <vt:lpstr>Arial Narrow</vt:lpstr>
      <vt:lpstr>微软雅黑</vt:lpstr>
      <vt:lpstr>汉仪旗黑</vt:lpstr>
      <vt:lpstr>字魂35号-经典雅黑</vt:lpstr>
      <vt:lpstr>微软雅黑 Light</vt:lpstr>
      <vt:lpstr>MS Gothic</vt:lpstr>
      <vt:lpstr>Yu Gothic</vt:lpstr>
      <vt:lpstr>宋体</vt:lpstr>
      <vt:lpstr>Arial Unicode MS</vt:lpstr>
      <vt:lpstr>Calibri</vt:lpstr>
      <vt:lpstr>Helvetica Neue</vt:lpstr>
      <vt:lpstr>汉仪书宋二KW</vt:lpstr>
      <vt:lpstr>宋体-简</vt:lpstr>
      <vt:lpstr>MS PGothic</vt:lpstr>
      <vt:lpstr>苹方-简</vt:lpstr>
      <vt:lpstr>MS PGothic</vt:lpstr>
      <vt:lpstr>黑体</vt:lpstr>
      <vt:lpstr>A000120140530A99PPBG</vt:lpstr>
      <vt:lpstr>PowerPoint 演示文稿</vt:lpstr>
      <vt:lpstr>語彙</vt:lpstr>
      <vt:lpstr>語彙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一、助詞「へ」　表示移动的目的地，在此念「え」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寒暄语（あいさつ言葉）</vt:lpstr>
      <vt:lpstr>挨拶言葉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li</dc:creator>
  <cp:lastModifiedBy>Chris</cp:lastModifiedBy>
  <cp:revision>73</cp:revision>
  <dcterms:created xsi:type="dcterms:W3CDTF">2023-04-03T10:09:31Z</dcterms:created>
  <dcterms:modified xsi:type="dcterms:W3CDTF">2023-04-03T10:09:31Z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1033-5.2.0.7734</vt:lpwstr>
  </property>
  <property fmtid="{D5CDD505-2E9C-101B-9397-08002B2CF9AE}" pid="3" name="ICV">
    <vt:lpwstr>E1F954990E3E2AE5EBC629641DBC28F9_42</vt:lpwstr>
  </property>
</Properties>
</file>