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13" r:id="rId3"/>
    <p:sldId id="1397" r:id="rId4"/>
    <p:sldId id="1378" r:id="rId5"/>
    <p:sldId id="1399" r:id="rId6"/>
    <p:sldId id="1406" r:id="rId7"/>
    <p:sldId id="1377" r:id="rId8"/>
    <p:sldId id="1402" r:id="rId9"/>
    <p:sldId id="1403" r:id="rId10"/>
    <p:sldId id="1114" r:id="rId11"/>
    <p:sldId id="1239" r:id="rId12"/>
    <p:sldId id="1240" r:id="rId13"/>
    <p:sldId id="1400" r:id="rId14"/>
    <p:sldId id="1256" r:id="rId15"/>
    <p:sldId id="1257" r:id="rId16"/>
    <p:sldId id="1401" r:id="rId17"/>
    <p:sldId id="1370" r:id="rId18"/>
    <p:sldId id="1259" r:id="rId19"/>
    <p:sldId id="1411" r:id="rId20"/>
    <p:sldId id="1398" r:id="rId21"/>
    <p:sldId id="1263" r:id="rId22"/>
    <p:sldId id="13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>
              <a:defRPr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>
                <a:cs typeface="微软雅黑" panose="020B0503020204020204" charset="-122"/>
              </a:defRPr>
            </a:lvl1pPr>
            <a:lvl2pPr>
              <a:defRPr sz="2000">
                <a:cs typeface="微软雅黑" panose="020B0503020204020204" charset="-122"/>
              </a:defRPr>
            </a:lvl2pPr>
            <a:lvl3pPr>
              <a:defRPr sz="1800">
                <a:cs typeface="微软雅黑" panose="020B0503020204020204" charset="-122"/>
              </a:defRPr>
            </a:lvl3pPr>
            <a:lvl4pPr>
              <a:defRPr sz="1800">
                <a:cs typeface="微软雅黑" panose="020B0503020204020204" charset="-122"/>
              </a:defRPr>
            </a:lvl4pPr>
            <a:lvl5pPr>
              <a:defRPr sz="1800"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F:\高清图\简单背景-小清新\botanical-cactus-plant-cactuses-1445419.jpgbotanical-cactus-plant-cactuses-144541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697345" y="3175"/>
            <a:ext cx="5489575" cy="6854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1417" y="2902857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40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521417" y="3809489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D69B6FBA-93C9-489C-B97A-A1464B06C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0FC10CF4-85E5-4A21-A25F-47720A09A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39127F-6635-499E-867A-C68E6CFBA9A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itchFamily="2" charset="-122"/>
                <a:cs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itchFamily="2" charset="-122"/>
              <a:cs typeface="微软雅黑" panose="020B0503020204020204" charset="-122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D4AF0A-2064-42D4-8961-EA46D070B1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itchFamily="2" charset="-122"/>
              <a:cs typeface="+mn-ea"/>
            </a:endParaRPr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 advTm="15000">
    <p:cover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2.svg"/><Relationship Id="rId6" Type="http://schemas.openxmlformats.org/officeDocument/2006/relationships/image" Target="../media/image9.png"/><Relationship Id="rId5" Type="http://schemas.openxmlformats.org/officeDocument/2006/relationships/image" Target="../media/image1.svg"/><Relationship Id="rId4" Type="http://schemas.openxmlformats.org/officeDocument/2006/relationships/image" Target="../media/image8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image" Target="../media/image11.png"/><Relationship Id="rId5" Type="http://schemas.openxmlformats.org/officeDocument/2006/relationships/tags" Target="../tags/tag38.xml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tags" Target="../tags/tag37.xml"/><Relationship Id="rId12" Type="http://schemas.openxmlformats.org/officeDocument/2006/relationships/slideLayout" Target="../slideLayouts/slideLayout10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2.xml"/><Relationship Id="rId3" Type="http://schemas.openxmlformats.org/officeDocument/2006/relationships/hyperlink" Target="http://www.inspisee.com/irodori/starter/pdf/X_L08_CN.pdf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-文本框 53"/>
          <p:cNvSpPr txBox="1"/>
          <p:nvPr>
            <p:custDataLst>
              <p:tags r:id="rId1"/>
            </p:custDataLst>
          </p:nvPr>
        </p:nvSpPr>
        <p:spPr>
          <a:xfrm>
            <a:off x="4582795" y="1966595"/>
            <a:ext cx="3080385" cy="768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rPr>
              <a:t>第七课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5" name="PA-文本框 7"/>
          <p:cNvSpPr txBox="1"/>
          <p:nvPr>
            <p:custDataLst>
              <p:tags r:id="rId2"/>
            </p:custDataLst>
          </p:nvPr>
        </p:nvSpPr>
        <p:spPr>
          <a:xfrm>
            <a:off x="904875" y="3377565"/>
            <a:ext cx="10016490" cy="645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李さんは</a:t>
            </a:r>
            <a:r>
              <a:rPr kumimoji="0" lang="ja-JP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（家</a:t>
            </a:r>
            <a:r>
              <a:rPr kumimoji="0" lang="ja-JP" sz="3600" b="0" i="0" u="none" strike="noStrike" kern="120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で</a:t>
            </a:r>
            <a:r>
              <a:rPr kumimoji="0" lang="ja-JP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毎日コーヒー</a:t>
            </a:r>
            <a:r>
              <a:rPr kumimoji="0" sz="3600" b="0" i="0" u="none" strike="noStrike" kern="120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を</a:t>
            </a:r>
            <a:r>
              <a:rPr kumimoji="0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飲みます</a:t>
            </a:r>
            <a:endParaRPr kumimoji="0" lang="zh-CN" altLang="en-US" sz="45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621155" y="262255"/>
            <a:ext cx="1542415" cy="5219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文本框 53"/>
          <p:cNvSpPr txBox="1"/>
          <p:nvPr>
            <p:custDataLst>
              <p:tags r:id="rId2"/>
            </p:custDataLst>
          </p:nvPr>
        </p:nvSpPr>
        <p:spPr>
          <a:xfrm>
            <a:off x="1620520" y="1095375"/>
            <a:ext cx="9494520" cy="4986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助詞　で　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二、名词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动词：此处的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，表示动作发生的场所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１、コンビニ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</a:t>
            </a:r>
            <a:r>
              <a:rPr lang="ja-JP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コーヒー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を買いました。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２、運動場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ジョギングをします。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３、映画館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映画を見ます。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1D8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置き換え練習：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51D8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食堂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ご飯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食べます　　部屋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雑誌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読む　　駅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新聞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買う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インターネット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切符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買う　　バス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電話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する　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53"/>
          <p:cNvSpPr txBox="1"/>
          <p:nvPr>
            <p:custDataLst>
              <p:tags r:id="rId1"/>
            </p:custDataLst>
          </p:nvPr>
        </p:nvSpPr>
        <p:spPr>
          <a:xfrm>
            <a:off x="1280160" y="833120"/>
            <a:ext cx="10097770" cy="49207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助詞　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A+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１、ワイン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ウィスキーを飲みます。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２、コーヒー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紅茶をください。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３、テニス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野球をします。　　相撲（すもう）、柔道（じゅうどう）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　　　　　　　　　　　　　剣道（けんどう）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1D8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置き換え練習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951D8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牛乳・ミルク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ヨーグルト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買う　　パン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サンドイッチ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食べる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映画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ドラマ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見る　　　リンゴ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イチゴ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ください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PA-矩形 15"/>
          <p:cNvSpPr/>
          <p:nvPr>
            <p:custDataLst>
              <p:tags r:id="rId2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584960" y="262255"/>
            <a:ext cx="1650364" cy="521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584960" y="1029970"/>
            <a:ext cx="9507220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甲：李さんは今朝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家（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うち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）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FF00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新聞を読みました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乙：いいえ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、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読みませんでした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甲：今朝何を食べましたか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乙：何も食べませんでした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朝</a:t>
            </a:r>
            <a:r>
              <a:rPr kumimoji="0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ちょう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食</a:t>
            </a:r>
            <a:r>
              <a:rPr kumimoji="0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しょく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抜</a:t>
            </a:r>
            <a:r>
              <a:rPr kumimoji="0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ぬ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き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no breakfast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584960" y="262255"/>
            <a:ext cx="1650364" cy="521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584960" y="1029970"/>
            <a:ext cx="9507220" cy="4501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甲：吉田さん、日曜日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何をします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乙：テニス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00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ジョギングをしま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す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甲：いらっしゃいませ。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乙：このノートと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鉛筆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を</a:t>
            </a:r>
            <a:r>
              <a:rPr kumimoji="0" lang="en-US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ください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endParaRPr kumimoji="0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3460750" cy="521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応用会話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昼ご飯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宋体" pitchFamily="2" charset="-122"/>
                <a:cs typeface="+mn-cs"/>
                <a:sym typeface="+mn-ea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S Gothic" panose="020B0609070205080204" pitchFamily="49" charset="-128"/>
              <a:ea typeface="宋体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259715" y="1087120"/>
            <a:ext cx="11792585" cy="5650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吉田：李さん、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これから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昼ご飯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ですか。</a:t>
            </a:r>
            <a:endParaRPr kumimoji="0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李：はい、小野さんと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一緒に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行きます。</a:t>
            </a:r>
            <a:endParaRPr kumimoji="0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小野：課長は？</a:t>
            </a:r>
            <a:endParaRPr kumimoji="0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吉田：コンビニ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お弁当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とお茶を買いました。</a:t>
            </a:r>
            <a:endParaRPr kumimoji="0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李：いつもコンビニですか。</a:t>
            </a:r>
            <a:endParaRPr kumimoji="0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</a:t>
            </a:r>
            <a:r>
              <a:rPr kumimoji="0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吉田：いいえ。いつも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(stress/comparing to normal)</a:t>
            </a:r>
            <a:r>
              <a:rPr kumimoji="0" altLang="ja-JP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そば屋</a:t>
            </a:r>
            <a:r>
              <a:rPr kumimoji="0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でそば</a:t>
            </a:r>
            <a:r>
              <a:rPr kumimoji="0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</a:t>
            </a:r>
            <a:r>
              <a:rPr kumimoji="0" altLang="ja-JP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うどん</a:t>
            </a:r>
            <a:r>
              <a:rPr kumimoji="0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を食べます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506902" y="4496256"/>
            <a:ext cx="760095" cy="760095"/>
            <a:chOff x="11145" y="8275"/>
            <a:chExt cx="1440" cy="1440"/>
          </a:xfrm>
        </p:grpSpPr>
        <p:pic>
          <p:nvPicPr>
            <p:cNvPr id="17" name="图片 16" descr="2004376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45" y="8531"/>
              <a:ext cx="1139" cy="1139"/>
            </a:xfrm>
            <a:prstGeom prst="rect">
              <a:avLst/>
            </a:prstGeom>
          </p:spPr>
        </p:pic>
        <p:pic>
          <p:nvPicPr>
            <p:cNvPr id="18" name="图片 17" descr="365898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45" y="8275"/>
              <a:ext cx="1440" cy="14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3460750" cy="521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応用会話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昼ご飯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宋体" pitchFamily="2" charset="-122"/>
                <a:cs typeface="+mn-cs"/>
                <a:sym typeface="+mn-ea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S Gothic" panose="020B0609070205080204" pitchFamily="49" charset="-128"/>
              <a:ea typeface="宋体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247775" y="1229359"/>
            <a:ext cx="10036810" cy="4924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</a:t>
            </a: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そうですか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小野：李さん、今日はそば屋へ行きますか。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</a:t>
            </a:r>
            <a:r>
              <a:rPr kumimoji="0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</a:t>
            </a: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そうですね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小野：じゃあ、課長、失礼</a:t>
            </a:r>
            <a:r>
              <a:rPr kumimoji="0" 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（しつれい）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します。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 吉田：</a:t>
            </a:r>
            <a:r>
              <a:rPr kumimoji="0" altLang="ja-JP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いってらっしゃい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593215" y="444500"/>
            <a:ext cx="311531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応用会話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昼ご飯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Gothic" panose="020B0609070205080204" pitchFamily="49" charset="-128"/>
                <a:ea typeface="宋体" pitchFamily="2" charset="-122"/>
                <a:cs typeface="+mn-cs"/>
                <a:sym typeface="+mn-ea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宋体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593215" y="1239520"/>
            <a:ext cx="9664700" cy="41626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店員：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いらっしゃいませ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小野：すみません、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親子丼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をください。李さんは？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李：私もそれをください。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店員：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かしこまりました</a:t>
            </a:r>
            <a:r>
              <a:rPr kumimoji="0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2087245" cy="521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本课重点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248033" y="13866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2018164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40" y="5591810"/>
            <a:ext cx="914400" cy="914400"/>
          </a:xfrm>
          <a:prstGeom prst="rect">
            <a:avLst/>
          </a:prstGeom>
        </p:spPr>
      </p:pic>
      <p:sp>
        <p:nvSpPr>
          <p:cNvPr id="6" name="PA-矩形 15"/>
          <p:cNvSpPr/>
          <p:nvPr>
            <p:custDataLst>
              <p:tags r:id="rId5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730" y="720090"/>
            <a:ext cx="5082540" cy="541782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119809" name="组合 10"/>
          <p:cNvGrpSpPr/>
          <p:nvPr/>
        </p:nvGrpSpPr>
        <p:grpSpPr>
          <a:xfrm>
            <a:off x="514985" y="2796540"/>
            <a:ext cx="1118235" cy="2555240"/>
            <a:chOff x="1489" y="2755"/>
            <a:chExt cx="2253" cy="4077"/>
          </a:xfrm>
        </p:grpSpPr>
        <p:grpSp>
          <p:nvGrpSpPr>
            <p:cNvPr id="119810" name="组合 20"/>
            <p:cNvGrpSpPr/>
            <p:nvPr/>
          </p:nvGrpSpPr>
          <p:grpSpPr>
            <a:xfrm>
              <a:off x="1489" y="2755"/>
              <a:ext cx="1741" cy="1284"/>
              <a:chOff x="-1604504" y="2147667"/>
              <a:chExt cx="3687215" cy="2719712"/>
            </a:xfrm>
          </p:grpSpPr>
          <p:cxnSp>
            <p:nvCxnSpPr>
              <p:cNvPr id="22" name="直接连接符 21"/>
              <p:cNvCxnSpPr/>
              <p:nvPr>
                <p:custDataLst>
                  <p:tags r:id="rId7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813" name="组合 23"/>
            <p:cNvGrpSpPr/>
            <p:nvPr/>
          </p:nvGrpSpPr>
          <p:grpSpPr>
            <a:xfrm flipH="1" flipV="1">
              <a:off x="2001" y="5567"/>
              <a:ext cx="1741" cy="1265"/>
              <a:chOff x="-1604504" y="4877059"/>
              <a:chExt cx="3687215" cy="2680332"/>
            </a:xfrm>
          </p:grpSpPr>
          <p:cxnSp>
            <p:nvCxnSpPr>
              <p:cNvPr id="25" name="直接连接符 24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-1604504" y="5377635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-509577" y="4877059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8"/>
            <p:cNvSpPr txBox="1"/>
            <p:nvPr>
              <p:custDataLst>
                <p:tags r:id="rId11"/>
              </p:custDataLst>
            </p:nvPr>
          </p:nvSpPr>
          <p:spPr>
            <a:xfrm>
              <a:off x="2150" y="3338"/>
              <a:ext cx="1558" cy="3024"/>
            </a:xfrm>
            <a:prstGeom prst="rect">
              <a:avLst/>
            </a:prstGeom>
            <a:noFill/>
          </p:spPr>
          <p:txBody>
            <a:bodyPr vert="eaVert" wrap="square" rtlCol="0" anchor="b" anchorCtr="0">
              <a:normAutofit fontScale="70000" lnSpcReduction="20000"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ja-JP" sz="3300" b="0" i="0" u="none" strike="noStrike" kern="1200" cap="none" spc="1200" normalizeH="0" baseline="0" noProof="1">
                  <a:ln>
                    <a:noFill/>
                  </a:ln>
                  <a:solidFill>
                    <a:srgbClr val="72A376"/>
                  </a:solidFill>
                  <a:effectLst/>
                  <a:uLnTx/>
                  <a:uFillTx/>
                  <a:latin typeface="Arial" panose="020B0604020202020204" pitchFamily="34" charset="0"/>
                  <a:ea typeface="汉仪旗黑-85S" panose="00020600040101010101" pitchFamily="18" charset="-122"/>
                  <a:cs typeface="+mn-cs"/>
                </a:rPr>
                <a:t>我的一天</a:t>
              </a:r>
              <a:endParaRPr kumimoji="0" lang="zh-CN" altLang="ja-JP" sz="3300" b="0" i="0" u="none" strike="noStrike" kern="1200" cap="none" spc="1200" normalizeH="0" baseline="0" noProof="1">
                <a:ln>
                  <a:noFill/>
                </a:ln>
                <a:solidFill>
                  <a:srgbClr val="72A376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solidFill>
                  <a:srgbClr val="C00000"/>
                </a:solidFill>
              </a:rPr>
              <a:t>挨拶言葉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/>
              <a:t>16</a:t>
            </a:r>
            <a:r>
              <a:rPr lang="ja-JP" altLang="en-US" sz="2800" dirty="0"/>
              <a:t>、いただきます。</a:t>
            </a:r>
            <a:endParaRPr lang="en-US" altLang="ja-JP" sz="2800" dirty="0"/>
          </a:p>
          <a:p>
            <a:pPr>
              <a:lnSpc>
                <a:spcPct val="200000"/>
              </a:lnSpc>
            </a:pPr>
            <a:r>
              <a:rPr lang="en-US" altLang="ja-JP" sz="2800" dirty="0"/>
              <a:t>17</a:t>
            </a:r>
            <a:r>
              <a:rPr lang="ja-JP" altLang="en-US" sz="2800" dirty="0"/>
              <a:t>、ごちそうさまでした。</a:t>
            </a:r>
            <a:endParaRPr lang="en-US" altLang="ja-JP" sz="2800" dirty="0"/>
          </a:p>
          <a:p>
            <a:pPr>
              <a:lnSpc>
                <a:spcPct val="200000"/>
              </a:lnSpc>
            </a:pPr>
            <a:r>
              <a:rPr lang="en-US" altLang="ja-JP" sz="2800" dirty="0"/>
              <a:t>18</a:t>
            </a:r>
            <a:r>
              <a:rPr lang="ja-JP" altLang="en-US" sz="2800" dirty="0"/>
              <a:t>、あのう、日本語がわかりますか。</a:t>
            </a:r>
            <a:endParaRPr lang="en-US" altLang="ja-JP" sz="2800" dirty="0"/>
          </a:p>
          <a:p>
            <a:pPr>
              <a:lnSpc>
                <a:spcPct val="200000"/>
              </a:lnSpc>
            </a:pPr>
            <a:r>
              <a:rPr lang="en-US" altLang="ja-JP" sz="2800" dirty="0"/>
              <a:t>19</a:t>
            </a:r>
            <a:r>
              <a:rPr lang="ja-JP" altLang="en-US" sz="2800" dirty="0"/>
              <a:t>、すみません、わかりません。</a:t>
            </a:r>
            <a:endParaRPr lang="zh-CN" altLang="en-US" sz="2800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640"/>
            <a:ext cx="10515600" cy="850579"/>
          </a:xfrm>
        </p:spPr>
        <p:txBody>
          <a:bodyPr/>
          <a:lstStyle/>
          <a:p>
            <a:r>
              <a:rPr lang="ja-JP" altLang="en-US" sz="2800" dirty="0">
                <a:solidFill>
                  <a:srgbClr val="C00000"/>
                </a:solidFill>
              </a:rPr>
              <a:t>挨拶言葉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7296"/>
            <a:ext cx="10515600" cy="514064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20</a:t>
            </a:r>
            <a:r>
              <a:rPr lang="ja-JP" altLang="en-US" sz="2800" dirty="0"/>
              <a:t>、いらっしゃいませ　　　　　　</a:t>
            </a:r>
            <a:r>
              <a:rPr lang="zh-CN" altLang="en-US" sz="2800" dirty="0"/>
              <a:t>欢迎光临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21</a:t>
            </a:r>
            <a:r>
              <a:rPr lang="ja-JP" altLang="en-US" sz="2800" dirty="0"/>
              <a:t>、かしこまりました                    </a:t>
            </a:r>
            <a:r>
              <a:rPr lang="zh-CN" altLang="en-US" sz="2800" dirty="0"/>
              <a:t>知道了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22</a:t>
            </a:r>
            <a:r>
              <a:rPr lang="ja-JP" altLang="en-US" sz="2800" dirty="0"/>
              <a:t>、失礼します                              </a:t>
            </a:r>
            <a:r>
              <a:rPr lang="zh-CN" altLang="en-US" sz="2800" dirty="0"/>
              <a:t>告辞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23</a:t>
            </a:r>
            <a:r>
              <a:rPr lang="ja-JP" altLang="en-US" sz="2800" dirty="0"/>
              <a:t>、失礼しました                           </a:t>
            </a:r>
            <a:r>
              <a:rPr lang="zh-CN" altLang="en-US" sz="2800" dirty="0"/>
              <a:t>打搅了，失礼了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24</a:t>
            </a:r>
            <a:r>
              <a:rPr lang="ja-JP" altLang="en-US" sz="2800" dirty="0"/>
              <a:t>、行ってきます                           </a:t>
            </a:r>
            <a:r>
              <a:rPr lang="zh-CN" altLang="en-US" sz="2800" dirty="0"/>
              <a:t>我走了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25</a:t>
            </a:r>
            <a:r>
              <a:rPr lang="ja-JP" altLang="en-US" sz="2800" dirty="0"/>
              <a:t>、行ってらっしゃい                    </a:t>
            </a:r>
            <a:r>
              <a:rPr lang="zh-CN" altLang="en-US" sz="2800" dirty="0"/>
              <a:t>你走好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endParaRPr lang="en-US" altLang="ja-JP" sz="28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/>
          <a:lstStyle/>
          <a:p>
            <a:r>
              <a:rPr lang="ja-JP" altLang="en-US" sz="2400" dirty="0">
                <a:solidFill>
                  <a:srgbClr val="C00000"/>
                </a:solidFill>
              </a:rPr>
              <a:t>語彙    名詞　接続詞　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811" y="905522"/>
            <a:ext cx="10515600" cy="54597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002060"/>
                </a:solidFill>
              </a:rPr>
              <a:t>食べ物　　</a:t>
            </a:r>
            <a:r>
              <a:rPr lang="en-US" altLang="ja-JP" sz="2000" dirty="0">
                <a:solidFill>
                  <a:srgbClr val="002060"/>
                </a:solidFill>
              </a:rPr>
              <a:t>xx</a:t>
            </a:r>
            <a:r>
              <a:rPr lang="ja-JP" altLang="en-US" sz="2000" dirty="0">
                <a:solidFill>
                  <a:srgbClr val="002060"/>
                </a:solidFill>
              </a:rPr>
              <a:t>を食べる</a:t>
            </a:r>
            <a:endParaRPr lang="ja-JP" alt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002060"/>
                </a:solidFill>
              </a:rPr>
              <a:t>お粥（かゆ）　　　　　　</a:t>
            </a:r>
            <a:r>
              <a:rPr lang="ja-JP" altLang="en-US" sz="2000" dirty="0">
                <a:solidFill>
                  <a:srgbClr val="002060"/>
                </a:solidFill>
                <a:highlight>
                  <a:srgbClr val="FFFF00"/>
                </a:highlight>
              </a:rPr>
              <a:t>親子丼（おやこどん）</a:t>
            </a:r>
            <a:r>
              <a:rPr lang="ja-JP" altLang="en-US" sz="2000" dirty="0">
                <a:solidFill>
                  <a:srgbClr val="002060"/>
                </a:solidFill>
              </a:rPr>
              <a:t> 　</a:t>
            </a:r>
            <a:endParaRPr lang="en-US" altLang="ja-JP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002060"/>
                </a:solidFill>
              </a:rPr>
              <a:t>うどん　</a:t>
            </a:r>
            <a:r>
              <a:rPr lang="ja-JP" altLang="en-US" sz="2000" dirty="0">
                <a:solidFill>
                  <a:srgbClr val="002060"/>
                </a:solidFill>
              </a:rPr>
              <a:t>ラーメン　  　　　お弁当（べんとう） 　　 </a:t>
            </a:r>
            <a:r>
              <a:rPr lang="zh-CN" altLang="en-US" sz="2000" dirty="0">
                <a:solidFill>
                  <a:srgbClr val="0070C0"/>
                </a:solidFill>
              </a:rPr>
              <a:t>便当</a:t>
            </a:r>
            <a:r>
              <a:rPr lang="ja-JP" altLang="en-US" sz="2000" dirty="0">
                <a:solidFill>
                  <a:srgbClr val="002060"/>
                </a:solidFill>
              </a:rPr>
              <a:t>　　</a:t>
            </a:r>
            <a:endParaRPr lang="en-US" altLang="ja-JP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0070C0"/>
                </a:solidFill>
              </a:rPr>
              <a:t>ケーキ　　　　　　　　　　パン</a:t>
            </a:r>
            <a:endParaRPr lang="en-US" altLang="ja-JP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0070C0"/>
                </a:solidFill>
              </a:rPr>
              <a:t>コーヒー　　　　　　　　　コーラ</a:t>
            </a:r>
            <a:r>
              <a:rPr lang="ja-JP" altLang="en-US" sz="2000" dirty="0">
                <a:solidFill>
                  <a:srgbClr val="0070C0"/>
                </a:solidFill>
                <a:sym typeface="+mn-ea"/>
              </a:rPr>
              <a:t>ー</a:t>
            </a:r>
            <a:endParaRPr lang="ja-JP" altLang="en-US" sz="2000" dirty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ja-JP" altLang="en-US" sz="2000" dirty="0">
                <a:solidFill>
                  <a:srgbClr val="002060"/>
                </a:solidFill>
              </a:rPr>
              <a:t>飲み物　　</a:t>
            </a:r>
            <a:r>
              <a:rPr lang="en-US" altLang="ja-JP" sz="2000" dirty="0">
                <a:solidFill>
                  <a:srgbClr val="002060"/>
                </a:solidFill>
              </a:rPr>
              <a:t>xx</a:t>
            </a:r>
            <a:r>
              <a:rPr lang="ja-JP" altLang="en-US" sz="2000" dirty="0">
                <a:solidFill>
                  <a:srgbClr val="002060"/>
                </a:solidFill>
              </a:rPr>
              <a:t>を飲む</a:t>
            </a:r>
            <a:endParaRPr lang="ja-JP" alt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0070C0"/>
                </a:solidFill>
              </a:rPr>
              <a:t>お茶（ちゃ）　　                 ジュース</a:t>
            </a:r>
            <a:endParaRPr lang="en-US" altLang="ja-JP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コンビニ　</a:t>
            </a:r>
            <a:r>
              <a:rPr lang="zh-CN" altLang="en-US" sz="2000" dirty="0">
                <a:solidFill>
                  <a:srgbClr val="0070C0"/>
                </a:solidFill>
              </a:rPr>
              <a:t>便利店</a:t>
            </a:r>
            <a:r>
              <a:rPr lang="ja-JP" altLang="en-US" sz="2000" dirty="0"/>
              <a:t>　　　　　そば屋（や）       </a:t>
            </a:r>
            <a:r>
              <a:rPr lang="zh-CN" altLang="en-US" sz="2000" dirty="0">
                <a:solidFill>
                  <a:srgbClr val="0070C0"/>
                </a:solidFill>
              </a:rPr>
              <a:t>荞麦面馆</a:t>
            </a:r>
            <a:endParaRPr lang="en-US" altLang="ja-JP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鉛筆（えんぴつ）　</a:t>
            </a:r>
            <a:r>
              <a:rPr lang="ja-JP" altLang="en-US" sz="2000" dirty="0"/>
              <a:t>シャーペン　　　　　テニス　            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じゃあ</a:t>
            </a:r>
            <a:r>
              <a:rPr lang="zh-CN" altLang="en-US" sz="2000" dirty="0"/>
              <a:t>（</a:t>
            </a:r>
            <a:r>
              <a:rPr lang="ja-JP" altLang="en-US" sz="2000" dirty="0"/>
              <a:t>では）　　　　　   これから　　　　　</a:t>
            </a:r>
            <a:endParaRPr lang="ja-JP" altLang="en-US" sz="2000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547495" y="262255"/>
            <a:ext cx="1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課　宿題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7775" y="794440"/>
            <a:ext cx="9698990" cy="5548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zh-CN" sz="1400" dirty="0"/>
              <a:t>一、適当な言葉を（　　　）に書き入れなさい：</a:t>
            </a:r>
            <a:r>
              <a:rPr lang="ja-JP" altLang="en-US" sz="1400" dirty="0"/>
              <a:t>　</a:t>
            </a:r>
            <a:r>
              <a:rPr lang="en-US" altLang="ja-JP" sz="1400" dirty="0"/>
              <a:t>8</a:t>
            </a:r>
            <a:r>
              <a:rPr lang="ja-JP" altLang="en-US" sz="1400" dirty="0"/>
              <a:t>点</a:t>
            </a:r>
            <a:endParaRPr lang="ja-JP" altLang="zh-CN" sz="1400" dirty="0"/>
          </a:p>
          <a:p>
            <a:pPr fontAlgn="auto">
              <a:lnSpc>
                <a:spcPct val="150000"/>
              </a:lnSpc>
            </a:pPr>
            <a:r>
              <a:rPr lang="ja-JP" altLang="zh-CN" sz="1400" dirty="0"/>
              <a:t>　１、昨日（　　　）を買いましたか。</a:t>
            </a:r>
            <a:r>
              <a:rPr lang="en-US" altLang="ja-JP" sz="1400" dirty="0"/>
              <a:t>     ——</a:t>
            </a:r>
            <a:r>
              <a:rPr lang="ja-JP" altLang="en-US" sz="1400" dirty="0"/>
              <a:t>車の雑誌を買いました・</a:t>
            </a:r>
            <a:endParaRPr lang="ja-JP" altLang="en-US" sz="1400" dirty="0"/>
          </a:p>
          <a:p>
            <a:pPr fontAlgn="auto">
              <a:lnSpc>
                <a:spcPct val="150000"/>
              </a:lnSpc>
            </a:pPr>
            <a:r>
              <a:rPr lang="ja-JP" altLang="en-US" sz="1400" dirty="0"/>
              <a:t>　２、（　　　　）上海へ行きますか。    </a:t>
            </a:r>
            <a:r>
              <a:rPr lang="en-US" altLang="ja-JP" sz="1400" dirty="0"/>
              <a:t>——</a:t>
            </a:r>
            <a:r>
              <a:rPr lang="ja-JP" altLang="en-US" sz="1400" dirty="0"/>
              <a:t>来週行きます。</a:t>
            </a:r>
            <a:endParaRPr lang="ja-JP" altLang="en-US" sz="1400" dirty="0"/>
          </a:p>
          <a:p>
            <a:pPr fontAlgn="auto">
              <a:lnSpc>
                <a:spcPct val="150000"/>
              </a:lnSpc>
            </a:pPr>
            <a:r>
              <a:rPr lang="ja-JP" altLang="en-US" sz="1400" dirty="0"/>
              <a:t>　３、毎日（　　　　）に寝ますか。       </a:t>
            </a:r>
            <a:r>
              <a:rPr lang="en-US" altLang="ja-JP" sz="1400" dirty="0"/>
              <a:t>——11</a:t>
            </a:r>
            <a:r>
              <a:rPr lang="ja-JP" altLang="en-US" sz="1400" dirty="0"/>
              <a:t>時に寝ます。</a:t>
            </a:r>
            <a:endParaRPr lang="ja-JP" altLang="en-US" sz="1400" dirty="0"/>
          </a:p>
          <a:p>
            <a:pPr fontAlgn="auto">
              <a:lnSpc>
                <a:spcPct val="150000"/>
              </a:lnSpc>
            </a:pPr>
            <a:r>
              <a:rPr lang="ja-JP" altLang="en-US" sz="1400" dirty="0"/>
              <a:t>　４、明日（　　　　）と美術館へ行きますか。  </a:t>
            </a:r>
            <a:r>
              <a:rPr lang="en-US" altLang="ja-JP" sz="1400" dirty="0"/>
              <a:t>—</a:t>
            </a:r>
            <a:r>
              <a:rPr lang="ja-JP" altLang="en-US" sz="1400" dirty="0"/>
              <a:t>ー小野さんと行きます。</a:t>
            </a:r>
            <a:endParaRPr lang="ja-JP" altLang="en-US" sz="1400" dirty="0"/>
          </a:p>
          <a:p>
            <a:pPr fontAlgn="auto">
              <a:lnSpc>
                <a:spcPct val="150000"/>
              </a:lnSpc>
            </a:pPr>
            <a:r>
              <a:rPr lang="ja-JP" altLang="en-US" sz="1400" dirty="0"/>
              <a:t>　５、（　　　　）で駅へ行きますか。        </a:t>
            </a:r>
            <a:r>
              <a:rPr lang="en-US" altLang="ja-JP" sz="1400" dirty="0"/>
              <a:t>——</a:t>
            </a:r>
            <a:r>
              <a:rPr lang="ja-JP" altLang="en-US" sz="1400" dirty="0"/>
              <a:t>バスで行きます。</a:t>
            </a:r>
            <a:endParaRPr lang="ja-JP" altLang="en-US" sz="1400" dirty="0"/>
          </a:p>
          <a:p>
            <a:pPr fontAlgn="auto">
              <a:lnSpc>
                <a:spcPct val="150000"/>
              </a:lnSpc>
            </a:pPr>
            <a:r>
              <a:rPr lang="ja-JP" altLang="en-US" sz="1400" dirty="0"/>
              <a:t>　６、森さんの家は（　　　）ですか。       </a:t>
            </a:r>
            <a:r>
              <a:rPr lang="en-US" altLang="ja-JP" sz="1400" dirty="0"/>
              <a:t>——</a:t>
            </a:r>
            <a:r>
              <a:rPr lang="ja-JP" altLang="en-US" sz="1400" dirty="0"/>
              <a:t>　東京です。</a:t>
            </a:r>
            <a:endParaRPr lang="ja-JP" altLang="en-US" sz="1400" dirty="0"/>
          </a:p>
          <a:p>
            <a:pPr fontAlgn="auto">
              <a:lnSpc>
                <a:spcPct val="150000"/>
              </a:lnSpc>
            </a:pPr>
            <a:r>
              <a:rPr lang="ja-JP" altLang="en-US" sz="1400" dirty="0"/>
              <a:t>　７、昼ご飯は（　　　）を食べますか。　</a:t>
            </a:r>
            <a:r>
              <a:rPr lang="en-US" altLang="ja-JP" sz="1400" dirty="0"/>
              <a:t>——</a:t>
            </a:r>
            <a:r>
              <a:rPr lang="ja-JP" altLang="en-US" sz="1400" dirty="0"/>
              <a:t>　カレーライスを食べます。</a:t>
            </a:r>
            <a:endParaRPr lang="ja-JP" altLang="en-US" sz="1400" dirty="0"/>
          </a:p>
          <a:p>
            <a:pPr fontAlgn="auto">
              <a:lnSpc>
                <a:spcPct val="150000"/>
              </a:lnSpc>
            </a:pPr>
            <a:r>
              <a:rPr lang="ja-JP" altLang="en-US" sz="1400" dirty="0"/>
              <a:t>　８、（　　　）曜日休みますか。　　</a:t>
            </a:r>
            <a:r>
              <a:rPr lang="en-US" altLang="ja-JP" sz="1400" dirty="0"/>
              <a:t>——</a:t>
            </a:r>
            <a:r>
              <a:rPr lang="ja-JP" altLang="en-US" sz="1400" dirty="0"/>
              <a:t>　火曜日休みます。</a:t>
            </a:r>
            <a:endParaRPr lang="en-US" altLang="ja-JP" sz="1400" dirty="0"/>
          </a:p>
          <a:p>
            <a:pPr fontAlgn="auto">
              <a:lnSpc>
                <a:spcPct val="150000"/>
              </a:lnSpc>
            </a:pPr>
            <a:endParaRPr lang="ja-JP" altLang="en-US" sz="1400" dirty="0"/>
          </a:p>
          <a:p>
            <a:pPr indent="0" fontAlgn="auto">
              <a:lnSpc>
                <a:spcPct val="150000"/>
              </a:lnSpc>
              <a:buNone/>
            </a:pPr>
            <a:r>
              <a:rPr lang="ja-JP" altLang="zh-CN" sz="1400" dirty="0"/>
              <a:t>二、次の言葉を訳しなさい：</a:t>
            </a:r>
            <a:r>
              <a:rPr lang="en-US" altLang="ja-JP" sz="1400" dirty="0"/>
              <a:t>    12</a:t>
            </a:r>
            <a:r>
              <a:rPr lang="zh-CN" altLang="en-US" sz="1400" dirty="0"/>
              <a:t>点</a:t>
            </a:r>
            <a:endParaRPr lang="ja-JP" altLang="zh-CN" sz="1400" dirty="0"/>
          </a:p>
          <a:p>
            <a:pPr>
              <a:lnSpc>
                <a:spcPct val="150000"/>
              </a:lnSpc>
            </a:pPr>
            <a:r>
              <a:rPr lang="ja-JP" altLang="zh-CN" sz="1400" dirty="0"/>
              <a:t>　　</a:t>
            </a:r>
            <a:r>
              <a:rPr lang="zh-CN" altLang="zh-CN" sz="1400" dirty="0"/>
              <a:t>看报                                          </a:t>
            </a:r>
            <a:r>
              <a:rPr lang="ja-JP" altLang="zh-CN" sz="1400" dirty="0"/>
              <a:t>　</a:t>
            </a:r>
            <a:r>
              <a:rPr lang="ja-JP" altLang="en-US" sz="1400" dirty="0"/>
              <a:t>　　　　　　　　　</a:t>
            </a:r>
            <a:r>
              <a:rPr lang="zh-CN" altLang="zh-CN" sz="1400" dirty="0"/>
              <a:t>看电影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ja-JP" altLang="zh-CN" sz="1400" dirty="0"/>
              <a:t>　　</a:t>
            </a:r>
            <a:r>
              <a:rPr lang="zh-CN" altLang="zh-CN" sz="1400" dirty="0"/>
              <a:t>打扫房间                                    </a:t>
            </a:r>
            <a:r>
              <a:rPr lang="ja-JP" altLang="en-US" sz="1400" dirty="0"/>
              <a:t>　　　　　　　　　  </a:t>
            </a:r>
            <a:r>
              <a:rPr lang="zh-CN" altLang="en-US" sz="1400" dirty="0"/>
              <a:t>学日语</a:t>
            </a:r>
            <a:endParaRPr lang="zh-CN" altLang="zh-CN" sz="14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400" dirty="0"/>
              <a:t>      听音乐                                         </a:t>
            </a:r>
            <a:r>
              <a:rPr lang="ja-JP" altLang="en-US" sz="1400" dirty="0"/>
              <a:t>　　　　　　　　　 </a:t>
            </a:r>
            <a:r>
              <a:rPr lang="zh-CN" altLang="zh-CN" sz="1400" dirty="0"/>
              <a:t> 喝啤酒</a:t>
            </a:r>
            <a:endParaRPr lang="zh-CN" altLang="zh-CN" sz="14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400" dirty="0"/>
              <a:t>      写邮件                                         </a:t>
            </a:r>
            <a:r>
              <a:rPr lang="en-US" altLang="zh-CN" sz="1400" dirty="0"/>
              <a:t>                               </a:t>
            </a:r>
            <a:r>
              <a:rPr lang="zh-CN" altLang="zh-CN" sz="1400" dirty="0"/>
              <a:t> 拍照</a:t>
            </a:r>
            <a:endParaRPr lang="zh-CN" altLang="zh-CN" sz="14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400" dirty="0"/>
              <a:t>      踢足球                                          </a:t>
            </a:r>
            <a:r>
              <a:rPr lang="en-US" altLang="zh-CN" sz="1400" dirty="0"/>
              <a:t>                               </a:t>
            </a:r>
            <a:r>
              <a:rPr lang="zh-CN" altLang="zh-CN" sz="1400" dirty="0"/>
              <a:t>开窗户</a:t>
            </a:r>
            <a:endParaRPr lang="zh-CN" altLang="zh-CN" sz="14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400" dirty="0"/>
              <a:t>      关门                                             </a:t>
            </a:r>
            <a:r>
              <a:rPr lang="en-US" altLang="zh-CN" sz="1400" dirty="0"/>
              <a:t>                               </a:t>
            </a:r>
            <a:r>
              <a:rPr lang="zh-CN" altLang="zh-CN" sz="1400" dirty="0"/>
              <a:t>扔垃圾</a:t>
            </a:r>
            <a:r>
              <a:rPr lang="ja-JP" altLang="en-US" sz="1400" dirty="0"/>
              <a:t>　</a:t>
            </a:r>
            <a:endParaRPr lang="ja-JP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219" y="568172"/>
            <a:ext cx="10537825" cy="5770484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ja-JP" altLang="en-US" sz="1400" dirty="0"/>
              <a:t>三、次のセンテンスを日本語に訳しなさい：   </a:t>
            </a:r>
            <a:r>
              <a:rPr lang="en-US" altLang="ja-JP" sz="1400" dirty="0"/>
              <a:t>10</a:t>
            </a:r>
            <a:r>
              <a:rPr lang="zh-CN" altLang="en-US" sz="1400" dirty="0"/>
              <a:t>点</a:t>
            </a:r>
            <a:endParaRPr lang="ja-JP" altLang="en-US" sz="1400" dirty="0"/>
          </a:p>
          <a:p>
            <a:pPr fontAlgn="auto">
              <a:lnSpc>
                <a:spcPct val="150000"/>
              </a:lnSpc>
            </a:pPr>
            <a:r>
              <a:rPr lang="ja-JP" altLang="en-US" sz="1400" dirty="0"/>
              <a:t>　</a:t>
            </a:r>
            <a:r>
              <a:rPr lang="en-US" altLang="ja-JP" sz="1400" dirty="0"/>
              <a:t>1</a:t>
            </a:r>
            <a:r>
              <a:rPr lang="zh-CN" altLang="en-US" sz="1400" dirty="0"/>
              <a:t>、今早我什么也没吃。</a:t>
            </a:r>
            <a:endParaRPr lang="en-US" altLang="zh-CN" sz="1400" dirty="0"/>
          </a:p>
          <a:p>
            <a:pPr fontAlgn="auto">
              <a:lnSpc>
                <a:spcPct val="150000"/>
              </a:lnSpc>
            </a:pPr>
            <a:endParaRPr lang="zh-CN" altLang="en-US" sz="1400" dirty="0"/>
          </a:p>
          <a:p>
            <a:pPr fontAlgn="auto">
              <a:lnSpc>
                <a:spcPct val="150000"/>
              </a:lnSpc>
            </a:pPr>
            <a:r>
              <a:rPr lang="zh-CN" altLang="en-US" sz="1400" dirty="0"/>
              <a:t>   </a:t>
            </a:r>
            <a:r>
              <a:rPr lang="en-US" altLang="zh-CN" sz="1400" dirty="0"/>
              <a:t>2</a:t>
            </a:r>
            <a:r>
              <a:rPr lang="zh-CN" altLang="en-US" sz="1400" dirty="0"/>
              <a:t>、今天午饭我在便利店买便当。</a:t>
            </a:r>
            <a:endParaRPr lang="en-US" altLang="ja-JP" sz="1400" dirty="0"/>
          </a:p>
          <a:p>
            <a:pPr fontAlgn="auto">
              <a:lnSpc>
                <a:spcPct val="150000"/>
              </a:lnSpc>
            </a:pPr>
            <a:endParaRPr lang="zh-CN" altLang="en-US" sz="1400" dirty="0"/>
          </a:p>
          <a:p>
            <a:pPr fontAlgn="auto">
              <a:lnSpc>
                <a:spcPct val="150000"/>
              </a:lnSpc>
            </a:pPr>
            <a:r>
              <a:rPr lang="zh-CN" altLang="en-US" sz="1400" dirty="0"/>
              <a:t>   </a:t>
            </a:r>
            <a:r>
              <a:rPr lang="en-US" altLang="zh-CN" sz="1400" dirty="0"/>
              <a:t>3</a:t>
            </a:r>
            <a:r>
              <a:rPr lang="zh-CN" altLang="en-US" sz="1400" dirty="0"/>
              <a:t>、我每天在操场跑步。  </a:t>
            </a:r>
            <a:r>
              <a:rPr lang="ja-JP" altLang="en-US" sz="1400" dirty="0"/>
              <a:t>　　</a:t>
            </a:r>
            <a:r>
              <a:rPr lang="zh-CN" altLang="en-US" sz="1400" dirty="0"/>
              <a:t>操场：</a:t>
            </a:r>
            <a:r>
              <a:rPr lang="ja-JP" altLang="en-US" sz="1400" dirty="0"/>
              <a:t>運動場（うんどうじょう）</a:t>
            </a:r>
            <a:endParaRPr lang="en-US" altLang="ja-JP" sz="1400" dirty="0"/>
          </a:p>
          <a:p>
            <a:pPr fontAlgn="auto">
              <a:lnSpc>
                <a:spcPct val="150000"/>
              </a:lnSpc>
            </a:pPr>
            <a:endParaRPr lang="en-US" altLang="ja-JP" sz="1400" dirty="0"/>
          </a:p>
          <a:p>
            <a:pPr fontAlgn="auto">
              <a:lnSpc>
                <a:spcPct val="150000"/>
              </a:lnSpc>
            </a:pPr>
            <a:r>
              <a:rPr lang="zh-CN" altLang="en-US" sz="1400" dirty="0"/>
              <a:t>    </a:t>
            </a:r>
            <a:r>
              <a:rPr lang="en-US" altLang="zh-CN" sz="1400" dirty="0"/>
              <a:t>4</a:t>
            </a:r>
            <a:r>
              <a:rPr lang="zh-CN" altLang="en-US" sz="1400" dirty="0"/>
              <a:t>、我在书店买书。</a:t>
            </a:r>
            <a:endParaRPr lang="en-US" altLang="zh-CN" sz="1400" dirty="0"/>
          </a:p>
          <a:p>
            <a:pPr fontAlgn="auto">
              <a:lnSpc>
                <a:spcPct val="150000"/>
              </a:lnSpc>
            </a:pPr>
            <a:endParaRPr lang="zh-CN" altLang="en-US" sz="1400" dirty="0"/>
          </a:p>
          <a:p>
            <a:pPr fontAlgn="auto">
              <a:lnSpc>
                <a:spcPct val="150000"/>
              </a:lnSpc>
            </a:pPr>
            <a:r>
              <a:rPr lang="zh-CN" altLang="en-US" sz="1400" dirty="0"/>
              <a:t>   </a:t>
            </a:r>
            <a:r>
              <a:rPr lang="en-US" altLang="zh-CN" sz="1400" dirty="0"/>
              <a:t>5</a:t>
            </a:r>
            <a:r>
              <a:rPr lang="zh-CN" altLang="en-US" sz="1400"/>
              <a:t>、</a:t>
            </a:r>
            <a:r>
              <a:rPr lang="zh-CN" altLang="en-US" sz="1400" dirty="0"/>
              <a:t>我在公园拍照。</a:t>
            </a:r>
            <a:endParaRPr lang="zh-CN" altLang="en-US" sz="1400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480" y="800100"/>
            <a:ext cx="10688320" cy="5377180"/>
          </a:xfrm>
        </p:spPr>
        <p:txBody>
          <a:bodyPr/>
          <a:lstStyle/>
          <a:p>
            <a:r>
              <a:rPr lang="ja-JP" altLang="en-US"/>
              <a:t>豆知識：お弁当（べんとう）</a:t>
            </a:r>
            <a:endParaRPr lang="ja-JP" altLang="en-US"/>
          </a:p>
          <a:p>
            <a:endParaRPr lang="ja-JP" altLang="en-US"/>
          </a:p>
        </p:txBody>
      </p:sp>
      <p:pic>
        <p:nvPicPr>
          <p:cNvPr id="4" name="图片 3" descr="日本便当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6115" y="1769110"/>
            <a:ext cx="4871720" cy="4037330"/>
          </a:xfrm>
          <a:prstGeom prst="rect">
            <a:avLst/>
          </a:prstGeom>
        </p:spPr>
      </p:pic>
      <p:pic>
        <p:nvPicPr>
          <p:cNvPr id="5" name="图片 4" descr="日本便当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20" y="1139190"/>
            <a:ext cx="4793615" cy="395668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563360" y="5416550"/>
            <a:ext cx="31095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梅干　　　</a:t>
            </a:r>
            <a:r>
              <a:rPr lang="ja-JP" altLang="en-US"/>
              <a:t>うめぼし</a:t>
            </a:r>
            <a:endParaRPr lang="ja-JP" altLang="en-US"/>
          </a:p>
          <a:p>
            <a:r>
              <a:rPr lang="ja-JP" altLang="en-US"/>
              <a:t>天麩羅　　てんぷら</a:t>
            </a:r>
            <a:endParaRPr lang="ja-JP" altLang="en-US"/>
          </a:p>
          <a:p>
            <a:r>
              <a:rPr lang="ja-JP" altLang="en-US"/>
              <a:t>人参　　　にんじん　</a:t>
            </a:r>
            <a:r>
              <a:rPr lang="en-US" altLang="ja-JP"/>
              <a:t>carrot</a:t>
            </a:r>
            <a:endParaRPr lang="en-US" altLang="ja-JP"/>
          </a:p>
        </p:txBody>
      </p:sp>
    </p:spTree>
  </p:cSld>
  <p:clrMapOvr>
    <a:masterClrMapping/>
  </p:clrMapOvr>
  <p:transition spd="slow" advTm="15000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ja-JP" altLang="en-US" sz="2800" dirty="0">
                <a:solidFill>
                  <a:srgbClr val="C00000"/>
                </a:solidFill>
              </a:rPr>
              <a:t>語彙　　動詞　　　</a:t>
            </a:r>
            <a:r>
              <a:rPr lang="en-US" altLang="ja-JP" sz="2000" dirty="0">
                <a:solidFill>
                  <a:srgbClr val="C00000"/>
                </a:solidFill>
              </a:rPr>
              <a:t>[</a:t>
            </a:r>
            <a:r>
              <a:rPr lang="ja-JP" altLang="en-US" sz="1800" dirty="0">
                <a:solidFill>
                  <a:srgbClr val="C00000"/>
                </a:solidFill>
              </a:rPr>
              <a:t>漢字音読</a:t>
            </a:r>
            <a:r>
              <a:rPr lang="en-US" altLang="ja-JP" sz="1800" dirty="0">
                <a:solidFill>
                  <a:srgbClr val="C00000"/>
                </a:solidFill>
              </a:rPr>
              <a:t>/</a:t>
            </a:r>
            <a:r>
              <a:rPr lang="zh-CN" altLang="en-US" sz="1800" dirty="0">
                <a:solidFill>
                  <a:srgbClr val="C00000"/>
                </a:solidFill>
              </a:rPr>
              <a:t>外来语</a:t>
            </a:r>
            <a:r>
              <a:rPr lang="en-US" altLang="zh-CN" sz="1800" dirty="0">
                <a:solidFill>
                  <a:srgbClr val="C00000"/>
                </a:solidFill>
              </a:rPr>
              <a:t>]+</a:t>
            </a:r>
            <a:r>
              <a:rPr lang="ja-JP" altLang="en-US" sz="1800" dirty="0">
                <a:solidFill>
                  <a:srgbClr val="C00000"/>
                </a:solidFill>
              </a:rPr>
              <a:t>する</a:t>
            </a:r>
            <a:r>
              <a:rPr lang="en-US" altLang="ja-JP" sz="1800" dirty="0">
                <a:solidFill>
                  <a:srgbClr val="C00000"/>
                </a:solidFill>
              </a:rPr>
              <a:t>=n→v</a:t>
            </a:r>
            <a:endParaRPr lang="en-US" altLang="ja-JP" sz="1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301" y="1169978"/>
            <a:ext cx="10515600" cy="47850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食べる（たべる）２　　　　　　　 飲む（のむ）</a:t>
            </a:r>
            <a:r>
              <a:rPr lang="ja-JP" altLang="en-US" dirty="0"/>
              <a:t>１　　　　　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買う（かう）０　    </a:t>
            </a:r>
            <a:r>
              <a:rPr lang="zh-CN" altLang="en-US" dirty="0"/>
              <a:t>买</a:t>
            </a:r>
            <a:r>
              <a:rPr lang="ja-JP" altLang="en-US" dirty="0"/>
              <a:t>　　　　　　撮る（とる）</a:t>
            </a:r>
            <a:r>
              <a:rPr lang="ja-JP" altLang="en-US" dirty="0"/>
              <a:t>１      </a:t>
            </a:r>
            <a:r>
              <a:rPr lang="zh-CN" altLang="en-US" dirty="0"/>
              <a:t>拍照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見る（みる）１　   </a:t>
            </a:r>
            <a:r>
              <a:rPr lang="zh-CN" altLang="en-US" dirty="0"/>
              <a:t>看</a:t>
            </a:r>
            <a:r>
              <a:rPr lang="ja-JP" altLang="en-US" dirty="0"/>
              <a:t>　　　　　　 聞く（きく） </a:t>
            </a:r>
            <a:r>
              <a:rPr lang="ja-JP" altLang="en-US" dirty="0"/>
              <a:t>０     </a:t>
            </a:r>
            <a:r>
              <a:rPr lang="zh-CN" altLang="en-US" dirty="0"/>
              <a:t>听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言う（いう）０　  </a:t>
            </a:r>
            <a:r>
              <a:rPr lang="zh-CN" altLang="en-US" dirty="0"/>
              <a:t>说         </a:t>
            </a:r>
            <a:r>
              <a:rPr lang="ja-JP" altLang="en-US" dirty="0"/>
              <a:t>　　　　読む（よむ）</a:t>
            </a:r>
            <a:r>
              <a:rPr lang="ja-JP" altLang="en-US" dirty="0"/>
              <a:t>１　　　　　　　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する ０                </a:t>
            </a:r>
            <a:r>
              <a:rPr lang="en-US" altLang="ja-JP" dirty="0"/>
              <a:t> </a:t>
            </a:r>
            <a:r>
              <a:rPr lang="zh-CN" altLang="en-US" dirty="0"/>
              <a:t>做                     </a:t>
            </a:r>
            <a:r>
              <a:rPr lang="ja-JP" altLang="en-US" dirty="0"/>
              <a:t>掃除する（そうじする）</a:t>
            </a:r>
            <a:r>
              <a:rPr lang="ja-JP" altLang="en-US" dirty="0"/>
              <a:t>０　</a:t>
            </a:r>
            <a:r>
              <a:rPr lang="zh-CN" altLang="en-US" dirty="0"/>
              <a:t>打扫</a:t>
            </a:r>
            <a:r>
              <a:rPr lang="ja-JP" altLang="en-US" dirty="0"/>
              <a:t>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ジョギングする　   </a:t>
            </a:r>
            <a:r>
              <a:rPr lang="zh-CN" altLang="en-US" dirty="0"/>
              <a:t>慢跑</a:t>
            </a:r>
            <a:r>
              <a:rPr lang="ja-JP" altLang="zh-CN" dirty="0"/>
              <a:t>　</a:t>
            </a:r>
            <a:r>
              <a:rPr lang="ja-JP" altLang="en-US" dirty="0"/>
              <a:t>　　　　　勉強する（べんきょうする）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失礼する（しつれいする）　失礼します　</a:t>
            </a:r>
            <a:r>
              <a:rPr lang="en-US" altLang="ja-JP" dirty="0"/>
              <a:t>bye</a:t>
            </a:r>
            <a:r>
              <a:rPr lang="ja-JP" altLang="en-US" dirty="0"/>
              <a:t>　　失礼しました　</a:t>
            </a:r>
            <a:r>
              <a:rPr lang="en-US" altLang="ja-JP" dirty="0"/>
              <a:t>sorry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i="0" dirty="0">
                <a:solidFill>
                  <a:srgbClr val="191919"/>
                </a:solidFill>
                <a:effectLst/>
                <a:latin typeface="PingFang SC" panose="020B0400000000000000" charset="-122"/>
              </a:rPr>
              <a:t>日光东照宫的三不猴</a:t>
            </a:r>
            <a:r>
              <a:rPr lang="ja-JP" altLang="en-US" sz="2800" b="1" i="0" dirty="0">
                <a:solidFill>
                  <a:srgbClr val="191919"/>
                </a:solidFill>
                <a:effectLst/>
                <a:latin typeface="PingFang SC" panose="020B0400000000000000" charset="-122"/>
              </a:rPr>
              <a:t>　</a:t>
            </a:r>
            <a:r>
              <a:rPr lang="ja-JP" altLang="en-US" sz="2400" b="0" i="0" dirty="0">
                <a:solidFill>
                  <a:srgbClr val="191919"/>
                </a:solidFill>
                <a:effectLst/>
                <a:latin typeface="PingFang SC" panose="020B0400000000000000" charset="-122"/>
              </a:rPr>
              <a:t>見ざる、聞かざる</a:t>
            </a:r>
            <a:r>
              <a:rPr lang="ja-JP" altLang="en-US" sz="2400" dirty="0">
                <a:solidFill>
                  <a:srgbClr val="191919"/>
                </a:solidFill>
                <a:latin typeface="PingFang SC" panose="020B0400000000000000" charset="-122"/>
              </a:rPr>
              <a:t>、</a:t>
            </a:r>
            <a:r>
              <a:rPr lang="ja-JP" altLang="en-US" sz="2400" b="0" i="0" dirty="0">
                <a:solidFill>
                  <a:srgbClr val="191919"/>
                </a:solidFill>
                <a:effectLst/>
                <a:latin typeface="PingFang SC" panose="020B0400000000000000" charset="-122"/>
              </a:rPr>
              <a:t>言わざる。</a:t>
            </a:r>
            <a:br>
              <a:rPr lang="ja-JP" altLang="en-US" sz="2400" b="0" i="0" dirty="0">
                <a:solidFill>
                  <a:srgbClr val="191919"/>
                </a:solidFill>
                <a:effectLst/>
                <a:latin typeface="PingFang SC" panose="020B0400000000000000" charset="-122"/>
              </a:rPr>
            </a:br>
            <a:r>
              <a:rPr lang="ja-JP" altLang="en-US" sz="2400" b="0" i="0" dirty="0">
                <a:solidFill>
                  <a:srgbClr val="191919"/>
                </a:solidFill>
                <a:effectLst/>
                <a:latin typeface="PingFang SC" panose="020B0400000000000000" charset="-122"/>
              </a:rPr>
              <a:t>　　　　　　　　　　猿　　</a:t>
            </a:r>
            <a:r>
              <a:rPr lang="ja-JP" altLang="en-US" sz="2400" b="0" i="0" dirty="0">
                <a:solidFill>
                  <a:srgbClr val="191919"/>
                </a:solidFill>
                <a:effectLst/>
                <a:latin typeface="PingFang SC" panose="020B0400000000000000" charset="-122"/>
              </a:rPr>
              <a:t>〜さる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 panose="020B0400000000000000" charset="-122"/>
              </a:rPr>
              <a:t>   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71" y="2098945"/>
            <a:ext cx="75946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197266" y="2192784"/>
            <a:ext cx="2015231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dirty="0"/>
              <a:t>見</a:t>
            </a:r>
            <a:r>
              <a:rPr lang="ja-JP" altLang="en-US" sz="1000" dirty="0"/>
              <a:t>み</a:t>
            </a:r>
            <a:r>
              <a:rPr lang="ja-JP" altLang="en-US" dirty="0"/>
              <a:t>ない　　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聴</a:t>
            </a:r>
            <a:r>
              <a:rPr lang="ja-JP" altLang="en-US" sz="1000" dirty="0"/>
              <a:t>き</a:t>
            </a:r>
            <a:r>
              <a:rPr lang="ja-JP" altLang="en-US" dirty="0">
                <a:highlight>
                  <a:srgbClr val="FFFF00"/>
                </a:highlight>
              </a:rPr>
              <a:t>か</a:t>
            </a:r>
            <a:r>
              <a:rPr lang="ja-JP" altLang="en-US" dirty="0"/>
              <a:t>ない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言</a:t>
            </a:r>
            <a:r>
              <a:rPr lang="ja-JP" altLang="en-US" sz="900" dirty="0"/>
              <a:t>い</a:t>
            </a:r>
            <a:r>
              <a:rPr lang="ja-JP" altLang="en-US" dirty="0">
                <a:highlight>
                  <a:srgbClr val="FFFF00"/>
                </a:highlight>
              </a:rPr>
              <a:t>わ</a:t>
            </a:r>
            <a:r>
              <a:rPr lang="ja-JP" altLang="en-US" dirty="0"/>
              <a:t>ない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zh-CN" altLang="en-US" dirty="0"/>
              <a:t>勿看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勿听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勿言</a:t>
            </a:r>
            <a:endParaRPr lang="en-US" altLang="ja-JP" dirty="0"/>
          </a:p>
          <a:p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93428" y="256958"/>
            <a:ext cx="2432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ポイント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818042" y="883383"/>
            <a:ext cx="9073515" cy="5592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１、李さんは毎日コーヒー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を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飲みます。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２、李さんは図書館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で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勉強します。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３、わたしは毎朝パン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か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お粥を食べます。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４、コーラとケーキを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ください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。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hlinkClick r:id="rId3"/>
              </a:rPr>
              <a:t>http://www.inspisee.com/irodori/starter/pdf/X_L08_CN.pdf</a:t>
            </a: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第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8</a:t>
            </a: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課　山田さんはどこにいますか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2" name="PA-矩形 15"/>
          <p:cNvSpPr/>
          <p:nvPr>
            <p:custDataLst>
              <p:tags r:id="rId4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40" y="860425"/>
            <a:ext cx="7742120" cy="53165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75" y="0"/>
            <a:ext cx="9986849" cy="6858000"/>
          </a:xfrm>
          <a:prstGeom prst="rect">
            <a:avLst/>
          </a:prstGeom>
        </p:spPr>
      </p:pic>
    </p:spTree>
  </p:cSld>
  <p:clrMapOvr>
    <a:masterClrMapping/>
  </p:clrMapOvr>
  <p:transition spd="slow" advTm="15000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57" y="958850"/>
            <a:ext cx="7286086" cy="521811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76200"/>
            <a:ext cx="9363075" cy="6705600"/>
          </a:xfrm>
          <a:prstGeom prst="rect">
            <a:avLst/>
          </a:prstGeom>
        </p:spPr>
      </p:pic>
    </p:spTree>
  </p:cSld>
  <p:clrMapOvr>
    <a:masterClrMapping/>
  </p:clrMapOvr>
  <p:transition spd="slow" advTm="15000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778635" y="262255"/>
            <a:ext cx="1556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文本框 53"/>
          <p:cNvSpPr txBox="1"/>
          <p:nvPr>
            <p:custDataLst>
              <p:tags r:id="rId2"/>
            </p:custDataLst>
          </p:nvPr>
        </p:nvSpPr>
        <p:spPr>
          <a:xfrm>
            <a:off x="809625" y="1199515"/>
            <a:ext cx="10346690" cy="51708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助詞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「を」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动词：构成动宾结构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１、李さんは毎日お茶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を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飲みます。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２、ドア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を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閉（し）めます。　　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３、電気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を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消（け）します。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　４、テレビ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を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見ます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置き換え練習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本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読みます　テニス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します　お弁当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買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います　　</a:t>
            </a:r>
            <a:r>
              <a:rPr lang="ja-JP" altLang="en-US" sz="2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音楽</a:t>
            </a:r>
            <a:r>
              <a:rPr lang="en-US" altLang="ja-JP" sz="2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ja-JP" altLang="en-US" sz="2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聞</a:t>
            </a:r>
            <a:r>
              <a:rPr lang="ja-JP" altLang="en-US" sz="1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き</a:t>
            </a:r>
            <a:r>
              <a:rPr lang="ja-JP" altLang="en-US" sz="2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きます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メールを送ります　　　コーヒ</a:t>
            </a:r>
            <a:r>
              <a:rPr lang="en-US" altLang="ja-JP" sz="2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ja-JP" altLang="en-US" sz="2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飲みます　　ご飯</a:t>
            </a:r>
            <a:r>
              <a:rPr lang="en-US" altLang="ja-JP" sz="2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ja-JP" altLang="en-US" sz="24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食べます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60115" y="988060"/>
            <a:ext cx="749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他動詞＝</a:t>
            </a:r>
            <a:r>
              <a:rPr lang="zh-CN" altLang="ja-JP" i="1"/>
              <a:t>及物动词</a:t>
            </a:r>
            <a:r>
              <a:rPr lang="ja-JP" altLang="zh-CN" i="1"/>
              <a:t>、ドア</a:t>
            </a:r>
            <a:r>
              <a:rPr lang="ja-JP" altLang="zh-CN" i="1">
                <a:highlight>
                  <a:srgbClr val="FFFF00"/>
                </a:highlight>
              </a:rPr>
              <a:t>を</a:t>
            </a:r>
            <a:r>
              <a:rPr lang="ja-JP" altLang="zh-CN" i="1"/>
              <a:t>開ける</a:t>
            </a:r>
            <a:r>
              <a:rPr lang="ja-JP" altLang="en-US"/>
              <a:t>　　自動詞</a:t>
            </a:r>
            <a:r>
              <a:rPr lang="en-US" altLang="ja-JP"/>
              <a:t>=state</a:t>
            </a:r>
            <a:r>
              <a:rPr lang="zh-CN" altLang="en-US"/>
              <a:t>，</a:t>
            </a:r>
            <a:r>
              <a:rPr lang="ja-JP" altLang="zh-CN"/>
              <a:t>ドア</a:t>
            </a:r>
            <a:r>
              <a:rPr lang="ja-JP" altLang="zh-CN">
                <a:highlight>
                  <a:srgbClr val="FFFF00"/>
                </a:highlight>
              </a:rPr>
              <a:t>が</a:t>
            </a:r>
            <a:r>
              <a:rPr lang="ja-JP" altLang="zh-CN"/>
              <a:t>開いている</a:t>
            </a:r>
            <a:endParaRPr lang="ja-JP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PA" val="v5.2.8"/>
</p:tagLst>
</file>

<file path=ppt/tags/tag11.xml><?xml version="1.0" encoding="utf-8"?>
<p:tagLst xmlns:p="http://schemas.openxmlformats.org/presentationml/2006/main">
  <p:tag name="PA" val="v5.2.8"/>
</p:tagLst>
</file>

<file path=ppt/tags/tag12.xml><?xml version="1.0" encoding="utf-8"?>
<p:tagLst xmlns:p="http://schemas.openxmlformats.org/presentationml/2006/main">
  <p:tag name="PA" val="v5.2.8"/>
</p:tagLst>
</file>

<file path=ppt/tags/tag13.xml><?xml version="1.0" encoding="utf-8"?>
<p:tagLst xmlns:p="http://schemas.openxmlformats.org/presentationml/2006/main">
  <p:tag name="PA" val="v5.2.8"/>
</p:tagLst>
</file>

<file path=ppt/tags/tag14.xml><?xml version="1.0" encoding="utf-8"?>
<p:tagLst xmlns:p="http://schemas.openxmlformats.org/presentationml/2006/main">
  <p:tag name="PA" val="v5.2.8"/>
</p:tagLst>
</file>

<file path=ppt/tags/tag15.xml><?xml version="1.0" encoding="utf-8"?>
<p:tagLst xmlns:p="http://schemas.openxmlformats.org/presentationml/2006/main">
  <p:tag name="PA" val="v5.2.8"/>
</p:tagLst>
</file>

<file path=ppt/tags/tag16.xml><?xml version="1.0" encoding="utf-8"?>
<p:tagLst xmlns:p="http://schemas.openxmlformats.org/presentationml/2006/main">
  <p:tag name="PA" val="v5.2.8"/>
</p:tagLst>
</file>

<file path=ppt/tags/tag17.xml><?xml version="1.0" encoding="utf-8"?>
<p:tagLst xmlns:p="http://schemas.openxmlformats.org/presentationml/2006/main">
  <p:tag name="PA" val="v5.2.8"/>
</p:tagLst>
</file>

<file path=ppt/tags/tag18.xml><?xml version="1.0" encoding="utf-8"?>
<p:tagLst xmlns:p="http://schemas.openxmlformats.org/presentationml/2006/main">
  <p:tag name="PA" val="v5.2.8"/>
</p:tagLst>
</file>

<file path=ppt/tags/tag19.xml><?xml version="1.0" encoding="utf-8"?>
<p:tagLst xmlns:p="http://schemas.openxmlformats.org/presentationml/2006/main">
  <p:tag name="PA" val="v5.2.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PA" val="v5.2.8"/>
</p:tagLst>
</file>

<file path=ppt/tags/tag21.xml><?xml version="1.0" encoding="utf-8"?>
<p:tagLst xmlns:p="http://schemas.openxmlformats.org/presentationml/2006/main">
  <p:tag name="PA" val="v5.2.8"/>
</p:tagLst>
</file>

<file path=ppt/tags/tag22.xml><?xml version="1.0" encoding="utf-8"?>
<p:tagLst xmlns:p="http://schemas.openxmlformats.org/presentationml/2006/main">
  <p:tag name="PA" val="v5.2.8"/>
</p:tagLst>
</file>

<file path=ppt/tags/tag23.xml><?xml version="1.0" encoding="utf-8"?>
<p:tagLst xmlns:p="http://schemas.openxmlformats.org/presentationml/2006/main">
  <p:tag name="PA" val="v5.2.8"/>
</p:tagLst>
</file>

<file path=ppt/tags/tag24.xml><?xml version="1.0" encoding="utf-8"?>
<p:tagLst xmlns:p="http://schemas.openxmlformats.org/presentationml/2006/main">
  <p:tag name="PA" val="v5.2.8"/>
</p:tagLst>
</file>

<file path=ppt/tags/tag25.xml><?xml version="1.0" encoding="utf-8"?>
<p:tagLst xmlns:p="http://schemas.openxmlformats.org/presentationml/2006/main">
  <p:tag name="PA" val="v5.2.8"/>
</p:tagLst>
</file>

<file path=ppt/tags/tag26.xml><?xml version="1.0" encoding="utf-8"?>
<p:tagLst xmlns:p="http://schemas.openxmlformats.org/presentationml/2006/main">
  <p:tag name="PA" val="v5.2.8"/>
</p:tagLst>
</file>

<file path=ppt/tags/tag27.xml><?xml version="1.0" encoding="utf-8"?>
<p:tagLst xmlns:p="http://schemas.openxmlformats.org/presentationml/2006/main">
  <p:tag name="PA" val="v5.2.8"/>
</p:tagLst>
</file>

<file path=ppt/tags/tag28.xml><?xml version="1.0" encoding="utf-8"?>
<p:tagLst xmlns:p="http://schemas.openxmlformats.org/presentationml/2006/main">
  <p:tag name="PA" val="v5.2.8"/>
</p:tagLst>
</file>

<file path=ppt/tags/tag29.xml><?xml version="1.0" encoding="utf-8"?>
<p:tagLst xmlns:p="http://schemas.openxmlformats.org/presentationml/2006/main">
  <p:tag name="PA" val="v5.2.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PA" val="v5.2.8"/>
</p:tagLst>
</file>

<file path=ppt/tags/tag31.xml><?xml version="1.0" encoding="utf-8"?>
<p:tagLst xmlns:p="http://schemas.openxmlformats.org/presentationml/2006/main">
  <p:tag name="PA" val="v5.2.8"/>
</p:tagLst>
</file>

<file path=ppt/tags/tag32.xml><?xml version="1.0" encoding="utf-8"?>
<p:tagLst xmlns:p="http://schemas.openxmlformats.org/presentationml/2006/main">
  <p:tag name="PA" val="v5.2.8"/>
</p:tagLst>
</file>

<file path=ppt/tags/tag33.xml><?xml version="1.0" encoding="utf-8"?>
<p:tagLst xmlns:p="http://schemas.openxmlformats.org/presentationml/2006/main">
  <p:tag name="PA" val="v5.2.8"/>
</p:tagLst>
</file>

<file path=ppt/tags/tag34.xml><?xml version="1.0" encoding="utf-8"?>
<p:tagLst xmlns:p="http://schemas.openxmlformats.org/presentationml/2006/main">
  <p:tag name="PA" val="v5.2.8"/>
</p:tagLst>
</file>

<file path=ppt/tags/tag35.xml><?xml version="1.0" encoding="utf-8"?>
<p:tagLst xmlns:p="http://schemas.openxmlformats.org/presentationml/2006/main">
  <p:tag name="PA" val="v5.2.8"/>
</p:tagLst>
</file>

<file path=ppt/tags/tag36.xml><?xml version="1.0" encoding="utf-8"?>
<p:tagLst xmlns:p="http://schemas.openxmlformats.org/presentationml/2006/main">
  <p:tag name="PA" val="v5.2.8"/>
</p:tagLst>
</file>

<file path=ppt/tags/tag37.xml><?xml version="1.0" encoding="utf-8"?>
<p:tagLst xmlns:p="http://schemas.openxmlformats.org/presentationml/2006/main">
  <p:tag name="PA" val="v5.2.8"/>
</p:tagLst>
</file>

<file path=ppt/tags/tag38.xml><?xml version="1.0" encoding="utf-8"?>
<p:tagLst xmlns:p="http://schemas.openxmlformats.org/presentationml/2006/main">
  <p:tag name="PA" val="v5.2.8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6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6"/>
  <p:tag name="KSO_WM_UNIT_LINE_FORE_SCHEMECOLOR_INDEX" val="5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7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7"/>
  <p:tag name="KSO_WM_UNIT_LINE_FORE_SCHEMECOLOR_INDEX" val="5"/>
  <p:tag name="KSO_WM_UNIT_LINE_FILL_TYPE" val="2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8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8"/>
  <p:tag name="KSO_WM_UNIT_LINE_FORE_SCHEMECOLOR_INDEX" val="13"/>
  <p:tag name="KSO_WM_UNIT_LINE_FILL_TYPE" val="2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9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9"/>
  <p:tag name="KSO_WM_UNIT_LINE_FORE_SCHEMECOLOR_INDEX" val="13"/>
  <p:tag name="KSO_WM_UNIT_LINE_FILL_TYPE" val="2"/>
  <p:tag name="KSO_WM_UNIT_USESOURCEFORMAT_APPLY" val="1"/>
</p:tagLst>
</file>

<file path=ppt/tags/tag43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96_4*a*1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PA" val="v5.2.8"/>
</p:tagLst>
</file>

<file path=ppt/tags/tag45.xml><?xml version="1.0" encoding="utf-8"?>
<p:tagLst xmlns:p="http://schemas.openxmlformats.org/presentationml/2006/main">
  <p:tag name="PA" val="v5.2.8"/>
</p:tagLst>
</file>

<file path=ppt/tags/tag46.xml><?xml version="1.0" encoding="utf-8"?>
<p:tagLst xmlns:p="http://schemas.openxmlformats.org/presentationml/2006/main">
  <p:tag name="PA" val="v5.2.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PA" val="v5.2.8"/>
</p:tagLst>
</file>

<file path=ppt/tags/tag8.xml><?xml version="1.0" encoding="utf-8"?>
<p:tagLst xmlns:p="http://schemas.openxmlformats.org/presentationml/2006/main">
  <p:tag name="PA" val="v5.2.8"/>
</p:tagLst>
</file>

<file path=ppt/tags/tag9.xml><?xml version="1.0" encoding="utf-8"?>
<p:tagLst xmlns:p="http://schemas.openxmlformats.org/presentationml/2006/main">
  <p:tag name="REFSHAPE" val="397546444"/>
  <p:tag name="KSO_WM_UNIT_PLACING_PICTURE_USER_VIEWPORT" val="{&quot;height&quot;:11880,&quot;width&quot;:15839}"/>
</p:tagLst>
</file>

<file path=ppt/theme/theme1.xml><?xml version="1.0" encoding="utf-8"?>
<a:theme xmlns:a="http://schemas.openxmlformats.org/drawingml/2006/main" name="2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3152</Words>
  <Application>WPS Presentation</Application>
  <PresentationFormat>宽屏</PresentationFormat>
  <Paragraphs>208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字魂35号-经典雅黑</vt:lpstr>
      <vt:lpstr>PingFang SC</vt:lpstr>
      <vt:lpstr>微软雅黑 Light</vt:lpstr>
      <vt:lpstr>MS Gothic</vt:lpstr>
      <vt:lpstr>宋体</vt:lpstr>
      <vt:lpstr>汉仪书宋二KW</vt:lpstr>
      <vt:lpstr>Arial Unicode MS</vt:lpstr>
      <vt:lpstr>Calibri</vt:lpstr>
      <vt:lpstr>Helvetica Neue</vt:lpstr>
      <vt:lpstr>微软雅黑</vt:lpstr>
      <vt:lpstr>宋体-简</vt:lpstr>
      <vt:lpstr>MS PGothic</vt:lpstr>
      <vt:lpstr>苹方-简</vt:lpstr>
      <vt:lpstr>2</vt:lpstr>
      <vt:lpstr>PowerPoint 演示文稿</vt:lpstr>
      <vt:lpstr>語彙    名詞　接続詞　</vt:lpstr>
      <vt:lpstr>PowerPoint 演示文稿</vt:lpstr>
      <vt:lpstr>語彙　　動詞</vt:lpstr>
      <vt:lpstr>日光东照宫的三不猴　見ざる、聞かざる、言わざる。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挨拶言葉</vt:lpstr>
      <vt:lpstr>挨拶言葉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li</dc:creator>
  <cp:lastModifiedBy>Chris</cp:lastModifiedBy>
  <cp:revision>63</cp:revision>
  <dcterms:created xsi:type="dcterms:W3CDTF">2023-04-10T10:10:20Z</dcterms:created>
  <dcterms:modified xsi:type="dcterms:W3CDTF">2023-04-10T10:10:20Z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1033-5.2.0.7734</vt:lpwstr>
  </property>
  <property fmtid="{D5CDD505-2E9C-101B-9397-08002B2CF9AE}" pid="3" name="ICV">
    <vt:lpwstr>D720DCEA03BFABADC2C73364CEBF052C_43</vt:lpwstr>
  </property>
</Properties>
</file>