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43"/>
  </p:handoutMasterIdLst>
  <p:sldIdLst>
    <p:sldId id="270" r:id="rId3"/>
    <p:sldId id="305" r:id="rId5"/>
    <p:sldId id="308" r:id="rId6"/>
    <p:sldId id="275" r:id="rId7"/>
    <p:sldId id="306" r:id="rId8"/>
    <p:sldId id="307" r:id="rId9"/>
    <p:sldId id="309" r:id="rId10"/>
    <p:sldId id="310" r:id="rId11"/>
    <p:sldId id="313" r:id="rId12"/>
    <p:sldId id="314" r:id="rId13"/>
    <p:sldId id="287" r:id="rId14"/>
    <p:sldId id="316" r:id="rId15"/>
    <p:sldId id="297" r:id="rId16"/>
    <p:sldId id="347" r:id="rId17"/>
    <p:sldId id="311" r:id="rId18"/>
    <p:sldId id="273" r:id="rId19"/>
    <p:sldId id="344" r:id="rId20"/>
    <p:sldId id="348" r:id="rId21"/>
    <p:sldId id="312" r:id="rId22"/>
    <p:sldId id="339" r:id="rId23"/>
    <p:sldId id="341" r:id="rId24"/>
    <p:sldId id="342" r:id="rId25"/>
    <p:sldId id="343" r:id="rId26"/>
    <p:sldId id="293" r:id="rId27"/>
    <p:sldId id="317" r:id="rId28"/>
    <p:sldId id="294" r:id="rId29"/>
    <p:sldId id="318" r:id="rId30"/>
    <p:sldId id="290" r:id="rId31"/>
    <p:sldId id="295" r:id="rId32"/>
    <p:sldId id="291" r:id="rId33"/>
    <p:sldId id="349" r:id="rId34"/>
    <p:sldId id="296" r:id="rId35"/>
    <p:sldId id="298" r:id="rId36"/>
    <p:sldId id="299" r:id="rId37"/>
    <p:sldId id="345" r:id="rId38"/>
    <p:sldId id="300" r:id="rId39"/>
    <p:sldId id="346" r:id="rId40"/>
    <p:sldId id="301" r:id="rId41"/>
    <p:sldId id="302" r:id="rId42"/>
  </p:sldIdLst>
  <p:sldSz cx="12192000" cy="6858000"/>
  <p:notesSz cx="6858000" cy="9144000"/>
  <p:custDataLst>
    <p:tags r:id="rId47"/>
  </p:custDataLst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2B86"/>
    <a:srgbClr val="363C3F"/>
    <a:srgbClr val="292C48"/>
    <a:srgbClr val="2C2D39"/>
    <a:srgbClr val="242630"/>
    <a:srgbClr val="2A1F43"/>
    <a:srgbClr val="0C1B43"/>
    <a:srgbClr val="000000"/>
    <a:srgbClr val="1D2225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757" autoAdjust="0"/>
    <p:restoredTop sz="94488" autoAdjust="0"/>
  </p:normalViewPr>
  <p:slideViewPr>
    <p:cSldViewPr snapToGrid="0" snapToObjects="1">
      <p:cViewPr>
        <p:scale>
          <a:sx n="75" d="100"/>
          <a:sy n="75" d="100"/>
        </p:scale>
        <p:origin x="48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gs" Target="tags/tag1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24FD3F4-0FD3-4FDD-93B1-6E37022C4D3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855F6AB-8B2D-4C8E-B1E3-DA8942A7744B}" type="datetime1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 dirty="0"/>
              <a:t>单击此处编辑母版文本样式</a:t>
            </a:r>
            <a:endParaRPr lang="en-US" noProof="0" dirty="0"/>
          </a:p>
          <a:p>
            <a:pPr lvl="1" rtl="0"/>
            <a:r>
              <a:rPr lang="en-US" noProof="0" dirty="0"/>
              <a:t>第二级</a:t>
            </a:r>
            <a:endParaRPr lang="en-US" noProof="0" dirty="0"/>
          </a:p>
          <a:p>
            <a:pPr lvl="2" rtl="0"/>
            <a:r>
              <a:rPr lang="en-US" noProof="0" dirty="0"/>
              <a:t>第三级</a:t>
            </a:r>
            <a:endParaRPr lang="en-US" noProof="0" dirty="0"/>
          </a:p>
          <a:p>
            <a:pPr lvl="3" rtl="0"/>
            <a:r>
              <a:rPr lang="en-US" noProof="0" dirty="0"/>
              <a:t>第四级</a:t>
            </a:r>
            <a:endParaRPr lang="en-US" noProof="0" dirty="0"/>
          </a:p>
          <a:p>
            <a:pPr lvl="4" rtl="0"/>
            <a:r>
              <a:rPr lang="en-US" noProof="0" dirty="0"/>
              <a:t>第五级</a:t>
            </a:r>
            <a:endParaRPr 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</a:fld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3D6AE6-F73B-41E4-A43A-9BEB7FCD4A9C}" type="datetime1">
              <a:rPr lang="zh-CN" alt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B303FA8-A3F3-7640-B13D-36C73B3E55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0ED8DF9-4541-41CA-912C-03E157EA6FD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</a:fld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ED8DF9-4541-41CA-912C-03E157EA6FDB}" type="datetime1">
              <a:rPr lang="zh-CN" alt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B303FA8-A3F3-7640-B13D-36C73B3E55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0ED8DF9-4541-41CA-912C-03E157EA6FD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B303FA8-A3F3-7640-B13D-36C73B3E55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0ED8DF9-4541-41CA-912C-03E157EA6FD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B303FA8-A3F3-7640-B13D-36C73B3E55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0ED8DF9-4541-41CA-912C-03E157EA6FD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B303FA8-A3F3-7640-B13D-36C73B3E55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0ED8DF9-4541-41CA-912C-03E157EA6FD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：形状 20"/>
          <p:cNvSpPr/>
          <p:nvPr userDrawn="1"/>
        </p:nvSpPr>
        <p:spPr>
          <a:xfrm rot="10800000">
            <a:off x="4516427" y="1"/>
            <a:ext cx="7675573" cy="2322894"/>
          </a:xfrm>
          <a:custGeom>
            <a:avLst/>
            <a:gdLst>
              <a:gd name="connsiteX0" fmla="*/ 3447958 w 5216859"/>
              <a:gd name="connsiteY0" fmla="*/ 463 h 1478847"/>
              <a:gd name="connsiteX1" fmla="*/ 3570648 w 5216859"/>
              <a:gd name="connsiteY1" fmla="*/ 11997 h 1478847"/>
              <a:gd name="connsiteX2" fmla="*/ 4142148 w 5216859"/>
              <a:gd name="connsiteY2" fmla="*/ 850197 h 1478847"/>
              <a:gd name="connsiteX3" fmla="*/ 4942248 w 5216859"/>
              <a:gd name="connsiteY3" fmla="*/ 1174047 h 1478847"/>
              <a:gd name="connsiteX4" fmla="*/ 5164151 w 5216859"/>
              <a:gd name="connsiteY4" fmla="*/ 1405605 h 1478847"/>
              <a:gd name="connsiteX5" fmla="*/ 5216859 w 5216859"/>
              <a:gd name="connsiteY5" fmla="*/ 1478847 h 1478847"/>
              <a:gd name="connsiteX6" fmla="*/ 0 w 5216859"/>
              <a:gd name="connsiteY6" fmla="*/ 1478847 h 1478847"/>
              <a:gd name="connsiteX7" fmla="*/ 28985 w 5216859"/>
              <a:gd name="connsiteY7" fmla="*/ 1403243 h 1478847"/>
              <a:gd name="connsiteX8" fmla="*/ 560748 w 5216859"/>
              <a:gd name="connsiteY8" fmla="*/ 640647 h 1478847"/>
              <a:gd name="connsiteX9" fmla="*/ 2294298 w 5216859"/>
              <a:gd name="connsiteY9" fmla="*/ 373947 h 1478847"/>
              <a:gd name="connsiteX10" fmla="*/ 3447958 w 5216859"/>
              <a:gd name="connsiteY10" fmla="*/ 463 h 1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16859" h="1478847">
                <a:moveTo>
                  <a:pt x="3447958" y="463"/>
                </a:moveTo>
                <a:cubicBezTo>
                  <a:pt x="3491174" y="-1348"/>
                  <a:pt x="3532151" y="2075"/>
                  <a:pt x="3570648" y="11997"/>
                </a:cubicBezTo>
                <a:cubicBezTo>
                  <a:pt x="3878623" y="91372"/>
                  <a:pt x="3913548" y="656522"/>
                  <a:pt x="4142148" y="850197"/>
                </a:cubicBezTo>
                <a:cubicBezTo>
                  <a:pt x="4370748" y="1043872"/>
                  <a:pt x="4739048" y="1031172"/>
                  <a:pt x="4942248" y="1174047"/>
                </a:cubicBezTo>
                <a:cubicBezTo>
                  <a:pt x="5018448" y="1227625"/>
                  <a:pt x="5096434" y="1316029"/>
                  <a:pt x="5164151" y="1405605"/>
                </a:cubicBezTo>
                <a:lnTo>
                  <a:pt x="5216859" y="1478847"/>
                </a:lnTo>
                <a:lnTo>
                  <a:pt x="0" y="1478847"/>
                </a:lnTo>
                <a:lnTo>
                  <a:pt x="28985" y="1403243"/>
                </a:lnTo>
                <a:cubicBezTo>
                  <a:pt x="121408" y="1159760"/>
                  <a:pt x="267854" y="793047"/>
                  <a:pt x="560748" y="640647"/>
                </a:cubicBezTo>
                <a:cubicBezTo>
                  <a:pt x="951273" y="437447"/>
                  <a:pt x="1792648" y="478722"/>
                  <a:pt x="2294298" y="373947"/>
                </a:cubicBezTo>
                <a:cubicBezTo>
                  <a:pt x="2733242" y="282269"/>
                  <a:pt x="3145446" y="13138"/>
                  <a:pt x="3447958" y="46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任意多边形：形状 19"/>
          <p:cNvSpPr/>
          <p:nvPr userDrawn="1"/>
        </p:nvSpPr>
        <p:spPr>
          <a:xfrm>
            <a:off x="0" y="3232602"/>
            <a:ext cx="7674963" cy="3625398"/>
          </a:xfrm>
          <a:custGeom>
            <a:avLst/>
            <a:gdLst>
              <a:gd name="connsiteX0" fmla="*/ 333366 w 2058995"/>
              <a:gd name="connsiteY0" fmla="*/ 940 h 972601"/>
              <a:gd name="connsiteX1" fmla="*/ 400050 w 2058995"/>
              <a:gd name="connsiteY1" fmla="*/ 1051 h 972601"/>
              <a:gd name="connsiteX2" fmla="*/ 952500 w 2058995"/>
              <a:gd name="connsiteY2" fmla="*/ 534451 h 972601"/>
              <a:gd name="connsiteX3" fmla="*/ 1924050 w 2058995"/>
              <a:gd name="connsiteY3" fmla="*/ 686851 h 972601"/>
              <a:gd name="connsiteX4" fmla="*/ 2054591 w 2058995"/>
              <a:gd name="connsiteY4" fmla="*/ 942966 h 972601"/>
              <a:gd name="connsiteX5" fmla="*/ 2058995 w 2058995"/>
              <a:gd name="connsiteY5" fmla="*/ 972601 h 972601"/>
              <a:gd name="connsiteX6" fmla="*/ 0 w 2058995"/>
              <a:gd name="connsiteY6" fmla="*/ 972601 h 972601"/>
              <a:gd name="connsiteX7" fmla="*/ 0 w 2058995"/>
              <a:gd name="connsiteY7" fmla="*/ 61952 h 972601"/>
              <a:gd name="connsiteX8" fmla="*/ 75605 w 2058995"/>
              <a:gd name="connsiteY8" fmla="*/ 42128 h 972601"/>
              <a:gd name="connsiteX9" fmla="*/ 333366 w 2058995"/>
              <a:gd name="connsiteY9" fmla="*/ 940 h 97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58995" h="972601">
                <a:moveTo>
                  <a:pt x="333366" y="940"/>
                </a:moveTo>
                <a:cubicBezTo>
                  <a:pt x="357485" y="-326"/>
                  <a:pt x="379809" y="-338"/>
                  <a:pt x="400050" y="1051"/>
                </a:cubicBezTo>
                <a:cubicBezTo>
                  <a:pt x="723900" y="23276"/>
                  <a:pt x="698500" y="420151"/>
                  <a:pt x="952500" y="534451"/>
                </a:cubicBezTo>
                <a:cubicBezTo>
                  <a:pt x="1206500" y="648751"/>
                  <a:pt x="1736725" y="556676"/>
                  <a:pt x="1924050" y="686851"/>
                </a:cubicBezTo>
                <a:cubicBezTo>
                  <a:pt x="1994297" y="735667"/>
                  <a:pt x="2033290" y="836275"/>
                  <a:pt x="2054591" y="942966"/>
                </a:cubicBezTo>
                <a:lnTo>
                  <a:pt x="2058995" y="972601"/>
                </a:lnTo>
                <a:lnTo>
                  <a:pt x="0" y="972601"/>
                </a:lnTo>
                <a:lnTo>
                  <a:pt x="0" y="61952"/>
                </a:lnTo>
                <a:lnTo>
                  <a:pt x="75605" y="42128"/>
                </a:lnTo>
                <a:cubicBezTo>
                  <a:pt x="172492" y="19804"/>
                  <a:pt x="261007" y="4735"/>
                  <a:pt x="333366" y="94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图片占位符 7"/>
          <p:cNvSpPr>
            <a:spLocks noGrp="1"/>
          </p:cNvSpPr>
          <p:nvPr>
            <p:ph type="pic" sz="quarter" idx="14"/>
          </p:nvPr>
        </p:nvSpPr>
        <p:spPr>
          <a:xfrm>
            <a:off x="414338" y="481013"/>
            <a:ext cx="11368087" cy="5875337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6" name="标题 1"/>
          <p:cNvSpPr>
            <a:spLocks noGrp="1"/>
          </p:cNvSpPr>
          <p:nvPr>
            <p:ph type="ctrTitle" hasCustomPrompt="1"/>
          </p:nvPr>
        </p:nvSpPr>
        <p:spPr>
          <a:xfrm>
            <a:off x="1701383" y="2552298"/>
            <a:ext cx="8789234" cy="1220477"/>
          </a:xfrm>
        </p:spPr>
        <p:txBody>
          <a:bodyPr rtlCol="0"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7200" b="1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noProof="0"/>
              <a:t>标题</a:t>
            </a:r>
            <a:endParaRPr lang="en-US" noProof="0"/>
          </a:p>
        </p:txBody>
      </p:sp>
      <p:sp>
        <p:nvSpPr>
          <p:cNvPr id="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701383" y="3919840"/>
            <a:ext cx="8789234" cy="846381"/>
          </a:xfrm>
        </p:spPr>
        <p:txBody>
          <a:bodyPr rtlCol="0" anchor="t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1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副标题</a:t>
            </a:r>
            <a:endParaRPr lang="en-US" noProof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(F) 5"/>
          <p:cNvSpPr/>
          <p:nvPr userDrawn="1"/>
        </p:nvSpPr>
        <p:spPr bwMode="auto">
          <a:xfrm>
            <a:off x="-1587" y="0"/>
            <a:ext cx="12193587" cy="2840682"/>
          </a:xfrm>
          <a:custGeom>
            <a:avLst/>
            <a:gdLst>
              <a:gd name="T0" fmla="*/ 0 w 3296"/>
              <a:gd name="T1" fmla="*/ 0 h 934"/>
              <a:gd name="T2" fmla="*/ 0 w 3296"/>
              <a:gd name="T3" fmla="*/ 775 h 934"/>
              <a:gd name="T4" fmla="*/ 973 w 3296"/>
              <a:gd name="T5" fmla="*/ 825 h 934"/>
              <a:gd name="T6" fmla="*/ 1957 w 3296"/>
              <a:gd name="T7" fmla="*/ 408 h 934"/>
              <a:gd name="T8" fmla="*/ 3032 w 3296"/>
              <a:gd name="T9" fmla="*/ 426 h 934"/>
              <a:gd name="T10" fmla="*/ 3296 w 3296"/>
              <a:gd name="T11" fmla="*/ 257 h 934"/>
              <a:gd name="T12" fmla="*/ 3296 w 3296"/>
              <a:gd name="T13" fmla="*/ 0 h 934"/>
              <a:gd name="T14" fmla="*/ 0 w 3296"/>
              <a:gd name="T1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6" h="934">
                <a:moveTo>
                  <a:pt x="0" y="0"/>
                </a:moveTo>
                <a:cubicBezTo>
                  <a:pt x="0" y="775"/>
                  <a:pt x="0" y="775"/>
                  <a:pt x="0" y="775"/>
                </a:cubicBezTo>
                <a:cubicBezTo>
                  <a:pt x="302" y="913"/>
                  <a:pt x="658" y="934"/>
                  <a:pt x="973" y="825"/>
                </a:cubicBezTo>
                <a:cubicBezTo>
                  <a:pt x="1311" y="708"/>
                  <a:pt x="1602" y="453"/>
                  <a:pt x="1957" y="408"/>
                </a:cubicBezTo>
                <a:cubicBezTo>
                  <a:pt x="2315" y="363"/>
                  <a:pt x="2690" y="541"/>
                  <a:pt x="3032" y="426"/>
                </a:cubicBezTo>
                <a:cubicBezTo>
                  <a:pt x="3132" y="393"/>
                  <a:pt x="3223" y="334"/>
                  <a:pt x="3296" y="257"/>
                </a:cubicBezTo>
                <a:cubicBezTo>
                  <a:pt x="3296" y="0"/>
                  <a:pt x="3296" y="0"/>
                  <a:pt x="32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长方形 4"/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cxnSp>
        <p:nvCxnSpPr>
          <p:cNvPr id="3" name="直接连接符​​(S) 2"/>
          <p:cNvCxnSpPr/>
          <p:nvPr userDrawn="1"/>
        </p:nvCxnSpPr>
        <p:spPr>
          <a:xfrm>
            <a:off x="838200" y="1264837"/>
            <a:ext cx="1052434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838200" y="1265238"/>
            <a:ext cx="10524344" cy="49117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en-US" noProof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(F) 5"/>
          <p:cNvSpPr/>
          <p:nvPr userDrawn="1"/>
        </p:nvSpPr>
        <p:spPr bwMode="auto">
          <a:xfrm>
            <a:off x="-1587" y="0"/>
            <a:ext cx="12193587" cy="2840682"/>
          </a:xfrm>
          <a:custGeom>
            <a:avLst/>
            <a:gdLst>
              <a:gd name="T0" fmla="*/ 0 w 3296"/>
              <a:gd name="T1" fmla="*/ 0 h 934"/>
              <a:gd name="T2" fmla="*/ 0 w 3296"/>
              <a:gd name="T3" fmla="*/ 775 h 934"/>
              <a:gd name="T4" fmla="*/ 973 w 3296"/>
              <a:gd name="T5" fmla="*/ 825 h 934"/>
              <a:gd name="T6" fmla="*/ 1957 w 3296"/>
              <a:gd name="T7" fmla="*/ 408 h 934"/>
              <a:gd name="T8" fmla="*/ 3032 w 3296"/>
              <a:gd name="T9" fmla="*/ 426 h 934"/>
              <a:gd name="T10" fmla="*/ 3296 w 3296"/>
              <a:gd name="T11" fmla="*/ 257 h 934"/>
              <a:gd name="T12" fmla="*/ 3296 w 3296"/>
              <a:gd name="T13" fmla="*/ 0 h 934"/>
              <a:gd name="T14" fmla="*/ 0 w 3296"/>
              <a:gd name="T1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6" h="934">
                <a:moveTo>
                  <a:pt x="0" y="0"/>
                </a:moveTo>
                <a:cubicBezTo>
                  <a:pt x="0" y="775"/>
                  <a:pt x="0" y="775"/>
                  <a:pt x="0" y="775"/>
                </a:cubicBezTo>
                <a:cubicBezTo>
                  <a:pt x="302" y="913"/>
                  <a:pt x="658" y="934"/>
                  <a:pt x="973" y="825"/>
                </a:cubicBezTo>
                <a:cubicBezTo>
                  <a:pt x="1311" y="708"/>
                  <a:pt x="1602" y="453"/>
                  <a:pt x="1957" y="408"/>
                </a:cubicBezTo>
                <a:cubicBezTo>
                  <a:pt x="2315" y="363"/>
                  <a:pt x="2690" y="541"/>
                  <a:pt x="3032" y="426"/>
                </a:cubicBezTo>
                <a:cubicBezTo>
                  <a:pt x="3132" y="393"/>
                  <a:pt x="3223" y="334"/>
                  <a:pt x="3296" y="257"/>
                </a:cubicBezTo>
                <a:cubicBezTo>
                  <a:pt x="3296" y="0"/>
                  <a:pt x="3296" y="0"/>
                  <a:pt x="32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>
          <a:xfrm>
            <a:off x="413824" y="483781"/>
            <a:ext cx="5682176" cy="589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6655634" y="37553"/>
            <a:ext cx="5536366" cy="6820447"/>
          </a:xfrm>
          <a:custGeom>
            <a:avLst/>
            <a:gdLst>
              <a:gd name="connsiteX0" fmla="*/ 4141175 w 5285281"/>
              <a:gd name="connsiteY0" fmla="*/ 950 h 6525434"/>
              <a:gd name="connsiteX1" fmla="*/ 5222879 w 5285281"/>
              <a:gd name="connsiteY1" fmla="*/ 82101 h 6525434"/>
              <a:gd name="connsiteX2" fmla="*/ 5285281 w 5285281"/>
              <a:gd name="connsiteY2" fmla="*/ 86253 h 6525434"/>
              <a:gd name="connsiteX3" fmla="*/ 5285281 w 5285281"/>
              <a:gd name="connsiteY3" fmla="*/ 6525434 h 6525434"/>
              <a:gd name="connsiteX4" fmla="*/ 338864 w 5285281"/>
              <a:gd name="connsiteY4" fmla="*/ 6525434 h 6525434"/>
              <a:gd name="connsiteX5" fmla="*/ 355504 w 5285281"/>
              <a:gd name="connsiteY5" fmla="*/ 6284640 h 6525434"/>
              <a:gd name="connsiteX6" fmla="*/ 122536 w 5285281"/>
              <a:gd name="connsiteY6" fmla="*/ 5603772 h 6525434"/>
              <a:gd name="connsiteX7" fmla="*/ 197419 w 5285281"/>
              <a:gd name="connsiteY7" fmla="*/ 4013697 h 6525434"/>
              <a:gd name="connsiteX8" fmla="*/ 1395542 w 5285281"/>
              <a:gd name="connsiteY8" fmla="*/ 2963334 h 6525434"/>
              <a:gd name="connsiteX9" fmla="*/ 2431419 w 5285281"/>
              <a:gd name="connsiteY9" fmla="*/ 2618748 h 6525434"/>
              <a:gd name="connsiteX10" fmla="*/ 2868234 w 5285281"/>
              <a:gd name="connsiteY10" fmla="*/ 1805029 h 6525434"/>
              <a:gd name="connsiteX11" fmla="*/ 2780871 w 5285281"/>
              <a:gd name="connsiteY11" fmla="*/ 941489 h 6525434"/>
              <a:gd name="connsiteX12" fmla="*/ 3783467 w 5285281"/>
              <a:gd name="connsiteY12" fmla="*/ 36433 h 6525434"/>
              <a:gd name="connsiteX13" fmla="*/ 4141175 w 5285281"/>
              <a:gd name="connsiteY13" fmla="*/ 950 h 652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85281" h="6525434">
                <a:moveTo>
                  <a:pt x="4141175" y="950"/>
                </a:moveTo>
                <a:cubicBezTo>
                  <a:pt x="4500573" y="-8197"/>
                  <a:pt x="4864065" y="50964"/>
                  <a:pt x="5222879" y="82101"/>
                </a:cubicBezTo>
                <a:cubicBezTo>
                  <a:pt x="5243679" y="82101"/>
                  <a:pt x="5264481" y="82101"/>
                  <a:pt x="5285281" y="86253"/>
                </a:cubicBezTo>
                <a:lnTo>
                  <a:pt x="5285281" y="6525434"/>
                </a:lnTo>
                <a:cubicBezTo>
                  <a:pt x="5285281" y="6525434"/>
                  <a:pt x="5285281" y="6525434"/>
                  <a:pt x="338864" y="6525434"/>
                </a:cubicBezTo>
                <a:cubicBezTo>
                  <a:pt x="355504" y="6446553"/>
                  <a:pt x="363825" y="6363521"/>
                  <a:pt x="355504" y="6284640"/>
                </a:cubicBezTo>
                <a:cubicBezTo>
                  <a:pt x="330543" y="6043845"/>
                  <a:pt x="205739" y="5827960"/>
                  <a:pt x="122536" y="5603772"/>
                </a:cubicBezTo>
                <a:cubicBezTo>
                  <a:pt x="-64671" y="5093121"/>
                  <a:pt x="-35550" y="4503589"/>
                  <a:pt x="197419" y="4013697"/>
                </a:cubicBezTo>
                <a:cubicBezTo>
                  <a:pt x="434547" y="3523804"/>
                  <a:pt x="875523" y="3137703"/>
                  <a:pt x="1395542" y="2963334"/>
                </a:cubicBezTo>
                <a:cubicBezTo>
                  <a:pt x="1740834" y="2851240"/>
                  <a:pt x="2127728" y="2822178"/>
                  <a:pt x="2431419" y="2618748"/>
                </a:cubicBezTo>
                <a:cubicBezTo>
                  <a:pt x="2693508" y="2436077"/>
                  <a:pt x="2864074" y="2124704"/>
                  <a:pt x="2868234" y="1805029"/>
                </a:cubicBezTo>
                <a:cubicBezTo>
                  <a:pt x="2872395" y="1514414"/>
                  <a:pt x="2747590" y="1232103"/>
                  <a:pt x="2780871" y="941489"/>
                </a:cubicBezTo>
                <a:cubicBezTo>
                  <a:pt x="2834953" y="464051"/>
                  <a:pt x="3309210" y="127769"/>
                  <a:pt x="3783467" y="36433"/>
                </a:cubicBezTo>
                <a:cubicBezTo>
                  <a:pt x="3902031" y="14637"/>
                  <a:pt x="4021376" y="3999"/>
                  <a:pt x="4141175" y="95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4791637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cxnSp>
        <p:nvCxnSpPr>
          <p:cNvPr id="8" name="直接连接符​​(S) 7"/>
          <p:cNvCxnSpPr/>
          <p:nvPr userDrawn="1"/>
        </p:nvCxnSpPr>
        <p:spPr>
          <a:xfrm>
            <a:off x="838200" y="1264837"/>
            <a:ext cx="479163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>
          <a:xfrm>
            <a:off x="838200" y="1265238"/>
            <a:ext cx="4791637" cy="49117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：形状 8"/>
          <p:cNvSpPr/>
          <p:nvPr userDrawn="1"/>
        </p:nvSpPr>
        <p:spPr>
          <a:xfrm rot="10800000">
            <a:off x="0" y="4362449"/>
            <a:ext cx="12192000" cy="2495550"/>
          </a:xfrm>
          <a:custGeom>
            <a:avLst/>
            <a:gdLst>
              <a:gd name="connsiteX0" fmla="*/ 0 w 12192000"/>
              <a:gd name="connsiteY0" fmla="*/ 0 h 2539624"/>
              <a:gd name="connsiteX1" fmla="*/ 12192000 w 12192000"/>
              <a:gd name="connsiteY1" fmla="*/ 0 h 2539624"/>
              <a:gd name="connsiteX2" fmla="*/ 12192000 w 12192000"/>
              <a:gd name="connsiteY2" fmla="*/ 1784674 h 2539624"/>
              <a:gd name="connsiteX3" fmla="*/ 12052232 w 12192000"/>
              <a:gd name="connsiteY3" fmla="*/ 1825247 h 2539624"/>
              <a:gd name="connsiteX4" fmla="*/ 10344150 w 12192000"/>
              <a:gd name="connsiteY4" fmla="*/ 2133600 h 2539624"/>
              <a:gd name="connsiteX5" fmla="*/ 7181850 w 12192000"/>
              <a:gd name="connsiteY5" fmla="*/ 1809750 h 2539624"/>
              <a:gd name="connsiteX6" fmla="*/ 2724150 w 12192000"/>
              <a:gd name="connsiteY6" fmla="*/ 2533650 h 2539624"/>
              <a:gd name="connsiteX7" fmla="*/ 64443 w 12192000"/>
              <a:gd name="connsiteY7" fmla="*/ 1610320 h 2539624"/>
              <a:gd name="connsiteX8" fmla="*/ 0 w 12192000"/>
              <a:gd name="connsiteY8" fmla="*/ 1575868 h 253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539624">
                <a:moveTo>
                  <a:pt x="0" y="0"/>
                </a:moveTo>
                <a:lnTo>
                  <a:pt x="12192000" y="0"/>
                </a:lnTo>
                <a:lnTo>
                  <a:pt x="12192000" y="1784674"/>
                </a:lnTo>
                <a:lnTo>
                  <a:pt x="12052232" y="1825247"/>
                </a:lnTo>
                <a:cubicBezTo>
                  <a:pt x="11558836" y="1963688"/>
                  <a:pt x="10923588" y="2113756"/>
                  <a:pt x="10344150" y="2133600"/>
                </a:cubicBezTo>
                <a:cubicBezTo>
                  <a:pt x="9417050" y="2165350"/>
                  <a:pt x="8451850" y="1743075"/>
                  <a:pt x="7181850" y="1809750"/>
                </a:cubicBezTo>
                <a:cubicBezTo>
                  <a:pt x="5911850" y="1876425"/>
                  <a:pt x="3997325" y="2613025"/>
                  <a:pt x="2724150" y="2533650"/>
                </a:cubicBezTo>
                <a:cubicBezTo>
                  <a:pt x="1769269" y="2474119"/>
                  <a:pt x="728663" y="1962746"/>
                  <a:pt x="64443" y="1610320"/>
                </a:cubicBezTo>
                <a:lnTo>
                  <a:pt x="0" y="157586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长方形 4"/>
          <p:cNvSpPr/>
          <p:nvPr userDrawn="1"/>
        </p:nvSpPr>
        <p:spPr>
          <a:xfrm>
            <a:off x="838822" y="1721223"/>
            <a:ext cx="4857421" cy="465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占位符 2"/>
          <p:cNvSpPr>
            <a:spLocks noGrp="1"/>
          </p:cNvSpPr>
          <p:nvPr>
            <p:ph type="body" idx="1"/>
          </p:nvPr>
        </p:nvSpPr>
        <p:spPr>
          <a:xfrm>
            <a:off x="1263197" y="2038570"/>
            <a:ext cx="4086146" cy="703135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23" name="长方形 22"/>
          <p:cNvSpPr/>
          <p:nvPr userDrawn="1"/>
        </p:nvSpPr>
        <p:spPr>
          <a:xfrm>
            <a:off x="6495759" y="1721223"/>
            <a:ext cx="4858040" cy="465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文本占位符 2"/>
          <p:cNvSpPr>
            <a:spLocks noGrp="1"/>
          </p:cNvSpPr>
          <p:nvPr>
            <p:ph type="body" idx="11"/>
          </p:nvPr>
        </p:nvSpPr>
        <p:spPr>
          <a:xfrm>
            <a:off x="6854754" y="2038570"/>
            <a:ext cx="4086666" cy="703135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cxnSp>
        <p:nvCxnSpPr>
          <p:cNvPr id="28" name="直接连接符​​(S) 27"/>
          <p:cNvCxnSpPr/>
          <p:nvPr userDrawn="1"/>
        </p:nvCxnSpPr>
        <p:spPr>
          <a:xfrm>
            <a:off x="838200" y="1264837"/>
            <a:ext cx="1052434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>
          <a:xfrm>
            <a:off x="1263195" y="2885581"/>
            <a:ext cx="4086147" cy="310246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3" name="内容占位符 2"/>
          <p:cNvSpPr>
            <a:spLocks noGrp="1"/>
          </p:cNvSpPr>
          <p:nvPr>
            <p:ph sz="quarter" idx="13"/>
          </p:nvPr>
        </p:nvSpPr>
        <p:spPr>
          <a:xfrm>
            <a:off x="6861067" y="2885581"/>
            <a:ext cx="4086667" cy="310246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FECCED4-C13D-4D1F-B8FC-A7B400CA580B}" type="datetime1">
              <a:rPr lang="zh-CN" altLang="en-US" smtClean="0"/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93002F-D6EA-CF48-8F44-2316036B2B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：形状 6"/>
          <p:cNvSpPr/>
          <p:nvPr userDrawn="1"/>
        </p:nvSpPr>
        <p:spPr>
          <a:xfrm>
            <a:off x="0" y="0"/>
            <a:ext cx="12181097" cy="4981942"/>
          </a:xfrm>
          <a:custGeom>
            <a:avLst/>
            <a:gdLst>
              <a:gd name="connsiteX0" fmla="*/ 0 w 2412595"/>
              <a:gd name="connsiteY0" fmla="*/ 0 h 1044036"/>
              <a:gd name="connsiteX1" fmla="*/ 2412595 w 2412595"/>
              <a:gd name="connsiteY1" fmla="*/ 0 h 1044036"/>
              <a:gd name="connsiteX2" fmla="*/ 2328863 w 2412595"/>
              <a:gd name="connsiteY2" fmla="*/ 69540 h 1044036"/>
              <a:gd name="connsiteX3" fmla="*/ 2000250 w 2412595"/>
              <a:gd name="connsiteY3" fmla="*/ 285750 h 1044036"/>
              <a:gd name="connsiteX4" fmla="*/ 1162050 w 2412595"/>
              <a:gd name="connsiteY4" fmla="*/ 400050 h 1044036"/>
              <a:gd name="connsiteX5" fmla="*/ 552450 w 2412595"/>
              <a:gd name="connsiteY5" fmla="*/ 952500 h 1044036"/>
              <a:gd name="connsiteX6" fmla="*/ 107640 w 2412595"/>
              <a:gd name="connsiteY6" fmla="*/ 1035825 h 1044036"/>
              <a:gd name="connsiteX7" fmla="*/ 0 w 2412595"/>
              <a:gd name="connsiteY7" fmla="*/ 1044036 h 104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2595" h="1044036">
                <a:moveTo>
                  <a:pt x="0" y="0"/>
                </a:moveTo>
                <a:lnTo>
                  <a:pt x="2412595" y="0"/>
                </a:lnTo>
                <a:lnTo>
                  <a:pt x="2328863" y="69540"/>
                </a:lnTo>
                <a:cubicBezTo>
                  <a:pt x="2215753" y="160139"/>
                  <a:pt x="2095500" y="245269"/>
                  <a:pt x="2000250" y="285750"/>
                </a:cubicBezTo>
                <a:cubicBezTo>
                  <a:pt x="1746250" y="393700"/>
                  <a:pt x="1403350" y="288925"/>
                  <a:pt x="1162050" y="400050"/>
                </a:cubicBezTo>
                <a:cubicBezTo>
                  <a:pt x="920750" y="511175"/>
                  <a:pt x="844550" y="841375"/>
                  <a:pt x="552450" y="952500"/>
                </a:cubicBezTo>
                <a:cubicBezTo>
                  <a:pt x="442913" y="994172"/>
                  <a:pt x="278904" y="1019770"/>
                  <a:pt x="107640" y="1035825"/>
                </a:cubicBezTo>
                <a:lnTo>
                  <a:pt x="0" y="104403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图片占位符 30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298096" cy="6858000"/>
          </a:xfrm>
          <a:custGeom>
            <a:avLst/>
            <a:gdLst>
              <a:gd name="connsiteX0" fmla="*/ 0 w 9298096"/>
              <a:gd name="connsiteY0" fmla="*/ 0 h 6858000"/>
              <a:gd name="connsiteX1" fmla="*/ 8705997 w 9298096"/>
              <a:gd name="connsiteY1" fmla="*/ 0 h 6858000"/>
              <a:gd name="connsiteX2" fmla="*/ 8676710 w 9298096"/>
              <a:gd name="connsiteY2" fmla="*/ 366601 h 6858000"/>
              <a:gd name="connsiteX3" fmla="*/ 9086747 w 9298096"/>
              <a:gd name="connsiteY3" fmla="*/ 1403199 h 6858000"/>
              <a:gd name="connsiteX4" fmla="*/ 9297958 w 9298096"/>
              <a:gd name="connsiteY4" fmla="*/ 2314162 h 6858000"/>
              <a:gd name="connsiteX5" fmla="*/ 9298096 w 9298096"/>
              <a:gd name="connsiteY5" fmla="*/ 2513013 h 6858000"/>
              <a:gd name="connsiteX6" fmla="*/ 6405563 w 9298096"/>
              <a:gd name="connsiteY6" fmla="*/ 2513013 h 6858000"/>
              <a:gd name="connsiteX7" fmla="*/ 6405563 w 9298096"/>
              <a:gd name="connsiteY7" fmla="*/ 5528005 h 6858000"/>
              <a:gd name="connsiteX8" fmla="*/ 6380081 w 9298096"/>
              <a:gd name="connsiteY8" fmla="*/ 5533593 h 6858000"/>
              <a:gd name="connsiteX9" fmla="*/ 5022973 w 9298096"/>
              <a:gd name="connsiteY9" fmla="*/ 5947798 h 6858000"/>
              <a:gd name="connsiteX10" fmla="*/ 4312498 w 9298096"/>
              <a:gd name="connsiteY10" fmla="*/ 6826871 h 6858000"/>
              <a:gd name="connsiteX11" fmla="*/ 4305141 w 9298096"/>
              <a:gd name="connsiteY11" fmla="*/ 6858000 h 6858000"/>
              <a:gd name="connsiteX12" fmla="*/ 0 w 9298096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98096" h="6858000">
                <a:moveTo>
                  <a:pt x="0" y="0"/>
                </a:moveTo>
                <a:cubicBezTo>
                  <a:pt x="0" y="0"/>
                  <a:pt x="0" y="0"/>
                  <a:pt x="8705997" y="0"/>
                </a:cubicBezTo>
                <a:cubicBezTo>
                  <a:pt x="8676710" y="120093"/>
                  <a:pt x="8662063" y="246508"/>
                  <a:pt x="8676710" y="366601"/>
                </a:cubicBezTo>
                <a:cubicBezTo>
                  <a:pt x="8720642" y="733203"/>
                  <a:pt x="8940304" y="1061881"/>
                  <a:pt x="9086747" y="1403199"/>
                </a:cubicBezTo>
                <a:cubicBezTo>
                  <a:pt x="9210308" y="1694743"/>
                  <a:pt x="9280326" y="2003174"/>
                  <a:pt x="9297958" y="2314162"/>
                </a:cubicBezTo>
                <a:lnTo>
                  <a:pt x="9298096" y="2513013"/>
                </a:lnTo>
                <a:lnTo>
                  <a:pt x="6405563" y="2513013"/>
                </a:lnTo>
                <a:lnTo>
                  <a:pt x="6405563" y="5528005"/>
                </a:lnTo>
                <a:lnTo>
                  <a:pt x="6380081" y="5533593"/>
                </a:lnTo>
                <a:cubicBezTo>
                  <a:pt x="5907118" y="5632552"/>
                  <a:pt x="5423859" y="5715512"/>
                  <a:pt x="5022973" y="5947798"/>
                </a:cubicBezTo>
                <a:cubicBezTo>
                  <a:pt x="4677003" y="6156381"/>
                  <a:pt x="4421644" y="6475183"/>
                  <a:pt x="4312498" y="6826871"/>
                </a:cubicBezTo>
                <a:lnTo>
                  <a:pt x="430514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21" name="长方形 20"/>
          <p:cNvSpPr/>
          <p:nvPr userDrawn="1"/>
        </p:nvSpPr>
        <p:spPr>
          <a:xfrm>
            <a:off x="6405102" y="2512661"/>
            <a:ext cx="5284607" cy="4345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6767867" y="2763704"/>
            <a:ext cx="4559075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cxnSp>
        <p:nvCxnSpPr>
          <p:cNvPr id="24" name="直接连接符​​(S) 23"/>
          <p:cNvCxnSpPr/>
          <p:nvPr userDrawn="1"/>
        </p:nvCxnSpPr>
        <p:spPr>
          <a:xfrm>
            <a:off x="6767867" y="3347504"/>
            <a:ext cx="444369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6767513" y="3348038"/>
            <a:ext cx="4559074" cy="3008312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12C34A-CFB5-4FEF-8890-35108A34EACA}" type="datetime1">
              <a:rPr lang="zh-CN" altLang="en-US" smtClean="0"/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93002F-D6EA-CF48-8F44-2316036B2B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单击此处编辑母版标题样式</a:t>
            </a:r>
            <a:endParaRPr 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单击此处编辑母版文本样式</a:t>
            </a:r>
            <a:endParaRPr lang="en-US" noProof="0"/>
          </a:p>
          <a:p>
            <a:pPr lvl="1" rtl="0"/>
            <a:r>
              <a:rPr lang="en-US" noProof="0"/>
              <a:t>第二级</a:t>
            </a:r>
            <a:endParaRPr lang="en-US" noProof="0"/>
          </a:p>
          <a:p>
            <a:pPr lvl="2" rtl="0"/>
            <a:r>
              <a:rPr lang="en-US" noProof="0"/>
              <a:t>第三级</a:t>
            </a:r>
            <a:endParaRPr lang="en-US" noProof="0"/>
          </a:p>
          <a:p>
            <a:pPr lvl="3" rtl="0"/>
            <a:r>
              <a:rPr lang="en-US" noProof="0"/>
              <a:t>第四级</a:t>
            </a:r>
            <a:endParaRPr lang="en-US" noProof="0"/>
          </a:p>
          <a:p>
            <a:pPr lvl="4" rtl="0"/>
            <a:r>
              <a:rPr lang="en-US" noProof="0"/>
              <a:t>第五级</a:t>
            </a:r>
            <a:endParaRPr 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83A700D-9F27-410D-B1B8-E3C667347E2A}" type="datetime1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36940" y="6492875"/>
            <a:ext cx="4168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93002F-D6EA-CF48-8F44-2316036B2B8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/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spc="150" baseline="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12" descr="花的特写"/>
          <p:cNvPicPr>
            <a:picLocks noGrp="1" noChangeAspect="1"/>
          </p:cNvPicPr>
          <p:nvPr>
            <p:ph type="pic" sz="quarter" idx="14"/>
          </p:nvPr>
        </p:nvPicPr>
        <p:blipFill>
          <a:blip r:embed="rId1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solidFill>
            <a:schemeClr val="accent1">
              <a:lumMod val="60000"/>
              <a:lumOff val="40000"/>
            </a:schemeClr>
          </a:solidFill>
        </p:spPr>
      </p:pic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701383" y="2552297"/>
            <a:ext cx="8789234" cy="2213923"/>
          </a:xfrm>
        </p:spPr>
        <p:txBody>
          <a:bodyPr rtlCol="0">
            <a:normAutofit fontScale="90000"/>
          </a:bodyPr>
          <a:lstStyle/>
          <a:p>
            <a:pPr rtl="0">
              <a:lnSpc>
                <a:spcPct val="200000"/>
              </a:lnSpc>
            </a:pP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标准日本语</a:t>
            </a:r>
            <a:br>
              <a:rPr lang="en-US" altLang="zh-CN" dirty="0"/>
            </a:br>
            <a:r>
              <a:rPr lang="en-US" altLang="zh-CN" dirty="0"/>
              <a:t>1~11</a:t>
            </a:r>
            <a:r>
              <a:rPr lang="zh-CN" altLang="en-US" dirty="0"/>
              <a:t>课复习</a:t>
            </a: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２．２　形容詞</a:t>
            </a:r>
            <a:r>
              <a:rPr lang="zh-CN" altLang="en-US" dirty="0"/>
              <a:t>定语</a:t>
            </a:r>
            <a:endParaRPr lang="zh-CN" altLang="en-US" dirty="0"/>
          </a:p>
        </p:txBody>
      </p:sp>
      <p:graphicFrame>
        <p:nvGraphicFramePr>
          <p:cNvPr id="5" name="表格 5"/>
          <p:cNvGraphicFramePr>
            <a:graphicFrameLocks noGrp="1"/>
          </p:cNvGraphicFramePr>
          <p:nvPr>
            <p:ph sz="quarter" idx="10"/>
          </p:nvPr>
        </p:nvGraphicFramePr>
        <p:xfrm>
          <a:off x="843379" y="1424941"/>
          <a:ext cx="10519946" cy="350890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33491"/>
                <a:gridCol w="1597980"/>
                <a:gridCol w="7288475"/>
              </a:tblGrid>
              <a:tr h="0"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723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現在形</a:t>
                      </a:r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肯定</a:t>
                      </a:r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楽しい一日　　　おいしい料理　　　優しい人　　　高いビル</a:t>
                      </a:r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</a:tr>
              <a:tr h="732160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否定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楽しくない一日　　おいしくない料理　　　高くないビル</a:t>
                      </a:r>
                      <a:endParaRPr lang="zh-CN" altLang="en-US" sz="2400" dirty="0"/>
                    </a:p>
                  </a:txBody>
                  <a:tcPr/>
                </a:tc>
              </a:tr>
              <a:tr h="694126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過去形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肯定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楽しかった一日　　おいしかった料理　　　白かったビル</a:t>
                      </a:r>
                      <a:endParaRPr lang="zh-CN" altLang="en-US" sz="2400" dirty="0"/>
                    </a:p>
                  </a:txBody>
                  <a:tcPr/>
                </a:tc>
              </a:tr>
              <a:tr h="770198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否定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楽しくなかった一日　　　おいしくなかった料理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508001"/>
            <a:ext cx="10058400" cy="397521"/>
          </a:xfrm>
        </p:spPr>
        <p:txBody>
          <a:bodyPr>
            <a:noAutofit/>
          </a:bodyPr>
          <a:lstStyle/>
          <a:p>
            <a:r>
              <a:rPr lang="en-US" altLang="ja-JP" sz="2800" dirty="0">
                <a:solidFill>
                  <a:srgbClr val="C00000"/>
                </a:solidFill>
              </a:rPr>
              <a:t>Ⅱ</a:t>
            </a:r>
            <a:r>
              <a:rPr lang="ja-JP" altLang="en-US" sz="2800" dirty="0">
                <a:solidFill>
                  <a:srgbClr val="C00000"/>
                </a:solidFill>
              </a:rPr>
              <a:t>　文法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905522"/>
            <a:ext cx="10058400" cy="51295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ja-JP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２．３　</a:t>
            </a:r>
            <a:r>
              <a:rPr lang="ja-JP" altLang="en-US" sz="2400" dirty="0">
                <a:solidFill>
                  <a:srgbClr val="7030A0"/>
                </a:solidFill>
              </a:rPr>
              <a:t>形容詞動詞の活用</a:t>
            </a:r>
            <a:endParaRPr lang="en-US" altLang="ja-JP" sz="2400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endParaRPr lang="en-US" altLang="ja-JP" sz="20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ja-JP" sz="2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ja-JP" sz="2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576872" y="1516380"/>
          <a:ext cx="9182863" cy="4114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819"/>
                <a:gridCol w="1294365"/>
                <a:gridCol w="2904681"/>
                <a:gridCol w="3505998"/>
              </a:tblGrid>
              <a:tr h="5620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sz="2400" dirty="0">
                          <a:solidFill>
                            <a:srgbClr val="0070C0"/>
                          </a:solidFill>
                        </a:rPr>
                        <a:t>常体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sz="2400" dirty="0">
                          <a:solidFill>
                            <a:srgbClr val="0070C0"/>
                          </a:solidFill>
                        </a:rPr>
                        <a:t>敬体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9778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/>
                        <a:t>現在形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/>
                        <a:t>肯定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/>
                        <a:t>便利だ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/>
                        <a:t>便利です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73751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/>
                        <a:t>否定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/>
                        <a:t>便利じゃない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ja-JP" altLang="en-US" sz="2000" dirty="0"/>
                        <a:t>便利じゃないです</a:t>
                      </a:r>
                      <a:endParaRPr lang="en-US" altLang="ja-JP" sz="20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ja-JP" altLang="en-US" sz="2000" dirty="0"/>
                        <a:t>便利ではありません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73751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/>
                        <a:t>過去形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/>
                        <a:t>肯定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/>
                        <a:t>便利だった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ja-JP" altLang="en-US" sz="2000" dirty="0"/>
                        <a:t>便利だったです</a:t>
                      </a:r>
                      <a:endParaRPr lang="en-US" altLang="ja-JP" sz="20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ja-JP" altLang="en-US" sz="2000" dirty="0"/>
                        <a:t>便利でした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070336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/>
                        <a:t>否定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/>
                        <a:t>便利じゃなかった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sz="2000" dirty="0"/>
                        <a:t>便利ではなかったです</a:t>
                      </a:r>
                      <a:endParaRPr lang="zh-CN" altLang="en-US" sz="20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ja-JP" altLang="en-US" sz="2000" dirty="0"/>
                        <a:t>便利ではありませんでした</a:t>
                      </a:r>
                      <a:endParaRPr lang="en-US" altLang="ja-JP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２．４　形容動詞</a:t>
            </a:r>
            <a:r>
              <a:rPr lang="zh-CN" altLang="en-US" dirty="0"/>
              <a:t>定语</a:t>
            </a:r>
            <a:endParaRPr lang="zh-CN" altLang="en-US" dirty="0"/>
          </a:p>
        </p:txBody>
      </p:sp>
      <p:graphicFrame>
        <p:nvGraphicFramePr>
          <p:cNvPr id="5" name="表格 5"/>
          <p:cNvGraphicFramePr>
            <a:graphicFrameLocks noGrp="1"/>
          </p:cNvGraphicFramePr>
          <p:nvPr>
            <p:ph sz="quarter" idx="10"/>
          </p:nvPr>
        </p:nvGraphicFramePr>
        <p:xfrm>
          <a:off x="843379" y="1424941"/>
          <a:ext cx="10519946" cy="350890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33491"/>
                <a:gridCol w="1597980"/>
                <a:gridCol w="7288475"/>
              </a:tblGrid>
              <a:tr h="0"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723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現在形</a:t>
                      </a:r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肯定</a:t>
                      </a:r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静かな町　　簡単な操作　　ユーモアな人</a:t>
                      </a:r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</a:tr>
              <a:tr h="732160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否定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静かじゃない町　　簡単じゃない操作　　ユーモアじゃない人</a:t>
                      </a:r>
                      <a:endParaRPr lang="zh-CN" altLang="en-US" sz="2400" dirty="0"/>
                    </a:p>
                  </a:txBody>
                  <a:tcPr/>
                </a:tc>
              </a:tr>
              <a:tr h="694126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過去形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肯定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静かだった町　　簡単だった操作　　　ユーモアだった人</a:t>
                      </a:r>
                      <a:endParaRPr lang="zh-CN" altLang="en-US" sz="2400" dirty="0"/>
                    </a:p>
                  </a:txBody>
                  <a:tcPr/>
                </a:tc>
              </a:tr>
              <a:tr h="770198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否定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静かじゃなかった町　　　ユーモアじゃなかった人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EE476E"/>
                </a:solidFill>
              </a:rPr>
              <a:t>　２．５　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動詞活用・～ます形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38200" y="1265238"/>
            <a:ext cx="10693400" cy="4911725"/>
          </a:xfrm>
        </p:spPr>
        <p:txBody>
          <a:bodyPr>
            <a:normAutofit lnSpcReduction="10000"/>
          </a:bodyPr>
          <a:lstStyle/>
          <a:p>
            <a:pPr indent="266700" algn="just"/>
            <a:r>
              <a:rPr lang="ja-JP" altLang="en-US" sz="2400" kern="100" dirty="0">
                <a:solidFill>
                  <a:srgbClr val="7030A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五段動詞：</a:t>
            </a:r>
            <a:endParaRPr lang="en-US" altLang="ja-JP" sz="2400" kern="100" dirty="0">
              <a:solidFill>
                <a:srgbClr val="7030A0"/>
              </a:solidFill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indent="266700" algn="just"/>
            <a:r>
              <a:rPr lang="ja-JP" altLang="en-US" sz="2400" kern="1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ある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：あります　　</a:t>
            </a:r>
            <a:r>
              <a:rPr lang="ja-JP" altLang="en-US" sz="2400" kern="1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撮る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：撮ります</a:t>
            </a:r>
            <a:r>
              <a:rPr lang="ja-JP" altLang="zh-CN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</a:t>
            </a:r>
            <a:r>
              <a:rPr lang="ja-JP" altLang="en-US" sz="2400" kern="1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乗る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：乗ります　　</a:t>
            </a:r>
            <a:endParaRPr lang="en-US" altLang="ja-JP" sz="24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indent="266700" algn="just"/>
            <a:r>
              <a:rPr lang="ja-JP" altLang="en-US" sz="2400" kern="1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買う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：買います　　</a:t>
            </a:r>
            <a:r>
              <a:rPr lang="ja-JP" altLang="en-US" sz="2400" kern="1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歌う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：歌います    習う：</a:t>
            </a:r>
            <a:endParaRPr lang="en-US" altLang="ja-JP" sz="24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indent="266700" algn="just"/>
            <a:r>
              <a:rPr lang="ja-JP" altLang="en-US" sz="2400" kern="1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待つ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：待ちます　　</a:t>
            </a:r>
            <a:r>
              <a:rPr lang="ja-JP" altLang="en-US" sz="2400" kern="1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持つ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：持ちます　　</a:t>
            </a:r>
            <a:r>
              <a:rPr lang="ja-JP" altLang="en-US" sz="2400" kern="1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立つ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：立ちます　</a:t>
            </a:r>
            <a:endParaRPr lang="en-US" altLang="ja-JP" sz="24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indent="266700" algn="just"/>
            <a:r>
              <a:rPr lang="ja-JP" altLang="en-US" sz="2400" kern="1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書く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：書きます　　</a:t>
            </a:r>
            <a:r>
              <a:rPr lang="ja-JP" altLang="en-US" sz="2400" kern="1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歩く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：歩きます</a:t>
            </a:r>
            <a:r>
              <a:rPr lang="ja-JP" altLang="zh-CN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</a:t>
            </a:r>
            <a:r>
              <a:rPr lang="ja-JP" altLang="en-US" sz="2400" kern="1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働く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：働きます</a:t>
            </a:r>
            <a:endParaRPr lang="en-US" altLang="ja-JP" sz="24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indent="266700" algn="just"/>
            <a:r>
              <a:rPr lang="ja-JP" altLang="en-US" sz="2400" kern="1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泳ぐ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：泳ぎます　　</a:t>
            </a:r>
            <a:r>
              <a:rPr lang="ja-JP" altLang="en-US" sz="2400" kern="1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急ぐ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：急ぎます</a:t>
            </a:r>
            <a:endParaRPr lang="en-US" altLang="ja-JP" sz="24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indent="266700" algn="just"/>
            <a:r>
              <a:rPr lang="ja-JP" altLang="en-US" sz="2400" kern="1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飲む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：飲みます</a:t>
            </a:r>
            <a:r>
              <a:rPr lang="ja-JP" altLang="zh-CN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</a:t>
            </a:r>
            <a:r>
              <a:rPr lang="ja-JP" altLang="en-US" sz="2400" kern="1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読む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：読みます</a:t>
            </a:r>
            <a:r>
              <a:rPr lang="ja-JP" altLang="zh-CN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</a:t>
            </a:r>
            <a:r>
              <a:rPr lang="ja-JP" altLang="en-US" sz="2400" kern="1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休む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：休みます　</a:t>
            </a:r>
            <a:endParaRPr lang="en-US" altLang="ja-JP" sz="24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2400" kern="1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遊ぶ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：遊びます　　　</a:t>
            </a:r>
            <a:r>
              <a:rPr lang="ja-JP" altLang="en-US" sz="2400" kern="1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呼ぶ：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呼びます　</a:t>
            </a:r>
            <a:endParaRPr lang="en-US" altLang="ja-JP" sz="24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r>
              <a:rPr lang="ja-JP" altLang="en-US" sz="2400" kern="1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死ぬ：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死にます</a:t>
            </a:r>
            <a:r>
              <a:rPr lang="ja-JP" altLang="en-US" sz="2400" kern="1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</a:t>
            </a:r>
            <a:endParaRPr lang="en-US" altLang="ja-JP" sz="2400" kern="100" dirty="0">
              <a:solidFill>
                <a:srgbClr val="0070C0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r>
              <a:rPr lang="ja-JP" altLang="en-US" sz="2400" kern="1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話す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：話します　　　</a:t>
            </a:r>
            <a:r>
              <a:rPr lang="ja-JP" altLang="en-US" sz="2400" kern="1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貸す：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貸します</a:t>
            </a:r>
            <a:endParaRPr lang="en-US" altLang="ja-JP" sz="2400" dirty="0">
              <a:solidFill>
                <a:srgbClr val="952B86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srgbClr val="952B86"/>
                </a:solidFill>
              </a:rPr>
              <a:t>特殊五段動詞</a:t>
            </a:r>
            <a:endParaRPr lang="en-US" altLang="ja-JP" sz="2400" dirty="0">
              <a:solidFill>
                <a:srgbClr val="952B86"/>
              </a:solidFill>
            </a:endParaRPr>
          </a:p>
          <a:p>
            <a:r>
              <a:rPr lang="ja-JP" altLang="en-US" sz="2400" dirty="0">
                <a:solidFill>
                  <a:srgbClr val="0070C0"/>
                </a:solidFill>
              </a:rPr>
              <a:t>行く（いく）</a:t>
            </a:r>
            <a:r>
              <a:rPr lang="ja-JP" altLang="en-US" sz="2400" dirty="0"/>
              <a:t>：行きます　　</a:t>
            </a:r>
            <a:r>
              <a:rPr lang="ja-JP" altLang="en-US" sz="2400" dirty="0">
                <a:solidFill>
                  <a:srgbClr val="993366"/>
                </a:solidFill>
              </a:rPr>
              <a:t>　　　</a:t>
            </a:r>
            <a:r>
              <a:rPr lang="ja-JP" altLang="en-US" sz="2400" dirty="0">
                <a:solidFill>
                  <a:srgbClr val="0070C0"/>
                </a:solidFill>
              </a:rPr>
              <a:t>入る（はいる）</a:t>
            </a:r>
            <a:r>
              <a:rPr lang="ja-JP" altLang="en-US" sz="2400" dirty="0">
                <a:solidFill>
                  <a:srgbClr val="000000"/>
                </a:solidFill>
              </a:rPr>
              <a:t>：</a:t>
            </a:r>
            <a:r>
              <a:rPr lang="ja-JP" altLang="en-US" sz="2400" dirty="0"/>
              <a:t>入ります</a:t>
            </a:r>
            <a:r>
              <a:rPr lang="ja-JP" altLang="en-US" sz="2400" dirty="0">
                <a:solidFill>
                  <a:srgbClr val="993366"/>
                </a:solidFill>
              </a:rPr>
              <a:t>　　　　　　</a:t>
            </a:r>
            <a:endParaRPr lang="en-US" altLang="ja-JP" sz="2400" dirty="0">
              <a:solidFill>
                <a:srgbClr val="993366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srgbClr val="0070C0"/>
                </a:solidFill>
              </a:rPr>
              <a:t>切る（きる）</a:t>
            </a:r>
            <a:r>
              <a:rPr lang="ja-JP" altLang="en-US" sz="2400" dirty="0"/>
              <a:t>：切ります　　</a:t>
            </a:r>
            <a:r>
              <a:rPr lang="ja-JP" altLang="en-US" sz="2400" dirty="0">
                <a:solidFill>
                  <a:srgbClr val="993366"/>
                </a:solidFill>
              </a:rPr>
              <a:t>　　　</a:t>
            </a:r>
            <a:r>
              <a:rPr lang="ja-JP" altLang="en-US" sz="2400" dirty="0">
                <a:solidFill>
                  <a:srgbClr val="0070C0"/>
                </a:solidFill>
              </a:rPr>
              <a:t>走る（はしる）</a:t>
            </a:r>
            <a:r>
              <a:rPr lang="ja-JP" altLang="en-US" sz="2400" dirty="0"/>
              <a:t>：走ります</a:t>
            </a:r>
            <a:r>
              <a:rPr lang="ja-JP" altLang="en-US" sz="2400" dirty="0">
                <a:solidFill>
                  <a:srgbClr val="993366"/>
                </a:solidFill>
              </a:rPr>
              <a:t>　</a:t>
            </a:r>
            <a:endParaRPr lang="en-US" altLang="ja-JP" sz="2400" dirty="0">
              <a:solidFill>
                <a:srgbClr val="993366"/>
              </a:solidFill>
            </a:endParaRPr>
          </a:p>
          <a:p>
            <a:r>
              <a:rPr kumimoji="0" lang="ja-JP" altLang="en-US" sz="2400" b="0" i="0" u="none" strike="noStrike" kern="1200" cap="none" spc="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滑る（すべる）</a:t>
            </a:r>
            <a:r>
              <a:rPr kumimoji="0" lang="ja-JP" altLang="en-US" sz="2400" b="0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：</a:t>
            </a:r>
            <a:r>
              <a:rPr kumimoji="0" lang="ja-JP" altLang="en-US" sz="2400" b="0" i="0" u="none" strike="noStrike" kern="1200" cap="none" spc="150" normalizeH="0" baseline="0" noProof="0" dirty="0">
                <a:ln>
                  <a:noFill/>
                </a:ln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滑ります</a:t>
            </a:r>
            <a:r>
              <a:rPr kumimoji="0" lang="ja-JP" altLang="en-US" sz="2400" b="0" i="0" u="none" strike="noStrike" kern="1200" cap="none" spc="150" normalizeH="0" baseline="0" noProof="0" dirty="0">
                <a:ln>
                  <a:noFill/>
                </a:ln>
                <a:solidFill>
                  <a:srgbClr val="993366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　　　　</a:t>
            </a:r>
            <a:r>
              <a:rPr kumimoji="0" lang="ja-JP" altLang="en-US" sz="2400" b="0" i="0" u="none" strike="noStrike" kern="1200" cap="none" spc="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帰る（かえる）</a:t>
            </a:r>
            <a:r>
              <a:rPr kumimoji="0" lang="ja-JP" altLang="en-US" sz="2400" b="0" i="0" u="none" strike="noStrike" kern="1200" cap="none" spc="150" normalizeH="0" baseline="0" noProof="0" dirty="0">
                <a:ln>
                  <a:noFill/>
                </a:ln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：帰ります</a:t>
            </a:r>
            <a:endParaRPr lang="zh-CN" altLang="en-US" sz="2400" dirty="0"/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EE476E"/>
                </a:solidFill>
              </a:rPr>
              <a:t>　</a:t>
            </a:r>
            <a:r>
              <a:rPr kumimoji="0" lang="ja-JP" altLang="en-US" sz="2400" b="1" i="0" u="none" strike="noStrike" kern="1200" cap="none" spc="150" normalizeH="0" baseline="0" noProof="0" dirty="0">
                <a:ln>
                  <a:noFill/>
                </a:ln>
                <a:solidFill>
                  <a:srgbClr val="EE476E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２．５　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動詞活用・～ます形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38200" y="1265239"/>
            <a:ext cx="10524344" cy="4354326"/>
          </a:xfrm>
        </p:spPr>
        <p:txBody>
          <a:bodyPr>
            <a:normAutofit lnSpcReduction="10000"/>
          </a:bodyPr>
          <a:lstStyle/>
          <a:p>
            <a:pPr indent="266700" algn="just">
              <a:lnSpc>
                <a:spcPct val="200000"/>
              </a:lnSpc>
            </a:pPr>
            <a:r>
              <a:rPr lang="ja-JP" altLang="en-US" sz="2400" kern="100" dirty="0">
                <a:solidFill>
                  <a:srgbClr val="7030A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イ段</a:t>
            </a:r>
            <a:r>
              <a:rPr lang="ja-JP" altLang="en-US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：</a:t>
            </a:r>
            <a:r>
              <a:rPr lang="ja-JP" altLang="en-US" sz="2400" kern="100" dirty="0">
                <a:solidFill>
                  <a:srgbClr val="0070C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いる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：います</a:t>
            </a:r>
            <a:r>
              <a:rPr lang="ja-JP" altLang="zh-CN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</a:t>
            </a:r>
            <a:r>
              <a:rPr lang="ja-JP" altLang="en-US" sz="2400" kern="1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見る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：見ます</a:t>
            </a:r>
            <a:r>
              <a:rPr lang="ja-JP" altLang="zh-CN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</a:t>
            </a:r>
            <a:r>
              <a:rPr lang="ja-JP" altLang="en-US" sz="2400" kern="1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食べる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：食べます　</a:t>
            </a:r>
            <a:endParaRPr lang="en-US" altLang="ja-JP" sz="24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indent="266700" algn="just">
              <a:lnSpc>
                <a:spcPct val="200000"/>
              </a:lnSpc>
            </a:pPr>
            <a:r>
              <a:rPr lang="ja-JP" altLang="en-US" sz="2400" kern="1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サ変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：</a:t>
            </a:r>
            <a:r>
              <a:rPr lang="ja-JP" altLang="en-US" sz="2400" kern="1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する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：します　</a:t>
            </a:r>
            <a:r>
              <a:rPr lang="ja-JP" altLang="en-US" sz="2400" kern="1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旅行する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：旅行します　</a:t>
            </a:r>
            <a:endParaRPr lang="en-US" altLang="ja-JP" sz="24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indent="266700" algn="just">
              <a:lnSpc>
                <a:spcPct val="200000"/>
              </a:lnSpc>
            </a:pP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　　</a:t>
            </a:r>
            <a:r>
              <a:rPr lang="ja-JP" altLang="en-US" sz="2400" kern="1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運転する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：運転します</a:t>
            </a:r>
            <a:r>
              <a:rPr lang="ja-JP" altLang="zh-CN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</a:t>
            </a:r>
            <a:r>
              <a:rPr lang="ja-JP" altLang="en-US" sz="2400" kern="1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出張する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：出張します</a:t>
            </a:r>
            <a:r>
              <a:rPr lang="ja-JP" altLang="zh-CN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</a:t>
            </a:r>
            <a:endParaRPr lang="en-US" altLang="ja-JP" sz="24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indent="266700" algn="just">
              <a:lnSpc>
                <a:spcPct val="200000"/>
              </a:lnSpc>
            </a:pP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　　</a:t>
            </a:r>
            <a:r>
              <a:rPr lang="ja-JP" altLang="en-US" sz="2400" kern="1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ジョギングする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：ジョギングします　</a:t>
            </a:r>
            <a:r>
              <a:rPr lang="ja-JP" altLang="zh-CN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</a:t>
            </a:r>
            <a:endParaRPr lang="en-US" altLang="ja-JP" sz="24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indent="266700" algn="just">
              <a:lnSpc>
                <a:spcPct val="200000"/>
              </a:lnSpc>
            </a:pPr>
            <a:r>
              <a:rPr lang="ja-JP" altLang="en-US" sz="2400" kern="100" dirty="0">
                <a:solidFill>
                  <a:srgbClr val="7030A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カ変</a:t>
            </a:r>
            <a:r>
              <a:rPr lang="ja-JP" altLang="en-US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：</a:t>
            </a:r>
            <a:r>
              <a:rPr lang="ja-JP" altLang="en-US" sz="2400" kern="100" dirty="0">
                <a:solidFill>
                  <a:srgbClr val="0070C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来る（くる）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：来ます（きます）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09157"/>
          </a:xfrm>
        </p:spPr>
        <p:txBody>
          <a:bodyPr>
            <a:normAutofit/>
          </a:bodyPr>
          <a:lstStyle/>
          <a:p>
            <a:r>
              <a:rPr lang="ja-JP" altLang="en-US" dirty="0">
                <a:solidFill>
                  <a:srgbClr val="EE476E"/>
                </a:solidFill>
              </a:rPr>
              <a:t>２．６　</a:t>
            </a:r>
            <a:r>
              <a:rPr kumimoji="0" lang="ja-JP" altLang="en-US" sz="2400" b="1" i="0" u="none" strike="noStrike" kern="1200" cap="none" spc="15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動詞活用・　～て形　～た形　（現在進行形と過去形）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420427"/>
            <a:ext cx="10058400" cy="46146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srgbClr val="0070C0"/>
                </a:solidFill>
              </a:rPr>
              <a:t>　</a:t>
            </a:r>
            <a:r>
              <a:rPr lang="ja-JP" altLang="en-US" sz="2000" dirty="0">
                <a:solidFill>
                  <a:srgbClr val="7030A0"/>
                </a:solidFill>
              </a:rPr>
              <a:t>１、五段動詞</a:t>
            </a:r>
            <a:endParaRPr lang="en-US" altLang="ja-JP" sz="2000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/>
              <a:t>　触る（さわる）　</a:t>
            </a:r>
            <a:r>
              <a:rPr lang="ja-JP" altLang="en-US" sz="2000" dirty="0">
                <a:solidFill>
                  <a:srgbClr val="0070C0"/>
                </a:solidFill>
              </a:rPr>
              <a:t>触って</a:t>
            </a:r>
            <a:r>
              <a:rPr lang="ja-JP" altLang="en-US" sz="2000" dirty="0"/>
              <a:t>　</a:t>
            </a:r>
            <a:r>
              <a:rPr lang="ja-JP" altLang="en-US" sz="2000" dirty="0">
                <a:solidFill>
                  <a:srgbClr val="993366"/>
                </a:solidFill>
              </a:rPr>
              <a:t>触った</a:t>
            </a:r>
            <a:r>
              <a:rPr lang="ja-JP" altLang="en-US" sz="2000" dirty="0"/>
              <a:t>　　送る（おくる）　</a:t>
            </a:r>
            <a:r>
              <a:rPr lang="ja-JP" altLang="en-US" sz="2000" dirty="0">
                <a:solidFill>
                  <a:srgbClr val="0070C0"/>
                </a:solidFill>
              </a:rPr>
              <a:t>送って</a:t>
            </a:r>
            <a:r>
              <a:rPr lang="ja-JP" altLang="en-US" sz="2000" dirty="0"/>
              <a:t>　</a:t>
            </a:r>
            <a:r>
              <a:rPr lang="ja-JP" altLang="en-US" sz="2000" dirty="0">
                <a:solidFill>
                  <a:schemeClr val="accent1">
                    <a:lumMod val="50000"/>
                  </a:schemeClr>
                </a:solidFill>
              </a:rPr>
              <a:t>送った</a:t>
            </a:r>
            <a:endParaRPr lang="en-US" altLang="ja-JP" sz="20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/>
              <a:t>　待つ（まつ）　　</a:t>
            </a:r>
            <a:r>
              <a:rPr lang="ja-JP" altLang="en-US" sz="2000" dirty="0">
                <a:solidFill>
                  <a:srgbClr val="0070C0"/>
                </a:solidFill>
              </a:rPr>
              <a:t>待って</a:t>
            </a:r>
            <a:r>
              <a:rPr lang="ja-JP" altLang="en-US" sz="2000" dirty="0"/>
              <a:t>　</a:t>
            </a:r>
            <a:r>
              <a:rPr lang="ja-JP" altLang="en-US" sz="2000" dirty="0">
                <a:solidFill>
                  <a:srgbClr val="993366"/>
                </a:solidFill>
              </a:rPr>
              <a:t>待った　　</a:t>
            </a:r>
            <a:r>
              <a:rPr lang="ja-JP" altLang="en-US" sz="2000" dirty="0"/>
              <a:t>立つ（たつ）　　</a:t>
            </a:r>
            <a:r>
              <a:rPr lang="ja-JP" altLang="en-US" sz="2000" dirty="0">
                <a:solidFill>
                  <a:srgbClr val="0070C0"/>
                </a:solidFill>
              </a:rPr>
              <a:t>立って</a:t>
            </a:r>
            <a:r>
              <a:rPr lang="ja-JP" altLang="en-US" sz="2000" dirty="0">
                <a:solidFill>
                  <a:srgbClr val="993366"/>
                </a:solidFill>
              </a:rPr>
              <a:t>　立った</a:t>
            </a:r>
            <a:endParaRPr lang="en-US" altLang="ja-JP" sz="2000" dirty="0">
              <a:solidFill>
                <a:srgbClr val="993366"/>
              </a:solidFill>
            </a:endParaRPr>
          </a:p>
          <a:p>
            <a:r>
              <a:rPr lang="ja-JP" altLang="en-US" sz="2000" dirty="0">
                <a:solidFill>
                  <a:srgbClr val="993366"/>
                </a:solidFill>
              </a:rPr>
              <a:t>　</a:t>
            </a:r>
            <a:r>
              <a:rPr lang="ja-JP" altLang="en-US" sz="2000" dirty="0"/>
              <a:t>買う（かう）　　</a:t>
            </a:r>
            <a:r>
              <a:rPr lang="ja-JP" altLang="en-US" sz="2000" dirty="0">
                <a:solidFill>
                  <a:srgbClr val="0070C0"/>
                </a:solidFill>
              </a:rPr>
              <a:t>買って</a:t>
            </a:r>
            <a:r>
              <a:rPr lang="ja-JP" altLang="en-US" sz="2000" dirty="0"/>
              <a:t>　</a:t>
            </a:r>
            <a:r>
              <a:rPr lang="ja-JP" altLang="en-US" sz="2000" dirty="0">
                <a:solidFill>
                  <a:srgbClr val="993366"/>
                </a:solidFill>
              </a:rPr>
              <a:t>買った　　</a:t>
            </a:r>
            <a:r>
              <a:rPr lang="ja-JP" altLang="en-US" sz="2000" dirty="0"/>
              <a:t>習う（ならう）　</a:t>
            </a:r>
            <a:r>
              <a:rPr lang="ja-JP" altLang="en-US" sz="2000" dirty="0">
                <a:solidFill>
                  <a:srgbClr val="0070C0"/>
                </a:solidFill>
              </a:rPr>
              <a:t>習って</a:t>
            </a:r>
            <a:r>
              <a:rPr lang="ja-JP" altLang="en-US" sz="2000" dirty="0">
                <a:solidFill>
                  <a:srgbClr val="993366"/>
                </a:solidFill>
              </a:rPr>
              <a:t>　習った　　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lang="ja-JP" altLang="en-US" sz="2000" dirty="0"/>
              <a:t>　書く（かく）　　</a:t>
            </a:r>
            <a:r>
              <a:rPr lang="ja-JP" altLang="en-US" sz="2000" dirty="0">
                <a:solidFill>
                  <a:srgbClr val="0070C0"/>
                </a:solidFill>
              </a:rPr>
              <a:t>書いて</a:t>
            </a:r>
            <a:r>
              <a:rPr lang="ja-JP" altLang="en-US" sz="2000" dirty="0"/>
              <a:t>　</a:t>
            </a:r>
            <a:r>
              <a:rPr lang="ja-JP" altLang="en-US" sz="2000" dirty="0">
                <a:solidFill>
                  <a:srgbClr val="952B86"/>
                </a:solidFill>
              </a:rPr>
              <a:t>書いた</a:t>
            </a:r>
            <a:r>
              <a:rPr lang="ja-JP" altLang="en-US" sz="2000" dirty="0">
                <a:solidFill>
                  <a:srgbClr val="993366"/>
                </a:solidFill>
              </a:rPr>
              <a:t>　　</a:t>
            </a:r>
            <a:endParaRPr lang="en-US" altLang="ja-JP" sz="2000" dirty="0">
              <a:solidFill>
                <a:srgbClr val="993366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srgbClr val="993366"/>
                </a:solidFill>
              </a:rPr>
              <a:t>　</a:t>
            </a:r>
            <a:r>
              <a:rPr lang="ja-JP" altLang="en-US" sz="2000" dirty="0"/>
              <a:t>急ぐ（いそぐ）　</a:t>
            </a:r>
            <a:r>
              <a:rPr lang="ja-JP" altLang="en-US" sz="2000" dirty="0">
                <a:solidFill>
                  <a:srgbClr val="0070C0"/>
                </a:solidFill>
              </a:rPr>
              <a:t>急いで</a:t>
            </a:r>
            <a:r>
              <a:rPr lang="ja-JP" altLang="en-US" sz="2000" dirty="0">
                <a:solidFill>
                  <a:srgbClr val="993366"/>
                </a:solidFill>
              </a:rPr>
              <a:t>　急いだ　　</a:t>
            </a:r>
            <a:r>
              <a:rPr lang="ja-JP" altLang="en-US" sz="2000" dirty="0"/>
              <a:t>泳ぐ（およぐ）　</a:t>
            </a:r>
            <a:r>
              <a:rPr lang="ja-JP" altLang="en-US" sz="2000" dirty="0">
                <a:solidFill>
                  <a:srgbClr val="0070C0"/>
                </a:solidFill>
              </a:rPr>
              <a:t>泳いで</a:t>
            </a:r>
            <a:r>
              <a:rPr lang="ja-JP" altLang="en-US" sz="2000" dirty="0">
                <a:solidFill>
                  <a:srgbClr val="993366"/>
                </a:solidFill>
              </a:rPr>
              <a:t>　泳いだ　</a:t>
            </a:r>
            <a:endParaRPr lang="en-US" altLang="ja-JP" sz="2000" dirty="0">
              <a:solidFill>
                <a:srgbClr val="993366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/>
              <a:t>　貸す（かす）　　</a:t>
            </a:r>
            <a:r>
              <a:rPr lang="ja-JP" altLang="en-US" sz="2000" dirty="0">
                <a:solidFill>
                  <a:srgbClr val="0070C0"/>
                </a:solidFill>
              </a:rPr>
              <a:t>貸して</a:t>
            </a:r>
            <a:r>
              <a:rPr lang="ja-JP" altLang="en-US" sz="2000" dirty="0"/>
              <a:t>　</a:t>
            </a:r>
            <a:r>
              <a:rPr lang="ja-JP" altLang="en-US" sz="2000" dirty="0">
                <a:solidFill>
                  <a:srgbClr val="993366"/>
                </a:solidFill>
              </a:rPr>
              <a:t>貸した　　</a:t>
            </a:r>
            <a:r>
              <a:rPr lang="ja-JP" altLang="en-US" sz="2000" dirty="0"/>
              <a:t>話す（はなす）　</a:t>
            </a:r>
            <a:r>
              <a:rPr lang="ja-JP" altLang="en-US" sz="2000" dirty="0">
                <a:solidFill>
                  <a:srgbClr val="0070C0"/>
                </a:solidFill>
              </a:rPr>
              <a:t>話して</a:t>
            </a:r>
            <a:r>
              <a:rPr lang="ja-JP" altLang="en-US" sz="2000" dirty="0">
                <a:solidFill>
                  <a:srgbClr val="993366"/>
                </a:solidFill>
              </a:rPr>
              <a:t>　話した　　　　　</a:t>
            </a:r>
            <a:endParaRPr lang="en-US" altLang="ja-JP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ja-JP" sz="2000" dirty="0">
              <a:solidFill>
                <a:srgbClr val="993366"/>
              </a:solidFill>
            </a:endParaRPr>
          </a:p>
          <a:p>
            <a:endParaRPr lang="en-US" altLang="ja-JP" sz="2000" dirty="0">
              <a:solidFill>
                <a:srgbClr val="0070C0"/>
              </a:solidFill>
            </a:endParaRPr>
          </a:p>
          <a:p>
            <a:endParaRPr lang="en-US" altLang="ja-JP" sz="2400" dirty="0">
              <a:solidFill>
                <a:srgbClr val="0070C0"/>
              </a:solidFill>
            </a:endParaRPr>
          </a:p>
          <a:p>
            <a:endParaRPr lang="zh-CN" alt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09157"/>
          </a:xfrm>
        </p:spPr>
        <p:txBody>
          <a:bodyPr>
            <a:normAutofit/>
          </a:bodyPr>
          <a:lstStyle/>
          <a:p>
            <a:r>
              <a:rPr lang="ja-JP" altLang="en-US" dirty="0">
                <a:solidFill>
                  <a:srgbClr val="EE476E"/>
                </a:solidFill>
              </a:rPr>
              <a:t>２．６　</a:t>
            </a:r>
            <a:r>
              <a:rPr kumimoji="0" lang="ja-JP" altLang="en-US" sz="2400" b="1" i="0" u="none" strike="noStrike" kern="1200" cap="none" spc="15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動詞活用・　～て形　～た形　（現在進行形と過去形）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420427"/>
            <a:ext cx="10058400" cy="46146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srgbClr val="0070C0"/>
                </a:solidFill>
              </a:rPr>
              <a:t>　</a:t>
            </a:r>
            <a:r>
              <a:rPr lang="ja-JP" altLang="en-US" sz="2000" dirty="0">
                <a:solidFill>
                  <a:srgbClr val="7030A0"/>
                </a:solidFill>
              </a:rPr>
              <a:t>１、五段動詞</a:t>
            </a:r>
            <a:endParaRPr lang="en-US" altLang="ja-JP" sz="2000" dirty="0">
              <a:solidFill>
                <a:srgbClr val="7030A0"/>
              </a:solidFill>
            </a:endParaRPr>
          </a:p>
          <a:p>
            <a:r>
              <a:rPr lang="ja-JP" altLang="en-US" sz="2000" dirty="0"/>
              <a:t>　読む（よむ）　　</a:t>
            </a:r>
            <a:r>
              <a:rPr lang="ja-JP" altLang="en-US" sz="2000" dirty="0">
                <a:solidFill>
                  <a:srgbClr val="0070C0"/>
                </a:solidFill>
              </a:rPr>
              <a:t>読んで</a:t>
            </a:r>
            <a:r>
              <a:rPr lang="ja-JP" altLang="en-US" sz="2000" dirty="0"/>
              <a:t>　</a:t>
            </a:r>
            <a:r>
              <a:rPr lang="ja-JP" altLang="en-US" sz="2000" dirty="0">
                <a:solidFill>
                  <a:srgbClr val="993366"/>
                </a:solidFill>
              </a:rPr>
              <a:t>読んだ　　　</a:t>
            </a:r>
            <a:r>
              <a:rPr lang="ja-JP" altLang="en-US" sz="2000" dirty="0"/>
              <a:t>飲む（のむ）　　</a:t>
            </a:r>
            <a:r>
              <a:rPr lang="ja-JP" altLang="en-US" sz="2000" dirty="0">
                <a:solidFill>
                  <a:srgbClr val="0070C0"/>
                </a:solidFill>
              </a:rPr>
              <a:t>飲んで</a:t>
            </a:r>
            <a:r>
              <a:rPr lang="ja-JP" altLang="en-US" sz="2000" dirty="0">
                <a:solidFill>
                  <a:srgbClr val="993366"/>
                </a:solidFill>
              </a:rPr>
              <a:t>　飲んだ　　　</a:t>
            </a:r>
            <a:endParaRPr lang="en-US" altLang="ja-JP" sz="2000" dirty="0">
              <a:solidFill>
                <a:srgbClr val="993366"/>
              </a:solidFill>
            </a:endParaRPr>
          </a:p>
          <a:p>
            <a:r>
              <a:rPr lang="ja-JP" altLang="en-US" sz="2000" dirty="0"/>
              <a:t>　呼ぶ（よぶ）　　</a:t>
            </a:r>
            <a:r>
              <a:rPr lang="ja-JP" altLang="en-US" sz="2000" dirty="0">
                <a:solidFill>
                  <a:srgbClr val="0070C0"/>
                </a:solidFill>
              </a:rPr>
              <a:t>呼んで</a:t>
            </a:r>
            <a:r>
              <a:rPr lang="ja-JP" altLang="en-US" sz="2000" dirty="0"/>
              <a:t>　</a:t>
            </a:r>
            <a:r>
              <a:rPr lang="ja-JP" altLang="en-US" sz="2000" dirty="0">
                <a:solidFill>
                  <a:srgbClr val="993366"/>
                </a:solidFill>
              </a:rPr>
              <a:t>呼んだ　　　</a:t>
            </a:r>
            <a:r>
              <a:rPr lang="ja-JP" altLang="en-US" sz="2000" dirty="0"/>
              <a:t>転ぶ（ころぶ）　</a:t>
            </a:r>
            <a:r>
              <a:rPr lang="ja-JP" altLang="en-US" sz="2000" dirty="0">
                <a:solidFill>
                  <a:srgbClr val="0070C0"/>
                </a:solidFill>
              </a:rPr>
              <a:t>転んで</a:t>
            </a:r>
            <a:r>
              <a:rPr lang="ja-JP" altLang="en-US" sz="2000" dirty="0"/>
              <a:t>　</a:t>
            </a:r>
            <a:r>
              <a:rPr lang="ja-JP" altLang="en-US" sz="2000" dirty="0">
                <a:solidFill>
                  <a:srgbClr val="993366"/>
                </a:solidFill>
              </a:rPr>
              <a:t>転んだ　　　</a:t>
            </a:r>
            <a:endParaRPr lang="en-US" altLang="ja-JP" sz="2000" dirty="0">
              <a:solidFill>
                <a:srgbClr val="993366"/>
              </a:solidFill>
            </a:endParaRPr>
          </a:p>
          <a:p>
            <a:r>
              <a:rPr lang="ja-JP" altLang="en-US" sz="2000" dirty="0">
                <a:solidFill>
                  <a:srgbClr val="993366"/>
                </a:solidFill>
              </a:rPr>
              <a:t>　</a:t>
            </a:r>
            <a:r>
              <a:rPr lang="ja-JP" altLang="en-US" sz="2000" dirty="0"/>
              <a:t>死ぬ（しぬ）　　</a:t>
            </a:r>
            <a:r>
              <a:rPr lang="ja-JP" altLang="en-US" sz="2000" dirty="0">
                <a:solidFill>
                  <a:srgbClr val="0070C0"/>
                </a:solidFill>
              </a:rPr>
              <a:t>死んで</a:t>
            </a:r>
            <a:r>
              <a:rPr lang="ja-JP" altLang="en-US" sz="2000" dirty="0"/>
              <a:t>　</a:t>
            </a:r>
            <a:r>
              <a:rPr lang="ja-JP" altLang="en-US" sz="2000" dirty="0">
                <a:solidFill>
                  <a:srgbClr val="993366"/>
                </a:solidFill>
              </a:rPr>
              <a:t>死んだ　　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lang="ja-JP" altLang="en-US" sz="2000" dirty="0"/>
              <a:t>　</a:t>
            </a:r>
            <a:r>
              <a:rPr lang="ja-JP" altLang="en-US" sz="2000" dirty="0">
                <a:solidFill>
                  <a:srgbClr val="993366"/>
                </a:solidFill>
              </a:rPr>
              <a:t>　　</a:t>
            </a:r>
            <a:endParaRPr lang="en-US" altLang="ja-JP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ja-JP" sz="2000" dirty="0">
              <a:solidFill>
                <a:srgbClr val="993366"/>
              </a:solidFill>
            </a:endParaRPr>
          </a:p>
          <a:p>
            <a:endParaRPr lang="en-US" altLang="ja-JP" sz="2000" dirty="0">
              <a:solidFill>
                <a:srgbClr val="0070C0"/>
              </a:solidFill>
            </a:endParaRPr>
          </a:p>
          <a:p>
            <a:endParaRPr lang="en-US" altLang="ja-JP" sz="2400" dirty="0">
              <a:solidFill>
                <a:srgbClr val="0070C0"/>
              </a:solidFill>
            </a:endParaRPr>
          </a:p>
          <a:p>
            <a:endParaRPr lang="zh-CN" alt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602" y="1074198"/>
            <a:ext cx="10599198" cy="51027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srgbClr val="952B86"/>
                </a:solidFill>
              </a:rPr>
              <a:t>特殊五段動詞</a:t>
            </a:r>
            <a:endParaRPr lang="en-US" altLang="ja-JP" sz="2000" dirty="0">
              <a:solidFill>
                <a:srgbClr val="952B86"/>
              </a:solidFill>
            </a:endParaRPr>
          </a:p>
          <a:p>
            <a:r>
              <a:rPr lang="ja-JP" altLang="en-US" sz="2000" dirty="0"/>
              <a:t>行く（いく）</a:t>
            </a:r>
            <a:r>
              <a:rPr lang="ja-JP" altLang="en-US" sz="2000" dirty="0">
                <a:solidFill>
                  <a:srgbClr val="0070C0"/>
                </a:solidFill>
              </a:rPr>
              <a:t>：行って</a:t>
            </a:r>
            <a:r>
              <a:rPr lang="ja-JP" altLang="en-US" sz="2000" dirty="0"/>
              <a:t>　</a:t>
            </a:r>
            <a:r>
              <a:rPr lang="ja-JP" altLang="en-US" sz="2000" dirty="0">
                <a:solidFill>
                  <a:srgbClr val="C00000"/>
                </a:solidFill>
              </a:rPr>
              <a:t>行った</a:t>
            </a:r>
            <a:r>
              <a:rPr lang="ja-JP" altLang="en-US" sz="2000" dirty="0"/>
              <a:t>　　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lang="ja-JP" altLang="en-US" sz="2000" dirty="0"/>
              <a:t>切る（きる）</a:t>
            </a:r>
            <a:r>
              <a:rPr lang="ja-JP" altLang="en-US" sz="2000" dirty="0">
                <a:solidFill>
                  <a:srgbClr val="0070C0"/>
                </a:solidFill>
              </a:rPr>
              <a:t>：切って</a:t>
            </a:r>
            <a:r>
              <a:rPr lang="ja-JP" altLang="en-US" sz="2000" dirty="0"/>
              <a:t>　</a:t>
            </a:r>
            <a:r>
              <a:rPr lang="ja-JP" altLang="en-US" sz="2000" dirty="0">
                <a:solidFill>
                  <a:srgbClr val="C00000"/>
                </a:solidFill>
              </a:rPr>
              <a:t>切った</a:t>
            </a:r>
            <a:r>
              <a:rPr lang="ja-JP" altLang="en-US" sz="2000" dirty="0"/>
              <a:t>　　</a:t>
            </a:r>
            <a:endParaRPr lang="en-US" altLang="ja-JP" sz="2000" dirty="0"/>
          </a:p>
          <a:p>
            <a:r>
              <a:rPr kumimoji="0" lang="ja-JP" altLang="en-US" sz="2000" b="0" i="0" u="none" strike="noStrike" kern="1200" cap="none" spc="150" normalizeH="0" baseline="0" noProof="0" dirty="0">
                <a:ln>
                  <a:noFill/>
                </a:ln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滑る（すべる）</a:t>
            </a:r>
            <a:r>
              <a:rPr kumimoji="0" lang="ja-JP" altLang="en-US" sz="2000" b="0" i="0" u="none" strike="noStrike" kern="1200" cap="none" spc="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：滑って</a:t>
            </a:r>
            <a:r>
              <a:rPr kumimoji="0" lang="ja-JP" altLang="en-US" sz="2000" b="0" i="0" u="none" strike="noStrike" kern="1200" cap="none" spc="150" normalizeH="0" baseline="0" noProof="0" dirty="0">
                <a:ln>
                  <a:noFill/>
                </a:ln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　</a:t>
            </a:r>
            <a:r>
              <a:rPr kumimoji="0" lang="ja-JP" altLang="en-US" sz="2000" b="0" i="0" u="none" strike="noStrike" kern="1200" cap="none" spc="15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滑った</a:t>
            </a:r>
            <a:r>
              <a:rPr kumimoji="0" lang="ja-JP" altLang="en-US" sz="2000" b="0" i="0" u="none" strike="noStrike" kern="1200" cap="none" spc="150" normalizeH="0" baseline="0" noProof="0" dirty="0">
                <a:ln>
                  <a:noFill/>
                </a:ln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　</a:t>
            </a:r>
            <a:endParaRPr kumimoji="0" lang="en-US" altLang="ja-JP" sz="2000" b="0" i="0" u="none" strike="noStrike" kern="1200" cap="none" spc="150" normalizeH="0" baseline="0" noProof="0" dirty="0">
              <a:ln>
                <a:noFill/>
              </a:ln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r>
              <a:rPr kumimoji="0" lang="ja-JP" altLang="en-US" sz="2000" b="0" i="0" u="none" strike="noStrike" kern="1200" cap="none" spc="150" normalizeH="0" baseline="0" noProof="0" dirty="0">
                <a:ln>
                  <a:noFill/>
                </a:ln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帰る（かえる）</a:t>
            </a:r>
            <a:r>
              <a:rPr kumimoji="0" lang="ja-JP" altLang="en-US" sz="2000" b="0" i="0" u="none" strike="noStrike" kern="1200" cap="none" spc="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：帰って</a:t>
            </a:r>
            <a:r>
              <a:rPr kumimoji="0" lang="ja-JP" altLang="en-US" sz="2000" b="0" i="0" u="none" strike="noStrike" kern="1200" cap="none" spc="150" normalizeH="0" baseline="0" noProof="0" dirty="0">
                <a:ln>
                  <a:noFill/>
                </a:ln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　</a:t>
            </a:r>
            <a:r>
              <a:rPr kumimoji="0" lang="ja-JP" altLang="en-US" sz="2000" b="0" i="0" u="none" strike="noStrike" kern="1200" cap="none" spc="15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帰った</a:t>
            </a:r>
            <a:r>
              <a:rPr kumimoji="0" lang="ja-JP" altLang="en-US" sz="2000" b="0" i="0" u="none" strike="noStrike" kern="1200" cap="none" spc="150" normalizeH="0" baseline="0" noProof="0" dirty="0">
                <a:ln>
                  <a:noFill/>
                </a:ln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　</a:t>
            </a:r>
            <a:endParaRPr lang="zh-CN" altLang="en-US" sz="2000" dirty="0"/>
          </a:p>
          <a:p>
            <a:r>
              <a:rPr lang="ja-JP" altLang="en-US" sz="2000" dirty="0"/>
              <a:t>入る（はいる）</a:t>
            </a:r>
            <a:r>
              <a:rPr lang="ja-JP" altLang="en-US" sz="2000" dirty="0">
                <a:solidFill>
                  <a:srgbClr val="0070C0"/>
                </a:solidFill>
              </a:rPr>
              <a:t>：入って</a:t>
            </a:r>
            <a:r>
              <a:rPr lang="ja-JP" altLang="en-US" sz="2000" dirty="0"/>
              <a:t>　</a:t>
            </a:r>
            <a:r>
              <a:rPr lang="ja-JP" altLang="en-US" sz="2000" dirty="0">
                <a:solidFill>
                  <a:srgbClr val="C00000"/>
                </a:solidFill>
              </a:rPr>
              <a:t>入った</a:t>
            </a:r>
            <a:r>
              <a:rPr lang="ja-JP" altLang="en-US" sz="2000" dirty="0"/>
              <a:t>　　　</a:t>
            </a:r>
            <a:endParaRPr lang="en-US" altLang="ja-JP" sz="2000" dirty="0"/>
          </a:p>
          <a:p>
            <a:r>
              <a:rPr lang="ja-JP" altLang="en-US" sz="2000" dirty="0"/>
              <a:t>走る（はしる）</a:t>
            </a:r>
            <a:r>
              <a:rPr lang="ja-JP" altLang="en-US" sz="2000" dirty="0">
                <a:solidFill>
                  <a:srgbClr val="0070C0"/>
                </a:solidFill>
              </a:rPr>
              <a:t>：走って</a:t>
            </a:r>
            <a:r>
              <a:rPr lang="ja-JP" altLang="en-US" sz="2000" dirty="0"/>
              <a:t>　</a:t>
            </a:r>
            <a:r>
              <a:rPr lang="ja-JP" altLang="en-US" sz="2000" dirty="0">
                <a:solidFill>
                  <a:srgbClr val="C00000"/>
                </a:solidFill>
              </a:rPr>
              <a:t>走った</a:t>
            </a:r>
            <a:r>
              <a:rPr lang="ja-JP" altLang="en-US" sz="2000" dirty="0"/>
              <a:t>　　</a:t>
            </a:r>
            <a:r>
              <a:rPr lang="ja-JP" altLang="en-US" sz="2400" dirty="0"/>
              <a:t>　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B8CE-EF5C-468B-98BE-9BBD3069530B}" type="datetime1">
              <a:rPr lang="en-US" altLang="zh-CN" smtClean="0"/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6480" y="508000"/>
            <a:ext cx="979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EE476E"/>
                </a:solidFill>
              </a:rPr>
              <a:t>２．６　</a:t>
            </a:r>
            <a:r>
              <a:rPr kumimoji="0" lang="ja-JP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動詞活用・　～て形　～た形　（現在進行形と過去形）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038686"/>
            <a:ext cx="10058400" cy="5362113"/>
          </a:xfrm>
        </p:spPr>
        <p:txBody>
          <a:bodyPr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7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ja-JP" altLang="en-US" sz="2200" b="0" i="0" u="none" strike="noStrike" kern="1200" cap="none" spc="15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２、イ段動詞</a:t>
            </a:r>
            <a:endParaRPr kumimoji="0" lang="en-US" altLang="ja-JP" sz="2200" b="0" i="0" u="none" strike="noStrike" kern="1200" cap="none" spc="15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7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ja-JP" altLang="en-US" sz="2200" b="0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忘れる（わすれる）　</a:t>
            </a:r>
            <a:r>
              <a:rPr kumimoji="0" lang="ja-JP" altLang="en-US" sz="2200" b="0" i="0" u="none" strike="noStrike" kern="1200" cap="none" spc="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忘れて</a:t>
            </a:r>
            <a:r>
              <a:rPr kumimoji="0" lang="ja-JP" altLang="en-US" sz="2200" b="0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　</a:t>
            </a:r>
            <a:r>
              <a:rPr kumimoji="0" lang="ja-JP" altLang="en-US" sz="2200" b="0" i="0" u="none" strike="noStrike" kern="1200" cap="none" spc="150" normalizeH="0" baseline="0" noProof="0" dirty="0">
                <a:ln>
                  <a:noFill/>
                </a:ln>
                <a:solidFill>
                  <a:srgbClr val="993366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忘れた　　</a:t>
            </a:r>
            <a:r>
              <a:rPr kumimoji="0" lang="ja-JP" altLang="en-US" sz="2200" b="0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捨てる（すてる）　</a:t>
            </a:r>
            <a:r>
              <a:rPr kumimoji="0" lang="ja-JP" altLang="en-US" sz="2200" b="0" i="0" u="none" strike="noStrike" kern="1200" cap="none" spc="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捨てて</a:t>
            </a:r>
            <a:r>
              <a:rPr kumimoji="0" lang="ja-JP" altLang="en-US" sz="2200" b="0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　</a:t>
            </a:r>
            <a:r>
              <a:rPr kumimoji="0" lang="ja-JP" altLang="en-US" sz="2200" b="0" i="0" u="none" strike="noStrike" kern="1200" cap="none" spc="150" normalizeH="0" baseline="0" noProof="0" dirty="0">
                <a:ln>
                  <a:noFill/>
                </a:ln>
                <a:solidFill>
                  <a:srgbClr val="993366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捨てた</a:t>
            </a:r>
            <a:endParaRPr kumimoji="0" lang="en-US" altLang="ja-JP" sz="2200" b="0" i="0" u="none" strike="noStrike" kern="1200" cap="none" spc="150" normalizeH="0" baseline="0" noProof="0" dirty="0">
              <a:ln>
                <a:noFill/>
              </a:ln>
              <a:solidFill>
                <a:srgbClr val="993366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7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ja-JP" altLang="en-US" sz="2200" b="0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見る（みる）　　　　</a:t>
            </a:r>
            <a:r>
              <a:rPr kumimoji="0" lang="ja-JP" altLang="en-US" sz="2200" b="0" i="0" u="none" strike="noStrike" kern="1200" cap="none" spc="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見て</a:t>
            </a:r>
            <a:r>
              <a:rPr kumimoji="0" lang="ja-JP" altLang="en-US" sz="2200" b="0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　　</a:t>
            </a:r>
            <a:r>
              <a:rPr kumimoji="0" lang="ja-JP" altLang="en-US" sz="2200" b="0" i="0" u="none" strike="noStrike" kern="1200" cap="none" spc="150" normalizeH="0" baseline="0" noProof="0" dirty="0">
                <a:ln>
                  <a:noFill/>
                </a:ln>
                <a:solidFill>
                  <a:srgbClr val="993366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見た　　　</a:t>
            </a:r>
            <a:r>
              <a:rPr kumimoji="0" lang="ja-JP" altLang="en-US" sz="2200" b="0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いる　　　　　　　</a:t>
            </a:r>
            <a:r>
              <a:rPr kumimoji="0" lang="ja-JP" altLang="en-US" sz="2200" b="0" i="0" u="none" strike="noStrike" kern="1200" cap="none" spc="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いて</a:t>
            </a:r>
            <a:r>
              <a:rPr kumimoji="0" lang="ja-JP" altLang="en-US" sz="2200" b="0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　　</a:t>
            </a:r>
            <a:r>
              <a:rPr kumimoji="0" lang="ja-JP" altLang="en-US" sz="2200" b="0" i="0" u="none" strike="noStrike" kern="1200" cap="none" spc="150" normalizeH="0" baseline="0" noProof="0" dirty="0">
                <a:ln>
                  <a:noFill/>
                </a:ln>
                <a:solidFill>
                  <a:srgbClr val="993366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いた</a:t>
            </a:r>
            <a:endParaRPr kumimoji="0" lang="en-US" altLang="ja-JP" sz="2200" b="0" i="0" u="none" strike="noStrike" kern="1200" cap="none" spc="150" normalizeH="0" baseline="0" noProof="0" dirty="0">
              <a:ln>
                <a:noFill/>
              </a:ln>
              <a:solidFill>
                <a:srgbClr val="993366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7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ja-JP" altLang="en-US" sz="2200" b="0" i="0" u="none" strike="noStrike" kern="1200" cap="none" spc="15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３、サ変動詞</a:t>
            </a:r>
            <a:endParaRPr kumimoji="0" lang="en-US" altLang="ja-JP" sz="2200" b="0" i="0" u="none" strike="noStrike" kern="1200" cap="none" spc="15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7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ja-JP" altLang="en-US" sz="2200" b="0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残業する　　</a:t>
            </a:r>
            <a:r>
              <a:rPr kumimoji="0" lang="ja-JP" altLang="en-US" sz="2200" b="0" i="0" u="none" strike="noStrike" kern="1200" cap="none" spc="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残業して　　</a:t>
            </a:r>
            <a:r>
              <a:rPr kumimoji="0" lang="ja-JP" altLang="en-US" sz="2200" b="0" i="0" u="none" strike="noStrike" kern="1200" cap="none" spc="150" normalizeH="0" baseline="0" noProof="0" dirty="0">
                <a:ln>
                  <a:noFill/>
                </a:ln>
                <a:solidFill>
                  <a:srgbClr val="993366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残業した　　　</a:t>
            </a:r>
            <a:r>
              <a:rPr kumimoji="0" lang="ja-JP" altLang="en-US" sz="2200" b="0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安心する　　</a:t>
            </a:r>
            <a:r>
              <a:rPr kumimoji="0" lang="ja-JP" altLang="en-US" sz="2200" b="0" i="0" u="none" strike="noStrike" kern="1200" cap="none" spc="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安心して　　</a:t>
            </a:r>
            <a:r>
              <a:rPr kumimoji="0" lang="ja-JP" altLang="en-US" sz="2200" b="0" i="0" u="none" strike="noStrike" kern="1200" cap="none" spc="150" normalizeH="0" baseline="0" noProof="0" dirty="0">
                <a:ln>
                  <a:noFill/>
                </a:ln>
                <a:solidFill>
                  <a:srgbClr val="993366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安心した　　</a:t>
            </a:r>
            <a:endParaRPr kumimoji="0" lang="en-US" altLang="ja-JP" sz="2200" b="0" i="0" u="none" strike="noStrike" kern="1200" cap="none" spc="150" normalizeH="0" baseline="0" noProof="0" dirty="0">
              <a:ln>
                <a:noFill/>
              </a:ln>
              <a:solidFill>
                <a:srgbClr val="993366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7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ja-JP" altLang="en-US" sz="2200" b="0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無理する　　</a:t>
            </a:r>
            <a:r>
              <a:rPr kumimoji="0" lang="ja-JP" altLang="en-US" sz="2200" b="0" i="0" u="none" strike="noStrike" kern="1200" cap="none" spc="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無理して　　</a:t>
            </a:r>
            <a:r>
              <a:rPr kumimoji="0" lang="ja-JP" altLang="en-US" sz="2200" b="0" i="0" u="none" strike="noStrike" kern="1200" cap="none" spc="150" normalizeH="0" baseline="0" noProof="0" dirty="0">
                <a:ln>
                  <a:noFill/>
                </a:ln>
                <a:solidFill>
                  <a:srgbClr val="993366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無理した　</a:t>
            </a:r>
            <a:endParaRPr kumimoji="0" lang="en-US" altLang="ja-JP" sz="2200" b="0" i="0" u="none" strike="noStrike" kern="1200" cap="none" spc="150" normalizeH="0" baseline="0" noProof="0" dirty="0">
              <a:ln>
                <a:noFill/>
              </a:ln>
              <a:solidFill>
                <a:srgbClr val="993366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7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ja-JP" altLang="en-US" sz="2200" b="0" i="0" u="none" strike="noStrike" kern="1200" cap="none" spc="15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４、カ変動詞　</a:t>
            </a:r>
            <a:r>
              <a:rPr kumimoji="0" lang="ja-JP" altLang="en-US" sz="2200" b="0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　</a:t>
            </a:r>
            <a:endParaRPr kumimoji="0" lang="en-US" altLang="ja-JP" sz="2200" b="0" i="0" u="none" strike="noStrike" kern="1200" cap="none" spc="15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ja-JP" altLang="en-US" sz="2200" b="0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　来る（くる）　　</a:t>
            </a:r>
            <a:r>
              <a:rPr kumimoji="0" lang="ja-JP" altLang="en-US" sz="2200" b="0" i="0" u="none" strike="noStrike" kern="1200" cap="none" spc="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来て（きて）　　</a:t>
            </a:r>
            <a:r>
              <a:rPr kumimoji="0" lang="ja-JP" altLang="en-US" sz="2200" b="0" i="0" u="none" strike="noStrike" kern="1200" cap="none" spc="1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来た（きた）　　　　</a:t>
            </a:r>
            <a:endParaRPr kumimoji="0" lang="en-US" altLang="ja-JP" sz="2200" b="0" i="0" u="none" strike="noStrike" kern="1200" cap="none" spc="15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>
              <a:lnSpc>
                <a:spcPct val="150000"/>
              </a:lnSpc>
            </a:pPr>
            <a:endParaRPr lang="en-US" altLang="ja-JP" sz="2400" dirty="0">
              <a:solidFill>
                <a:srgbClr val="0070C0"/>
              </a:solidFill>
            </a:endParaRPr>
          </a:p>
          <a:p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1852" y="504428"/>
            <a:ext cx="8318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EE476E"/>
                </a:solidFill>
              </a:rPr>
              <a:t>２．６　</a:t>
            </a:r>
            <a:r>
              <a:rPr kumimoji="0" lang="ja-JP" altLang="en-US" sz="2000" b="1" i="0" u="none" strike="noStrike" kern="1200" cap="none" spc="15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動詞活用・　～て形　～た形　（現在進行形と過去形）</a:t>
            </a:r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17"/>
          <p:cNvSpPr>
            <a:spLocks noGrp="1"/>
          </p:cNvSpPr>
          <p:nvPr>
            <p:ph idx="4294967295"/>
          </p:nvPr>
        </p:nvSpPr>
        <p:spPr>
          <a:xfrm>
            <a:off x="838200" y="1264837"/>
            <a:ext cx="10693400" cy="4496771"/>
          </a:xfrm>
        </p:spPr>
        <p:txBody>
          <a:bodyPr rtlCol="0">
            <a:normAutofit fontScale="85000" lnSpcReduction="20000"/>
          </a:bodyPr>
          <a:lstStyle/>
          <a:p>
            <a:pPr marL="342900" lvl="0" indent="-342900" algn="just">
              <a:lnSpc>
                <a:spcPct val="160000"/>
              </a:lnSpc>
              <a:buFont typeface="+mj-ea"/>
              <a:buAutoNum type="ea1ChsPlain"/>
            </a:pPr>
            <a:r>
              <a:rPr lang="ja-JP" altLang="en-US" sz="2400" b="1" kern="100" dirty="0">
                <a:solidFill>
                  <a:srgbClr val="00206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、名詞</a:t>
            </a:r>
            <a:endParaRPr lang="en-US" altLang="ja-JP" sz="2400" b="1" kern="100" dirty="0">
              <a:solidFill>
                <a:srgbClr val="002060"/>
              </a:solidFill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60000"/>
              </a:lnSpc>
              <a:buFont typeface="+mj-ea"/>
              <a:buAutoNum type="ea1ChsPlain"/>
            </a:pPr>
            <a:r>
              <a:rPr lang="ja-JP" altLang="en-US" sz="2400" b="1" kern="100" dirty="0">
                <a:solidFill>
                  <a:srgbClr val="00206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、</a:t>
            </a:r>
            <a:r>
              <a:rPr lang="ja-JP" altLang="zh-CN" sz="2400" b="1" kern="100" dirty="0">
                <a:solidFill>
                  <a:srgbClr val="00206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形容詞</a:t>
            </a:r>
            <a:r>
              <a:rPr lang="ja-JP" altLang="en-US" sz="2400" b="1" kern="100" dirty="0">
                <a:solidFill>
                  <a:srgbClr val="00206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</a:t>
            </a:r>
            <a:r>
              <a:rPr lang="ja-JP" altLang="en-US" sz="2400" b="1" kern="100" dirty="0">
                <a:solidFill>
                  <a:srgbClr val="0070C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広い　白い　高い　おいしい　楽しい　優しい  </a:t>
            </a:r>
            <a:endParaRPr lang="en-US" altLang="ja-JP" sz="2400" b="1" kern="100" dirty="0">
              <a:solidFill>
                <a:srgbClr val="0070C0"/>
              </a:solidFill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60000"/>
              </a:lnSpc>
              <a:buFont typeface="+mj-ea"/>
              <a:buAutoNum type="ea1ChsPlain"/>
            </a:pPr>
            <a:r>
              <a:rPr lang="ja-JP" altLang="en-US" sz="2400" b="1" kern="100" dirty="0">
                <a:solidFill>
                  <a:srgbClr val="00206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、形容動詞　</a:t>
            </a:r>
            <a:r>
              <a:rPr lang="ja-JP" altLang="en-US" sz="2400" b="1" kern="1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静か　にぎやか　好き　嫌い　有名　安心　きれい　</a:t>
            </a:r>
            <a:endParaRPr lang="en-US" altLang="ja-JP" sz="2400" b="1" kern="100" dirty="0">
              <a:solidFill>
                <a:srgbClr val="0070C0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60000"/>
              </a:lnSpc>
              <a:buNone/>
            </a:pPr>
            <a:r>
              <a:rPr lang="ja-JP" altLang="en-US" sz="2400" b="1" kern="1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　　　　　　ハンサム　クール　　　　　　　　　</a:t>
            </a:r>
            <a:endParaRPr lang="en-US" altLang="ja-JP" sz="2400" b="1" kern="100" dirty="0">
              <a:solidFill>
                <a:srgbClr val="0070C0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ja-JP" altLang="en-US" sz="2400" b="1" kern="100" dirty="0">
                <a:solidFill>
                  <a:srgbClr val="00206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　　　　　　　</a:t>
            </a:r>
            <a:r>
              <a:rPr lang="ja-JP" altLang="en-US" sz="2400" b="1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が</a:t>
            </a:r>
            <a:r>
              <a:rPr lang="ja-JP" altLang="en-US" sz="2400" b="1" kern="1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自動詞</a:t>
            </a:r>
            <a:r>
              <a:rPr lang="ja-JP" altLang="en-US" sz="2400" b="1" kern="100" dirty="0">
                <a:solidFill>
                  <a:srgbClr val="00206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</a:t>
            </a:r>
            <a:r>
              <a:rPr lang="ja-JP" altLang="en-US" sz="2400" b="1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を</a:t>
            </a:r>
            <a:r>
              <a:rPr lang="ja-JP" altLang="en-US" sz="2400" b="1" kern="1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他動詞</a:t>
            </a:r>
            <a:endParaRPr lang="en-US" altLang="ja-JP" sz="2400" b="1" kern="100" dirty="0">
              <a:solidFill>
                <a:srgbClr val="0070C0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ja-JP" altLang="en-US" sz="2400" b="1" kern="100" dirty="0">
                <a:solidFill>
                  <a:srgbClr val="00206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四、動詞：</a:t>
            </a:r>
            <a:endParaRPr lang="zh-CN" altLang="zh-CN" sz="2400" kern="100" dirty="0">
              <a:solidFill>
                <a:srgbClr val="002060"/>
              </a:solidFill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ja-JP" altLang="en-US" sz="2400" kern="100" dirty="0">
                <a:solidFill>
                  <a:srgbClr val="00206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</a:t>
            </a:r>
            <a:r>
              <a:rPr lang="ja-JP" altLang="zh-CN" sz="2400" kern="100" dirty="0">
                <a:solidFill>
                  <a:srgbClr val="00206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</a:t>
            </a:r>
            <a:r>
              <a:rPr lang="ja-JP" altLang="en-US" sz="2400" kern="100" dirty="0">
                <a:solidFill>
                  <a:srgbClr val="00206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　　　　　</a:t>
            </a:r>
            <a:r>
              <a:rPr lang="ja-JP" altLang="en-US" sz="2400" b="1" kern="100" dirty="0">
                <a:solidFill>
                  <a:srgbClr val="0070C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五段動詞、イ段動詞、サ変動詞とカ変動詞</a:t>
            </a:r>
            <a:endParaRPr lang="en-US" altLang="ja-JP" sz="2400" b="1" kern="100" dirty="0">
              <a:solidFill>
                <a:srgbClr val="0070C0"/>
              </a:solidFill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ja-JP" altLang="en-US" sz="2400" b="1" i="0" u="none" strike="noStrike" kern="1200" cap="none" spc="15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五、助詞　</a:t>
            </a:r>
            <a:r>
              <a:rPr kumimoji="0" lang="ja-JP" altLang="en-US" sz="2400" b="1" i="0" u="none" strike="noStrike" kern="1200" cap="none" spc="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は　が　か　の　に　へ　を　から　まで　と　で　も　よ　ね</a:t>
            </a:r>
            <a:r>
              <a:rPr kumimoji="0" lang="ja-JP" altLang="en-US" sz="2400" b="1" i="0" u="none" strike="noStrike" kern="1200" cap="none" spc="15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　</a:t>
            </a:r>
            <a:endParaRPr lang="en-US" altLang="ja-JP" sz="2400" dirty="0">
              <a:solidFill>
                <a:srgbClr val="002060"/>
              </a:solidFill>
            </a:endParaRPr>
          </a:p>
          <a:p>
            <a:pPr rtl="0"/>
            <a:endParaRPr lang="en-US" altLang="ja-JP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Ⅰ</a:t>
            </a:r>
            <a:r>
              <a:rPr lang="ja-JP" altLang="en-US" dirty="0"/>
              <a:t>　単語編　（１．１　分類）</a:t>
            </a:r>
            <a:endParaRPr lang="en-US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2636668" y="4199971"/>
            <a:ext cx="443883" cy="4261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652203" y="3655589"/>
            <a:ext cx="483833" cy="5049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09157"/>
          </a:xfrm>
        </p:spPr>
        <p:txBody>
          <a:bodyPr>
            <a:normAutofit/>
          </a:bodyPr>
          <a:lstStyle/>
          <a:p>
            <a:r>
              <a:rPr lang="ja-JP" altLang="en-US" dirty="0">
                <a:solidFill>
                  <a:srgbClr val="EE476E"/>
                </a:solidFill>
              </a:rPr>
              <a:t>２．７　</a:t>
            </a:r>
            <a:r>
              <a:rPr kumimoji="0" lang="ja-JP" altLang="en-US" sz="2400" b="1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動詞活用 　否定形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420427"/>
            <a:ext cx="10058400" cy="46146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srgbClr val="0070C0"/>
                </a:solidFill>
              </a:rPr>
              <a:t>１、五段動詞</a:t>
            </a:r>
            <a:endParaRPr lang="en-US" altLang="ja-JP" sz="24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/>
              <a:t>　触る（さわる）　　</a:t>
            </a:r>
            <a:r>
              <a:rPr lang="ja-JP" altLang="en-US" sz="2400" dirty="0">
                <a:solidFill>
                  <a:srgbClr val="993366"/>
                </a:solidFill>
              </a:rPr>
              <a:t>触らない</a:t>
            </a:r>
            <a:r>
              <a:rPr lang="ja-JP" altLang="en-US" sz="2400" dirty="0"/>
              <a:t>　　　　　送る（おくる）　　</a:t>
            </a:r>
            <a:r>
              <a:rPr lang="ja-JP" altLang="en-US" sz="2400" dirty="0">
                <a:solidFill>
                  <a:srgbClr val="952B86"/>
                </a:solidFill>
              </a:rPr>
              <a:t>送らない</a:t>
            </a:r>
            <a:r>
              <a:rPr lang="ja-JP" altLang="en-US" sz="2400" dirty="0">
                <a:solidFill>
                  <a:srgbClr val="993366"/>
                </a:solidFill>
              </a:rPr>
              <a:t>　　　　　　　　</a:t>
            </a:r>
            <a:endParaRPr lang="en-US" altLang="ja-JP" sz="2400" dirty="0">
              <a:solidFill>
                <a:srgbClr val="993366"/>
              </a:solidFill>
            </a:endParaRPr>
          </a:p>
          <a:p>
            <a:r>
              <a:rPr lang="ja-JP" altLang="en-US" sz="2400" dirty="0"/>
              <a:t>　買う（かう）　　　</a:t>
            </a:r>
            <a:r>
              <a:rPr lang="ja-JP" altLang="en-US" sz="2400" dirty="0">
                <a:solidFill>
                  <a:srgbClr val="993366"/>
                </a:solidFill>
              </a:rPr>
              <a:t>買わない　　　　　</a:t>
            </a:r>
            <a:r>
              <a:rPr lang="ja-JP" altLang="en-US" sz="2400" dirty="0"/>
              <a:t>習う（ならう）　　</a:t>
            </a:r>
            <a:r>
              <a:rPr lang="ja-JP" altLang="en-US" sz="2400" dirty="0">
                <a:solidFill>
                  <a:srgbClr val="993366"/>
                </a:solidFill>
              </a:rPr>
              <a:t>習わない</a:t>
            </a:r>
            <a:endParaRPr lang="en-US" altLang="ja-JP" sz="2400" dirty="0">
              <a:solidFill>
                <a:srgbClr val="993366"/>
              </a:solidFill>
            </a:endParaRPr>
          </a:p>
          <a:p>
            <a:r>
              <a:rPr lang="ja-JP" altLang="en-US" sz="2400" dirty="0"/>
              <a:t>　書く（かく）　　　</a:t>
            </a:r>
            <a:r>
              <a:rPr lang="ja-JP" altLang="en-US" sz="2400" dirty="0">
                <a:solidFill>
                  <a:srgbClr val="993366"/>
                </a:solidFill>
              </a:rPr>
              <a:t>書かない　　　　　</a:t>
            </a:r>
            <a:r>
              <a:rPr lang="ja-JP" altLang="en-US" sz="2400" dirty="0"/>
              <a:t>急ぐ（いそぐ）　　</a:t>
            </a:r>
            <a:r>
              <a:rPr lang="ja-JP" altLang="en-US" sz="2400" dirty="0">
                <a:solidFill>
                  <a:srgbClr val="993366"/>
                </a:solidFill>
              </a:rPr>
              <a:t>急がない</a:t>
            </a:r>
            <a:endParaRPr lang="en-US" altLang="ja-JP" sz="2400" dirty="0">
              <a:solidFill>
                <a:srgbClr val="993366"/>
              </a:solidFill>
            </a:endParaRPr>
          </a:p>
          <a:p>
            <a:r>
              <a:rPr lang="ja-JP" altLang="en-US" sz="2400" dirty="0"/>
              <a:t>　持つ（もつ）　　　</a:t>
            </a:r>
            <a:r>
              <a:rPr lang="ja-JP" altLang="en-US" sz="2400" dirty="0">
                <a:solidFill>
                  <a:srgbClr val="952B86"/>
                </a:solidFill>
              </a:rPr>
              <a:t>持</a:t>
            </a:r>
            <a:r>
              <a:rPr lang="ja-JP" altLang="en-US" sz="2400" dirty="0">
                <a:solidFill>
                  <a:srgbClr val="993366"/>
                </a:solidFill>
              </a:rPr>
              <a:t>たない　　　　　</a:t>
            </a:r>
            <a:r>
              <a:rPr lang="ja-JP" altLang="en-US" sz="2400" dirty="0"/>
              <a:t>待つ（まつ）　　　</a:t>
            </a:r>
            <a:r>
              <a:rPr lang="ja-JP" altLang="en-US" sz="2400" dirty="0">
                <a:solidFill>
                  <a:srgbClr val="993366"/>
                </a:solidFill>
              </a:rPr>
              <a:t>待たない　　　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　転ぶ（ころぶ）　　</a:t>
            </a:r>
            <a:r>
              <a:rPr lang="ja-JP" altLang="en-US" sz="2400" dirty="0">
                <a:solidFill>
                  <a:srgbClr val="993366"/>
                </a:solidFill>
              </a:rPr>
              <a:t>転ばない　　　　　</a:t>
            </a:r>
            <a:r>
              <a:rPr lang="ja-JP" altLang="en-US" sz="2400" dirty="0"/>
              <a:t>呼ぶ（よぶ）　　　</a:t>
            </a:r>
            <a:r>
              <a:rPr lang="ja-JP" altLang="en-US" sz="2400" dirty="0">
                <a:solidFill>
                  <a:srgbClr val="993366"/>
                </a:solidFill>
              </a:rPr>
              <a:t>呼ばない　　　</a:t>
            </a:r>
            <a:endParaRPr lang="en-US" altLang="ja-JP" sz="2400" dirty="0">
              <a:solidFill>
                <a:srgbClr val="993366"/>
              </a:solidFill>
            </a:endParaRPr>
          </a:p>
          <a:p>
            <a:r>
              <a:rPr lang="ja-JP" altLang="en-US" sz="2400" dirty="0"/>
              <a:t>　読む（よむ）　　　</a:t>
            </a:r>
            <a:r>
              <a:rPr lang="ja-JP" altLang="en-US" sz="2400" dirty="0">
                <a:solidFill>
                  <a:srgbClr val="993366"/>
                </a:solidFill>
              </a:rPr>
              <a:t>読まない　　　　　</a:t>
            </a:r>
            <a:r>
              <a:rPr lang="ja-JP" altLang="en-US" sz="2400" dirty="0"/>
              <a:t>死ぬ（しぬ）　　　</a:t>
            </a:r>
            <a:r>
              <a:rPr lang="ja-JP" altLang="en-US" sz="2400" dirty="0">
                <a:solidFill>
                  <a:srgbClr val="993366"/>
                </a:solidFill>
              </a:rPr>
              <a:t>死なない　</a:t>
            </a:r>
            <a:endParaRPr lang="en-US" altLang="ja-JP" sz="2400" dirty="0"/>
          </a:p>
          <a:p>
            <a:r>
              <a:rPr lang="ja-JP" altLang="en-US" sz="2400" dirty="0"/>
              <a:t>　貸す（かす）　　　</a:t>
            </a:r>
            <a:r>
              <a:rPr lang="ja-JP" altLang="en-US" sz="2400" dirty="0">
                <a:solidFill>
                  <a:srgbClr val="993366"/>
                </a:solidFill>
              </a:rPr>
              <a:t>貸さない　　　　　</a:t>
            </a:r>
            <a:r>
              <a:rPr kumimoji="0" lang="ja-JP" altLang="en-US" sz="2400" b="0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話す（はなす）　　</a:t>
            </a:r>
            <a:r>
              <a:rPr kumimoji="0" lang="ja-JP" altLang="en-US" sz="2400" b="0" i="0" u="none" strike="noStrike" kern="1200" cap="none" spc="150" normalizeH="0" baseline="0" noProof="0" dirty="0">
                <a:ln>
                  <a:noFill/>
                </a:ln>
                <a:solidFill>
                  <a:srgbClr val="993366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話さない</a:t>
            </a:r>
            <a:endParaRPr lang="en-US" altLang="ja-JP" sz="2400" dirty="0">
              <a:solidFill>
                <a:srgbClr val="993366"/>
              </a:solidFill>
            </a:endParaRPr>
          </a:p>
          <a:p>
            <a:endParaRPr lang="en-US" altLang="ja-JP" sz="2400" dirty="0">
              <a:solidFill>
                <a:srgbClr val="0070C0"/>
              </a:solidFill>
            </a:endParaRPr>
          </a:p>
          <a:p>
            <a:endParaRPr lang="en-US" altLang="ja-JP" sz="2400" dirty="0">
              <a:solidFill>
                <a:srgbClr val="0070C0"/>
              </a:solidFill>
            </a:endParaRPr>
          </a:p>
          <a:p>
            <a:endParaRPr lang="zh-CN" alt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340528"/>
            <a:ext cx="10058400" cy="46945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srgbClr val="00B050"/>
                </a:solidFill>
              </a:rPr>
              <a:t>特殊五段動詞</a:t>
            </a:r>
            <a:endParaRPr lang="en-US" altLang="ja-JP" sz="2400" dirty="0">
              <a:solidFill>
                <a:srgbClr val="00B050"/>
              </a:solidFill>
            </a:endParaRPr>
          </a:p>
          <a:p>
            <a:r>
              <a:rPr lang="ja-JP" altLang="en-US" sz="2400" dirty="0"/>
              <a:t>行く（いく）　　</a:t>
            </a:r>
            <a:r>
              <a:rPr lang="ja-JP" altLang="en-US" sz="2400" dirty="0">
                <a:solidFill>
                  <a:srgbClr val="993366"/>
                </a:solidFill>
              </a:rPr>
              <a:t>行かない　　　</a:t>
            </a:r>
            <a:r>
              <a:rPr lang="ja-JP" altLang="en-US" sz="2400" dirty="0">
                <a:solidFill>
                  <a:srgbClr val="000000"/>
                </a:solidFill>
              </a:rPr>
              <a:t>入る（はいる）　</a:t>
            </a:r>
            <a:r>
              <a:rPr lang="ja-JP" altLang="en-US" sz="2400" dirty="0">
                <a:solidFill>
                  <a:srgbClr val="993366"/>
                </a:solidFill>
              </a:rPr>
              <a:t>入らない</a:t>
            </a:r>
            <a:r>
              <a:rPr lang="ja-JP" altLang="en-US" sz="2800" dirty="0">
                <a:solidFill>
                  <a:srgbClr val="993366"/>
                </a:solidFill>
              </a:rPr>
              <a:t>　　　　　</a:t>
            </a:r>
            <a:r>
              <a:rPr lang="ja-JP" altLang="en-US" sz="2400" dirty="0">
                <a:solidFill>
                  <a:srgbClr val="993366"/>
                </a:solidFill>
              </a:rPr>
              <a:t>　</a:t>
            </a:r>
            <a:endParaRPr lang="en-US" altLang="ja-JP" sz="2400" dirty="0">
              <a:solidFill>
                <a:srgbClr val="993366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/>
              <a:t>切る（きる）　　</a:t>
            </a:r>
            <a:r>
              <a:rPr lang="ja-JP" altLang="en-US" sz="2400" dirty="0">
                <a:solidFill>
                  <a:srgbClr val="993366"/>
                </a:solidFill>
              </a:rPr>
              <a:t>切らない　　　</a:t>
            </a:r>
            <a:r>
              <a:rPr lang="ja-JP" altLang="en-US" sz="2400" dirty="0"/>
              <a:t>走る（はしる）　</a:t>
            </a:r>
            <a:r>
              <a:rPr lang="ja-JP" altLang="en-US" sz="2400" dirty="0">
                <a:solidFill>
                  <a:srgbClr val="993366"/>
                </a:solidFill>
              </a:rPr>
              <a:t>走らない　</a:t>
            </a:r>
            <a:endParaRPr lang="en-US" altLang="ja-JP" sz="2400" dirty="0">
              <a:solidFill>
                <a:srgbClr val="993366"/>
              </a:solidFill>
            </a:endParaRPr>
          </a:p>
          <a:p>
            <a:r>
              <a:rPr kumimoji="0" lang="ja-JP" altLang="en-US" sz="2200" b="0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滑る（すべる）　　</a:t>
            </a:r>
            <a:r>
              <a:rPr kumimoji="0" lang="ja-JP" altLang="en-US" sz="2200" b="0" i="0" u="none" strike="noStrike" kern="1200" cap="none" spc="150" normalizeH="0" baseline="0" noProof="0" dirty="0">
                <a:ln>
                  <a:noFill/>
                </a:ln>
                <a:solidFill>
                  <a:srgbClr val="993366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滑らない　　　　</a:t>
            </a:r>
            <a:r>
              <a:rPr kumimoji="0" lang="ja-JP" altLang="en-US" sz="2200" b="0" i="0" u="none" strike="noStrike" kern="1200" cap="none" spc="150" normalizeH="0" baseline="0" noProof="0" dirty="0">
                <a:ln>
                  <a:noFill/>
                </a:ln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帰る（かえる）　</a:t>
            </a:r>
            <a:r>
              <a:rPr kumimoji="0" lang="ja-JP" altLang="en-US" sz="2200" b="0" i="0" u="none" strike="noStrike" kern="1200" cap="none" spc="150" normalizeH="0" baseline="0" noProof="0" dirty="0">
                <a:ln>
                  <a:noFill/>
                </a:ln>
                <a:solidFill>
                  <a:srgbClr val="993366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帰らない　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066800" y="736847"/>
            <a:ext cx="8023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EE476E"/>
                </a:solidFill>
              </a:rPr>
              <a:t>２．７　</a:t>
            </a:r>
            <a:r>
              <a:rPr kumimoji="0" lang="ja-JP" altLang="en-US" sz="2400" b="1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動詞活用 　否定形</a:t>
            </a: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420427"/>
            <a:ext cx="10058400" cy="4614613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ja-JP" altLang="en-US" sz="2400" dirty="0">
                <a:solidFill>
                  <a:srgbClr val="0070C0"/>
                </a:solidFill>
              </a:rPr>
              <a:t>　２、イ段動詞</a:t>
            </a:r>
            <a:endParaRPr lang="en-US" altLang="ja-JP" sz="2400" dirty="0">
              <a:solidFill>
                <a:srgbClr val="0070C0"/>
              </a:solidFill>
            </a:endParaRPr>
          </a:p>
          <a:p>
            <a:pPr>
              <a:lnSpc>
                <a:spcPct val="170000"/>
              </a:lnSpc>
            </a:pPr>
            <a:r>
              <a:rPr lang="ja-JP" altLang="en-US" sz="2400" dirty="0"/>
              <a:t>　忘れる（わすれる）　</a:t>
            </a:r>
            <a:r>
              <a:rPr lang="ja-JP" altLang="en-US" sz="2400" dirty="0">
                <a:solidFill>
                  <a:srgbClr val="993366"/>
                </a:solidFill>
              </a:rPr>
              <a:t>忘れない　　　</a:t>
            </a:r>
            <a:r>
              <a:rPr lang="ja-JP" altLang="en-US" sz="2400" dirty="0"/>
              <a:t>捨てる（すてる）　</a:t>
            </a:r>
            <a:r>
              <a:rPr lang="ja-JP" altLang="en-US" sz="2400" dirty="0">
                <a:solidFill>
                  <a:srgbClr val="993366"/>
                </a:solidFill>
              </a:rPr>
              <a:t>捨てない</a:t>
            </a:r>
            <a:endParaRPr lang="en-US" altLang="ja-JP" sz="2400" dirty="0">
              <a:solidFill>
                <a:srgbClr val="993366"/>
              </a:solidFill>
            </a:endParaRPr>
          </a:p>
          <a:p>
            <a:pPr>
              <a:lnSpc>
                <a:spcPct val="170000"/>
              </a:lnSpc>
            </a:pPr>
            <a:r>
              <a:rPr lang="ja-JP" altLang="en-US" sz="2400" dirty="0"/>
              <a:t>　見る（みる）　　　　</a:t>
            </a:r>
            <a:r>
              <a:rPr lang="ja-JP" altLang="en-US" sz="2400" dirty="0">
                <a:solidFill>
                  <a:srgbClr val="993366"/>
                </a:solidFill>
              </a:rPr>
              <a:t>見ない　　　　</a:t>
            </a:r>
            <a:r>
              <a:rPr lang="ja-JP" altLang="en-US" sz="2400" dirty="0"/>
              <a:t>いる　　　　　　</a:t>
            </a:r>
            <a:r>
              <a:rPr lang="ja-JP" altLang="en-US" sz="2400" dirty="0">
                <a:solidFill>
                  <a:srgbClr val="993366"/>
                </a:solidFill>
              </a:rPr>
              <a:t>　いない</a:t>
            </a:r>
            <a:endParaRPr lang="en-US" altLang="ja-JP" sz="2400" dirty="0">
              <a:solidFill>
                <a:srgbClr val="993366"/>
              </a:solidFill>
            </a:endParaRPr>
          </a:p>
          <a:p>
            <a:pPr>
              <a:lnSpc>
                <a:spcPct val="170000"/>
              </a:lnSpc>
            </a:pPr>
            <a:r>
              <a:rPr lang="ja-JP" altLang="en-US" sz="2400" dirty="0"/>
              <a:t>　慌てる（あわてる）　</a:t>
            </a:r>
            <a:r>
              <a:rPr lang="ja-JP" altLang="en-US" sz="2400" dirty="0">
                <a:solidFill>
                  <a:srgbClr val="993366"/>
                </a:solidFill>
              </a:rPr>
              <a:t>慌てない　　　</a:t>
            </a:r>
            <a:r>
              <a:rPr lang="ja-JP" altLang="en-US" sz="2400" dirty="0"/>
              <a:t>食べる　　　　　</a:t>
            </a:r>
            <a:r>
              <a:rPr lang="ja-JP" altLang="en-US" sz="2400" dirty="0">
                <a:solidFill>
                  <a:srgbClr val="993366"/>
                </a:solidFill>
              </a:rPr>
              <a:t>食べない</a:t>
            </a:r>
            <a:endParaRPr lang="en-US" altLang="ja-JP" sz="2400" dirty="0">
              <a:solidFill>
                <a:srgbClr val="993366"/>
              </a:solidFill>
            </a:endParaRPr>
          </a:p>
          <a:p>
            <a:pPr>
              <a:lnSpc>
                <a:spcPct val="170000"/>
              </a:lnSpc>
            </a:pPr>
            <a:r>
              <a:rPr lang="ja-JP" altLang="en-US" sz="2400" dirty="0">
                <a:solidFill>
                  <a:srgbClr val="993366"/>
                </a:solidFill>
              </a:rPr>
              <a:t>　</a:t>
            </a:r>
            <a:r>
              <a:rPr lang="ja-JP" altLang="en-US" sz="2400" dirty="0"/>
              <a:t>起きる　　　　　　　</a:t>
            </a:r>
            <a:r>
              <a:rPr lang="ja-JP" altLang="en-US" sz="2400" dirty="0">
                <a:solidFill>
                  <a:srgbClr val="993366"/>
                </a:solidFill>
              </a:rPr>
              <a:t>起きない　　　　　</a:t>
            </a:r>
            <a:endParaRPr lang="en-US" altLang="ja-JP" sz="2400" dirty="0">
              <a:solidFill>
                <a:srgbClr val="993366"/>
              </a:solidFill>
            </a:endParaRPr>
          </a:p>
          <a:p>
            <a:pPr>
              <a:lnSpc>
                <a:spcPct val="170000"/>
              </a:lnSpc>
            </a:pPr>
            <a:endParaRPr lang="en-US" altLang="ja-JP" sz="2400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42874" y="736847"/>
            <a:ext cx="7989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EE476E"/>
                </a:solidFill>
              </a:rPr>
              <a:t>２．７　</a:t>
            </a:r>
            <a:r>
              <a:rPr kumimoji="0" lang="ja-JP" altLang="en-US" sz="2400" b="1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動詞活用 　否定形</a:t>
            </a: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420427"/>
            <a:ext cx="10058400" cy="461461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ja-JP" altLang="en-US" sz="2400" dirty="0">
                <a:solidFill>
                  <a:srgbClr val="0070C0"/>
                </a:solidFill>
              </a:rPr>
              <a:t>３、サ変動詞</a:t>
            </a:r>
            <a:endParaRPr lang="en-US" altLang="ja-JP" sz="2400" dirty="0">
              <a:solidFill>
                <a:srgbClr val="0070C0"/>
              </a:solidFill>
            </a:endParaRPr>
          </a:p>
          <a:p>
            <a:pPr>
              <a:lnSpc>
                <a:spcPct val="170000"/>
              </a:lnSpc>
            </a:pPr>
            <a:r>
              <a:rPr lang="ja-JP" altLang="en-US" sz="2400" dirty="0"/>
              <a:t>残業する（ざんぎょうする）　　</a:t>
            </a:r>
            <a:r>
              <a:rPr lang="ja-JP" altLang="en-US" sz="2400" dirty="0">
                <a:solidFill>
                  <a:srgbClr val="993366"/>
                </a:solidFill>
              </a:rPr>
              <a:t>残業しない</a:t>
            </a:r>
            <a:endParaRPr lang="en-US" altLang="ja-JP" sz="2400" dirty="0">
              <a:solidFill>
                <a:srgbClr val="993366"/>
              </a:solidFill>
            </a:endParaRPr>
          </a:p>
          <a:p>
            <a:pPr>
              <a:lnSpc>
                <a:spcPct val="170000"/>
              </a:lnSpc>
            </a:pPr>
            <a:r>
              <a:rPr lang="ja-JP" altLang="en-US" sz="2400" dirty="0"/>
              <a:t>心配する（しんぱいする）　　　</a:t>
            </a:r>
            <a:r>
              <a:rPr lang="ja-JP" altLang="en-US" sz="2400" dirty="0">
                <a:solidFill>
                  <a:srgbClr val="993366"/>
                </a:solidFill>
              </a:rPr>
              <a:t>心配しない　　</a:t>
            </a:r>
            <a:endParaRPr lang="en-US" altLang="ja-JP" sz="2400" dirty="0">
              <a:solidFill>
                <a:srgbClr val="993366"/>
              </a:solidFill>
            </a:endParaRPr>
          </a:p>
          <a:p>
            <a:pPr>
              <a:lnSpc>
                <a:spcPct val="170000"/>
              </a:lnSpc>
            </a:pPr>
            <a:r>
              <a:rPr lang="ja-JP" altLang="en-US" sz="2400" dirty="0"/>
              <a:t>安心する（あんしんする）　　　</a:t>
            </a:r>
            <a:r>
              <a:rPr lang="ja-JP" altLang="en-US" sz="2400" dirty="0">
                <a:solidFill>
                  <a:srgbClr val="993366"/>
                </a:solidFill>
              </a:rPr>
              <a:t>安心しない</a:t>
            </a:r>
            <a:endParaRPr lang="en-US" altLang="ja-JP" sz="2400" dirty="0">
              <a:solidFill>
                <a:srgbClr val="993366"/>
              </a:solidFill>
            </a:endParaRPr>
          </a:p>
          <a:p>
            <a:pPr>
              <a:lnSpc>
                <a:spcPct val="170000"/>
              </a:lnSpc>
            </a:pPr>
            <a:r>
              <a:rPr lang="ja-JP" altLang="en-US" sz="2400" dirty="0"/>
              <a:t>無理する（むりする）　　　　　</a:t>
            </a:r>
            <a:r>
              <a:rPr lang="ja-JP" altLang="en-US" sz="2400" dirty="0">
                <a:solidFill>
                  <a:srgbClr val="993366"/>
                </a:solidFill>
              </a:rPr>
              <a:t>無理しない　</a:t>
            </a:r>
            <a:endParaRPr lang="en-US" altLang="ja-JP" sz="2400" dirty="0">
              <a:solidFill>
                <a:srgbClr val="993366"/>
              </a:solidFill>
            </a:endParaRPr>
          </a:p>
          <a:p>
            <a:pPr>
              <a:lnSpc>
                <a:spcPct val="170000"/>
              </a:lnSpc>
            </a:pPr>
            <a:r>
              <a:rPr lang="ja-JP" altLang="en-US" sz="2400" dirty="0"/>
              <a:t>　</a:t>
            </a:r>
            <a:r>
              <a:rPr lang="ja-JP" altLang="en-US" sz="2400" dirty="0">
                <a:solidFill>
                  <a:srgbClr val="0070C0"/>
                </a:solidFill>
              </a:rPr>
              <a:t>４、カ変動詞</a:t>
            </a:r>
            <a:r>
              <a:rPr lang="ja-JP" altLang="en-US" sz="2400" dirty="0"/>
              <a:t>　　</a:t>
            </a:r>
            <a:endParaRPr lang="en-US" altLang="ja-JP" sz="1800" dirty="0"/>
          </a:p>
          <a:p>
            <a:r>
              <a:rPr lang="ja-JP" altLang="en-US" sz="1800" dirty="0"/>
              <a:t>　</a:t>
            </a:r>
            <a:r>
              <a:rPr lang="ja-JP" altLang="en-US" sz="2400" dirty="0"/>
              <a:t>来る（くる）　　　来ない（こない）</a:t>
            </a:r>
            <a:endParaRPr lang="en-US" altLang="ja-JP" sz="2400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13895" y="781235"/>
            <a:ext cx="6676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EE476E"/>
                </a:solidFill>
              </a:rPr>
              <a:t>２．７　</a:t>
            </a:r>
            <a:r>
              <a:rPr kumimoji="0" lang="ja-JP" altLang="en-US" sz="2400" b="1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動詞活用 　否定形</a:t>
            </a: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２．８　助詞　　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38200" y="1265238"/>
            <a:ext cx="10524344" cy="4567391"/>
          </a:xfrm>
        </p:spPr>
        <p:txBody>
          <a:bodyPr>
            <a:normAutofit/>
          </a:bodyPr>
          <a:lstStyle/>
          <a:p>
            <a:r>
              <a:rPr lang="ja-JP" altLang="zh-CN" sz="2400" kern="100" dirty="0">
                <a:solidFill>
                  <a:srgbClr val="0070C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は　が　に　で　を　と　</a:t>
            </a:r>
            <a:r>
              <a:rPr lang="ja-JP" altLang="zh-CN" sz="2400" kern="1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や</a:t>
            </a:r>
            <a:r>
              <a:rPr lang="ja-JP" altLang="en-US" sz="2400" kern="1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</a:t>
            </a:r>
            <a:r>
              <a:rPr lang="ja-JP" altLang="zh-CN" sz="2400" kern="1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も　</a:t>
            </a:r>
            <a:r>
              <a:rPr lang="ja-JP" altLang="zh-CN" sz="2400" kern="100" dirty="0">
                <a:solidFill>
                  <a:srgbClr val="0070C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から　まで　へ　ね　よ　か　な</a:t>
            </a:r>
            <a:r>
              <a:rPr lang="ja-JP" altLang="en-US" sz="2400" kern="100" dirty="0">
                <a:solidFill>
                  <a:srgbClr val="0070C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　</a:t>
            </a:r>
            <a:endParaRPr lang="zh-CN" altLang="zh-CN" sz="2400" kern="100" dirty="0">
              <a:solidFill>
                <a:srgbClr val="0070C0"/>
              </a:solidFill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r>
              <a:rPr lang="ja-JP" altLang="en-US" sz="2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２．７．</a:t>
            </a:r>
            <a:r>
              <a:rPr lang="en-US" altLang="ja-JP" sz="2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</a:t>
            </a:r>
            <a:r>
              <a:rPr lang="ja-JP" altLang="en-US" sz="2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　　は　が</a:t>
            </a:r>
            <a:endParaRPr lang="en-US" altLang="zh-CN" sz="2400" dirty="0">
              <a:solidFill>
                <a:srgbClr val="C0000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indent="266700" algn="just">
              <a:lnSpc>
                <a:spcPct val="160000"/>
              </a:lnSpc>
            </a:pPr>
            <a:r>
              <a:rPr lang="ja-JP" altLang="en-US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１、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わたし</a:t>
            </a:r>
            <a:r>
              <a:rPr lang="ja-JP" altLang="zh-CN" sz="2400" kern="100" dirty="0">
                <a:solidFill>
                  <a:srgbClr val="C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は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料理</a:t>
            </a:r>
            <a:r>
              <a:rPr lang="ja-JP" altLang="zh-CN" sz="2400" kern="100" dirty="0">
                <a:solidFill>
                  <a:srgbClr val="C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が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上手です。　　</a:t>
            </a:r>
            <a:endParaRPr lang="en-US" altLang="ja-JP" sz="24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indent="266700" algn="just">
              <a:lnSpc>
                <a:spcPct val="160000"/>
              </a:lnSpc>
            </a:pP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２、</a:t>
            </a:r>
            <a:r>
              <a:rPr lang="ja-JP" altLang="en-US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わたし</a:t>
            </a:r>
            <a:r>
              <a:rPr lang="ja-JP" altLang="en-US" sz="2400" kern="100" dirty="0">
                <a:solidFill>
                  <a:srgbClr val="C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は</a:t>
            </a:r>
            <a:r>
              <a:rPr lang="ja-JP" altLang="en-US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日本語</a:t>
            </a:r>
            <a:r>
              <a:rPr lang="ja-JP" altLang="en-US" sz="2400" kern="100" dirty="0">
                <a:solidFill>
                  <a:srgbClr val="C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が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できます</a:t>
            </a:r>
            <a:r>
              <a:rPr lang="ja-JP" altLang="en-US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。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（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わかります</a:t>
            </a:r>
            <a:r>
              <a:rPr lang="ja-JP" altLang="en-US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）</a:t>
            </a:r>
            <a:endParaRPr lang="en-US" altLang="ja-JP" sz="24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indent="266700" algn="just">
              <a:lnSpc>
                <a:spcPct val="160000"/>
              </a:lnSpc>
            </a:pPr>
            <a:r>
              <a:rPr lang="ja-JP" altLang="en-US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３、バス</a:t>
            </a:r>
            <a:r>
              <a:rPr lang="ja-JP" altLang="en-US" sz="2400" kern="100" dirty="0">
                <a:solidFill>
                  <a:schemeClr val="accent1">
                    <a:lumMod val="75000"/>
                  </a:schemeClr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は</a:t>
            </a:r>
            <a:r>
              <a:rPr lang="en-US" altLang="ja-JP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8</a:t>
            </a:r>
            <a:r>
              <a:rPr lang="ja-JP" altLang="en-US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時に来ます。</a:t>
            </a:r>
            <a:endParaRPr lang="en-US" altLang="ja-JP" sz="24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indent="266700" algn="just">
              <a:lnSpc>
                <a:spcPct val="160000"/>
              </a:lnSpc>
            </a:pP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４、バスが来ました。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38200" y="1148080"/>
            <a:ext cx="10524344" cy="5028883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５、季節の中で</a:t>
            </a:r>
            <a:r>
              <a:rPr lang="ja-JP" altLang="en-US" sz="2400" dirty="0">
                <a:highlight>
                  <a:srgbClr val="00FFFF"/>
                </a:highlight>
              </a:rPr>
              <a:t>いつ</a:t>
            </a:r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</a:rPr>
              <a:t>が</a:t>
            </a:r>
            <a:r>
              <a:rPr lang="ja-JP" altLang="en-US" sz="2400" dirty="0"/>
              <a:t>いちばん好きですか。</a:t>
            </a:r>
            <a:endParaRPr lang="en-US" altLang="ja-JP" sz="2400" dirty="0"/>
          </a:p>
          <a:p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６</a:t>
            </a:r>
            <a:r>
              <a:rPr lang="ja-JP" altLang="en-US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、</a:t>
            </a:r>
            <a:r>
              <a:rPr lang="ja-JP" altLang="en-US" sz="2400" kern="100" dirty="0">
                <a:effectLst/>
                <a:highlight>
                  <a:srgbClr val="00FFFF"/>
                </a:highlight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誰</a:t>
            </a:r>
            <a:r>
              <a:rPr lang="ja-JP" altLang="en-US" sz="2400" kern="100" dirty="0">
                <a:solidFill>
                  <a:srgbClr val="C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が</a:t>
            </a:r>
            <a:r>
              <a:rPr lang="ja-JP" altLang="en-US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会議室にいますか。</a:t>
            </a:r>
            <a:endParaRPr lang="en-US" altLang="ja-JP" sz="2400" dirty="0"/>
          </a:p>
          <a:p>
            <a:r>
              <a:rPr lang="ja-JP" altLang="en-US" sz="2400" dirty="0"/>
              <a:t>７、</a:t>
            </a:r>
            <a:r>
              <a:rPr lang="en-US" altLang="ja-JP" sz="2400" dirty="0"/>
              <a:t>A</a:t>
            </a:r>
            <a:r>
              <a:rPr lang="ja-JP" altLang="en-US" sz="2400" dirty="0"/>
              <a:t>：すみません、吉田さんがいますか。</a:t>
            </a:r>
            <a:endParaRPr lang="en-US" altLang="ja-JP" sz="2400" dirty="0"/>
          </a:p>
          <a:p>
            <a:r>
              <a:rPr lang="ja-JP" altLang="en-US" sz="2400" dirty="0"/>
              <a:t>　　</a:t>
            </a:r>
            <a:r>
              <a:rPr lang="en-US" altLang="ja-JP" sz="2400" dirty="0"/>
              <a:t>B</a:t>
            </a:r>
            <a:r>
              <a:rPr lang="ja-JP" altLang="en-US" sz="2400" dirty="0"/>
              <a:t>：はい、わたし</a:t>
            </a:r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</a:rPr>
              <a:t>が</a:t>
            </a:r>
            <a:r>
              <a:rPr lang="ja-JP" altLang="en-US" sz="2400" dirty="0"/>
              <a:t>吉田です。</a:t>
            </a:r>
            <a:endParaRPr lang="en-US" altLang="ja-JP" sz="2400" dirty="0"/>
          </a:p>
          <a:p>
            <a:r>
              <a:rPr lang="ja-JP" altLang="en-US" sz="2400" dirty="0"/>
              <a:t>８、天気</a:t>
            </a:r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</a:rPr>
              <a:t>が</a:t>
            </a:r>
            <a:r>
              <a:rPr lang="ja-JP" altLang="en-US" sz="2400" dirty="0"/>
              <a:t>いいですね。</a:t>
            </a:r>
            <a:endParaRPr lang="en-US" altLang="ja-JP" sz="2400" dirty="0"/>
          </a:p>
          <a:p>
            <a:r>
              <a:rPr lang="ja-JP" altLang="en-US" sz="2400" dirty="0"/>
              <a:t>９、庭に花</a:t>
            </a:r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</a:rPr>
              <a:t>が</a:t>
            </a:r>
            <a:r>
              <a:rPr lang="ja-JP" altLang="en-US" sz="2400" dirty="0"/>
              <a:t>あります。</a:t>
            </a: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２．８．２　助詞　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　に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228600" marR="0" lvl="0" indent="266700" algn="just" defTabSz="914400" rtl="0" eaLnBrk="1" fontAlgn="auto" latinLnBrk="0" hangingPunct="1">
              <a:lnSpc>
                <a:spcPct val="17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ja-JP" altLang="en-US" sz="1900" b="0" i="0" u="none" strike="noStrike" kern="1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１、</a:t>
            </a:r>
            <a:r>
              <a:rPr kumimoji="0" lang="ja-JP" altLang="zh-CN" sz="1900" b="0" i="0" u="none" strike="noStrike" kern="1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李さんは今教室</a:t>
            </a:r>
            <a:r>
              <a:rPr kumimoji="0" lang="ja-JP" altLang="zh-CN" sz="1900" b="0" i="0" u="none" strike="noStrike" kern="100" cap="none" spc="15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に</a:t>
            </a:r>
            <a:r>
              <a:rPr kumimoji="0" lang="ja-JP" altLang="zh-CN" sz="1900" b="0" i="0" u="none" strike="noStrike" kern="1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いま</a:t>
            </a:r>
            <a:r>
              <a:rPr kumimoji="0" lang="ja-JP" altLang="en-US" sz="1900" b="0" i="0" u="none" strike="noStrike" kern="1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す。</a:t>
            </a:r>
            <a:endParaRPr kumimoji="0" lang="zh-CN" altLang="zh-CN" sz="1900" b="0" i="0" u="none" strike="noStrike" kern="100" cap="none" spc="15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228600" marR="0" lvl="0" indent="266700" algn="just" defTabSz="914400" rtl="0" eaLnBrk="1" fontAlgn="auto" latinLnBrk="0" hangingPunct="1">
              <a:lnSpc>
                <a:spcPct val="17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ja-JP" altLang="en-US" sz="1900" b="0" i="0" u="none" strike="noStrike" kern="1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２、デパート</a:t>
            </a:r>
            <a:r>
              <a:rPr kumimoji="0" lang="ja-JP" altLang="en-US" sz="1900" b="0" i="0" u="none" strike="noStrike" kern="100" cap="none" spc="15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に</a:t>
            </a:r>
            <a:r>
              <a:rPr kumimoji="0" lang="ja-JP" altLang="en-US" sz="1900" b="0" i="0" u="none" strike="noStrike" kern="1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たくさんの人がいます。</a:t>
            </a:r>
            <a:endParaRPr kumimoji="0" lang="en-US" altLang="ja-JP" sz="1900" b="0" i="0" u="none" strike="noStrike" kern="100" cap="none" spc="15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228600" marR="0" lvl="0" indent="266700" algn="just" defTabSz="914400" rtl="0" eaLnBrk="1" fontAlgn="auto" latinLnBrk="0" hangingPunct="1">
              <a:lnSpc>
                <a:spcPct val="17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ja-JP" altLang="en-US" sz="1900" b="0" i="0" u="none" strike="noStrike" kern="1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３、喫茶店で友達</a:t>
            </a:r>
            <a:r>
              <a:rPr kumimoji="0" lang="ja-JP" altLang="en-US" sz="1900" b="0" i="0" u="none" strike="noStrike" kern="100" cap="none" spc="15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に</a:t>
            </a:r>
            <a:r>
              <a:rPr kumimoji="0" lang="ja-JP" altLang="en-US" sz="1900" b="0" i="0" u="none" strike="noStrike" kern="1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会います。</a:t>
            </a:r>
            <a:endParaRPr lang="en-US" altLang="ja-JP" sz="19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indent="266700" algn="just">
              <a:lnSpc>
                <a:spcPct val="170000"/>
              </a:lnSpc>
            </a:pPr>
            <a:r>
              <a:rPr lang="ja-JP" altLang="en-US" sz="19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４、</a:t>
            </a:r>
            <a:r>
              <a:rPr lang="ja-JP" altLang="zh-CN" sz="19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家</a:t>
            </a:r>
            <a:r>
              <a:rPr lang="ja-JP" altLang="zh-CN" sz="1900" kern="100" dirty="0">
                <a:solidFill>
                  <a:srgbClr val="C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に</a:t>
            </a:r>
            <a:r>
              <a:rPr lang="ja-JP" altLang="zh-CN" sz="19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帰ります。　</a:t>
            </a:r>
            <a:r>
              <a:rPr lang="ja-JP" altLang="en-US" sz="19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</a:t>
            </a:r>
            <a:r>
              <a:rPr lang="ja-JP" altLang="zh-CN" sz="19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　</a:t>
            </a:r>
            <a:endParaRPr lang="zh-CN" altLang="zh-CN" sz="19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indent="266700" algn="just">
              <a:lnSpc>
                <a:spcPct val="170000"/>
              </a:lnSpc>
            </a:pPr>
            <a:r>
              <a:rPr lang="ja-JP" altLang="en-US" sz="19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５、</a:t>
            </a:r>
            <a:r>
              <a:rPr lang="ja-JP" altLang="zh-CN" sz="19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いつも</a:t>
            </a:r>
            <a:r>
              <a:rPr lang="en-US" altLang="zh-CN" sz="19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7</a:t>
            </a:r>
            <a:r>
              <a:rPr lang="ja-JP" altLang="zh-CN" sz="19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時</a:t>
            </a:r>
            <a:r>
              <a:rPr lang="ja-JP" altLang="zh-CN" sz="1900" kern="100" dirty="0">
                <a:solidFill>
                  <a:srgbClr val="C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に</a:t>
            </a:r>
            <a:r>
              <a:rPr lang="ja-JP" altLang="zh-CN" sz="19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起きます</a:t>
            </a:r>
            <a:r>
              <a:rPr lang="ja-JP" altLang="en-US" sz="19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。　</a:t>
            </a:r>
            <a:endParaRPr lang="zh-CN" altLang="zh-CN" sz="19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indent="266700" algn="just">
              <a:lnSpc>
                <a:spcPct val="170000"/>
              </a:lnSpc>
            </a:pPr>
            <a:r>
              <a:rPr lang="ja-JP" altLang="en-US" sz="19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６、</a:t>
            </a:r>
            <a:r>
              <a:rPr lang="ja-JP" altLang="zh-CN" sz="1900" kern="100" dirty="0">
                <a:solidFill>
                  <a:srgbClr val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王さん</a:t>
            </a:r>
            <a:r>
              <a:rPr lang="ja-JP" altLang="zh-CN" sz="1900" kern="1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に</a:t>
            </a:r>
            <a:r>
              <a:rPr lang="ja-JP" altLang="zh-CN" sz="1900" kern="100" dirty="0">
                <a:solidFill>
                  <a:srgbClr val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電話します。　</a:t>
            </a:r>
            <a:r>
              <a:rPr lang="ja-JP" altLang="en-US" sz="1900" kern="100" dirty="0">
                <a:solidFill>
                  <a:srgbClr val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　</a:t>
            </a:r>
            <a:endParaRPr lang="en-US" altLang="ja-JP" sz="19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indent="266700" algn="just">
              <a:lnSpc>
                <a:spcPct val="170000"/>
              </a:lnSpc>
            </a:pPr>
            <a:r>
              <a:rPr lang="ja-JP" altLang="en-US" sz="1900" kern="1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７、</a:t>
            </a:r>
            <a:r>
              <a:rPr lang="ja-JP" altLang="zh-CN" sz="1900" kern="1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貴重なものですから、展示品</a:t>
            </a:r>
            <a:r>
              <a:rPr lang="ja-JP" altLang="en-US" sz="1900" kern="100" dirty="0">
                <a:solidFill>
                  <a:srgbClr val="C00000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に</a:t>
            </a:r>
            <a:r>
              <a:rPr lang="ja-JP" altLang="en-US" sz="1900" kern="1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触らないで</a:t>
            </a:r>
            <a:r>
              <a:rPr lang="ja-JP" altLang="zh-CN" sz="1900" kern="1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ください。</a:t>
            </a:r>
            <a:endParaRPr lang="en-US" altLang="ja-JP" sz="1900" kern="1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indent="266700" algn="just">
              <a:lnSpc>
                <a:spcPct val="170000"/>
              </a:lnSpc>
            </a:pPr>
            <a:r>
              <a:rPr lang="en-US" altLang="ja-JP" sz="1900" kern="100" dirty="0"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8</a:t>
            </a:r>
            <a:r>
              <a:rPr lang="ja-JP" altLang="en-US" sz="1900" kern="100" dirty="0"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、母</a:t>
            </a:r>
            <a:r>
              <a:rPr lang="ja-JP" altLang="en-US" sz="1900" kern="100" dirty="0">
                <a:solidFill>
                  <a:srgbClr val="C0000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に</a:t>
            </a:r>
            <a:r>
              <a:rPr lang="ja-JP" altLang="en-US" sz="1900" kern="100" dirty="0"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誕生日のプレゼントを送ります。</a:t>
            </a:r>
            <a:endParaRPr lang="en-US" altLang="ja-JP" sz="1900" kern="1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indent="266700" algn="just">
              <a:lnSpc>
                <a:spcPct val="170000"/>
              </a:lnSpc>
            </a:pPr>
            <a:endParaRPr lang="en-US" altLang="ja-JP" sz="2200" kern="1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38200" y="1168400"/>
            <a:ext cx="10524344" cy="5008563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9</a:t>
            </a:r>
            <a:r>
              <a:rPr lang="ja-JP" altLang="en-US" sz="2400" dirty="0"/>
              <a:t>、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課長</a:t>
            </a:r>
            <a:r>
              <a:rPr lang="ja-JP" altLang="zh-CN" sz="2400" kern="100" dirty="0">
                <a:solidFill>
                  <a:srgbClr val="C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に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コンサートのチケットをもらいました</a:t>
            </a:r>
            <a:r>
              <a:rPr lang="ja-JP" altLang="en-US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。</a:t>
            </a:r>
            <a:endParaRPr lang="en-US" altLang="ja-JP" sz="24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r>
              <a:rPr lang="en-US" altLang="ja-JP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10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、記念写真を森さん</a:t>
            </a:r>
            <a:r>
              <a:rPr lang="ja-JP" altLang="en-US" sz="2400" kern="100" dirty="0">
                <a:solidFill>
                  <a:schemeClr val="accent1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に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あげました。</a:t>
            </a:r>
            <a:endParaRPr lang="en-US" altLang="ja-JP" sz="24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r>
              <a:rPr lang="en-US" altLang="ja-JP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11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、ここは駅に近いです。</a:t>
            </a: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２．８．３　助詞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　で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 indent="266700" algn="just">
              <a:lnSpc>
                <a:spcPct val="170000"/>
              </a:lnSpc>
            </a:pPr>
            <a:r>
              <a:rPr lang="ja-JP" altLang="en-US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１、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公園</a:t>
            </a:r>
            <a:r>
              <a:rPr lang="ja-JP" altLang="zh-CN" sz="2400" kern="100" dirty="0">
                <a:solidFill>
                  <a:schemeClr val="accent1">
                    <a:lumMod val="75000"/>
                  </a:schemeClr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で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歌を歌います</a:t>
            </a:r>
            <a:r>
              <a:rPr lang="ja-JP" altLang="en-US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　　</a:t>
            </a:r>
            <a:endParaRPr lang="en-US" altLang="ja-JP" sz="24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indent="266700" algn="just">
              <a:lnSpc>
                <a:spcPct val="170000"/>
              </a:lnSpc>
            </a:pPr>
            <a:r>
              <a:rPr lang="ja-JP" altLang="en-US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２、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車</a:t>
            </a:r>
            <a:r>
              <a:rPr lang="ja-JP" altLang="zh-CN" sz="2400" kern="100" dirty="0">
                <a:solidFill>
                  <a:schemeClr val="accent1">
                    <a:lumMod val="75000"/>
                  </a:schemeClr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で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会社へ行きます</a:t>
            </a:r>
            <a:endParaRPr lang="zh-CN" altLang="zh-CN" sz="24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indent="266700" algn="just">
              <a:lnSpc>
                <a:spcPct val="170000"/>
              </a:lnSpc>
            </a:pPr>
            <a:r>
              <a:rPr lang="ja-JP" altLang="en-US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３、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新聞紙</a:t>
            </a:r>
            <a:r>
              <a:rPr lang="ja-JP" altLang="zh-CN" sz="2400" kern="100" dirty="0">
                <a:solidFill>
                  <a:schemeClr val="accent1">
                    <a:lumMod val="75000"/>
                  </a:schemeClr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で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紙飛行機を作ります</a:t>
            </a:r>
            <a:r>
              <a:rPr lang="ja-JP" altLang="en-US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　</a:t>
            </a:r>
            <a:endParaRPr lang="en-US" altLang="ja-JP" sz="24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indent="266700" algn="just">
              <a:lnSpc>
                <a:spcPct val="170000"/>
              </a:lnSpc>
            </a:pPr>
            <a:r>
              <a:rPr lang="ja-JP" altLang="en-US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４、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航空便</a:t>
            </a:r>
            <a:r>
              <a:rPr lang="ja-JP" altLang="zh-CN" sz="2400" kern="100" dirty="0">
                <a:solidFill>
                  <a:schemeClr val="accent1">
                    <a:lumMod val="75000"/>
                  </a:schemeClr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で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プレゼントを送ります</a:t>
            </a:r>
            <a:endParaRPr lang="zh-CN" altLang="zh-CN" sz="24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indent="266700" algn="just">
              <a:lnSpc>
                <a:spcPct val="170000"/>
              </a:lnSpc>
            </a:pPr>
            <a:r>
              <a:rPr lang="ja-JP" altLang="en-US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５、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日本の季節の中</a:t>
            </a:r>
            <a:r>
              <a:rPr lang="ja-JP" altLang="zh-CN" sz="2400" kern="100" dirty="0">
                <a:solidFill>
                  <a:schemeClr val="accent1">
                    <a:lumMod val="75000"/>
                  </a:schemeClr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で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、どの季節がいちばん好きですか</a:t>
            </a:r>
            <a:endParaRPr lang="zh-CN" altLang="zh-CN" sz="24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indent="266700" algn="just">
              <a:lnSpc>
                <a:spcPct val="170000"/>
              </a:lnSpc>
            </a:pPr>
            <a:r>
              <a:rPr lang="ja-JP" altLang="en-US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６、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一年</a:t>
            </a:r>
            <a:r>
              <a:rPr lang="ja-JP" altLang="zh-CN" sz="2400" kern="100" dirty="0">
                <a:solidFill>
                  <a:schemeClr val="accent1">
                    <a:lumMod val="75000"/>
                  </a:schemeClr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で</a:t>
            </a:r>
            <a:r>
              <a:rPr lang="en-US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7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月がいちばん暑いです</a:t>
            </a:r>
            <a:endParaRPr lang="zh-CN" altLang="zh-CN" sz="24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indent="266700" algn="just">
              <a:lnSpc>
                <a:spcPct val="170000"/>
              </a:lnSpc>
            </a:pPr>
            <a:r>
              <a:rPr lang="ja-JP" altLang="en-US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７、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美術館</a:t>
            </a:r>
            <a:r>
              <a:rPr lang="ja-JP" altLang="zh-CN" sz="2400" kern="100" dirty="0">
                <a:solidFill>
                  <a:schemeClr val="accent1">
                    <a:lumMod val="75000"/>
                  </a:schemeClr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で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来月写真展があります。</a:t>
            </a:r>
            <a:endParaRPr lang="zh-CN" altLang="zh-CN" sz="24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２．８．</a:t>
            </a:r>
            <a:r>
              <a:rPr lang="en-US" altLang="ja-JP" dirty="0"/>
              <a:t>4</a:t>
            </a:r>
            <a:r>
              <a:rPr lang="ja-JP" altLang="en-US" dirty="0"/>
              <a:t>　助詞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　も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38200" y="1265238"/>
            <a:ext cx="10524344" cy="4292183"/>
          </a:xfrm>
        </p:spPr>
        <p:txBody>
          <a:bodyPr>
            <a:normAutofit/>
          </a:bodyPr>
          <a:lstStyle/>
          <a:p>
            <a:pPr indent="266700" algn="just"/>
            <a:r>
              <a:rPr lang="ja-JP" altLang="en-US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１、これはワインです。あれ</a:t>
            </a:r>
            <a:r>
              <a:rPr lang="ja-JP" altLang="en-US" sz="2400" kern="100" dirty="0">
                <a:solidFill>
                  <a:srgbClr val="C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も</a:t>
            </a:r>
            <a:r>
              <a:rPr lang="ja-JP" altLang="en-US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ワインです。</a:t>
            </a:r>
            <a:endParaRPr lang="en-US" altLang="ja-JP" sz="24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indent="266700" algn="just"/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２、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わたし</a:t>
            </a:r>
            <a:r>
              <a:rPr lang="ja-JP" altLang="zh-CN" sz="2400" kern="100" dirty="0">
                <a:solidFill>
                  <a:srgbClr val="C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も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行きます</a:t>
            </a:r>
            <a:endParaRPr lang="zh-CN" altLang="zh-CN" sz="24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indent="266700" algn="just"/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３</a:t>
            </a:r>
            <a:r>
              <a:rPr lang="ja-JP" altLang="en-US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、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どこへ</a:t>
            </a:r>
            <a:r>
              <a:rPr lang="ja-JP" altLang="zh-CN" sz="2400" kern="100" dirty="0">
                <a:solidFill>
                  <a:srgbClr val="C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も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行きません</a:t>
            </a:r>
            <a:endParaRPr lang="zh-CN" altLang="zh-CN" sz="24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indent="266700" algn="just"/>
            <a:r>
              <a:rPr lang="ja-JP" altLang="en-US" sz="2400" kern="100" dirty="0">
                <a:effectLst/>
                <a:highlight>
                  <a:srgbClr val="FFFF00"/>
                </a:highlight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４、</a:t>
            </a:r>
            <a:r>
              <a:rPr lang="ja-JP" altLang="zh-CN" sz="2400" kern="100" dirty="0">
                <a:effectLst/>
                <a:highlight>
                  <a:srgbClr val="FFFF00"/>
                </a:highlight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どれ</a:t>
            </a:r>
            <a:r>
              <a:rPr lang="ja-JP" altLang="zh-CN" sz="2400" kern="10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も</a:t>
            </a:r>
            <a:r>
              <a:rPr lang="ja-JP" altLang="zh-CN" sz="2400" kern="100" dirty="0">
                <a:effectLst/>
                <a:highlight>
                  <a:srgbClr val="FFFF00"/>
                </a:highlight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好きです</a:t>
            </a:r>
            <a:endParaRPr lang="en-US" altLang="ja-JP" sz="2400" kern="100" dirty="0">
              <a:effectLst/>
              <a:highlight>
                <a:srgbClr val="FFFF00"/>
              </a:highlight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indent="266700" algn="just"/>
            <a:r>
              <a:rPr lang="ja-JP" altLang="en-US" sz="2400" kern="100" dirty="0">
                <a:effectLst/>
                <a:highlight>
                  <a:srgbClr val="FFFF00"/>
                </a:highlight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５、</a:t>
            </a:r>
            <a:r>
              <a:rPr lang="ja-JP" altLang="zh-CN" sz="2400" kern="100" dirty="0">
                <a:effectLst/>
                <a:highlight>
                  <a:srgbClr val="FFFF00"/>
                </a:highlight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何回</a:t>
            </a:r>
            <a:r>
              <a:rPr lang="ja-JP" altLang="en-US" sz="2400" kern="100" dirty="0">
                <a:solidFill>
                  <a:srgbClr val="C00000"/>
                </a:solidFill>
                <a:highlight>
                  <a:srgbClr val="FFFF00"/>
                </a:highlight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も</a:t>
            </a:r>
            <a:r>
              <a:rPr lang="ja-JP" altLang="zh-CN" sz="2400" kern="100" dirty="0">
                <a:effectLst/>
                <a:highlight>
                  <a:srgbClr val="FFFF00"/>
                </a:highlight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注意したが、やはり同じ間違いを起こした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。</a:t>
            </a:r>
            <a:endParaRPr lang="en-US" altLang="ja-JP" sz="24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indent="266700" algn="just"/>
            <a:endParaRPr lang="en-US" altLang="ja-JP" sz="24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indent="266700" algn="just"/>
            <a:endParaRPr lang="zh-CN" altLang="en-US" b="1" dirty="0">
              <a:latin typeface="BIZ UDGothic" panose="020B0400000000000000" pitchFamily="33" charset="-128"/>
              <a:ea typeface="BIZ UDGothic" panose="020B0400000000000000" pitchFamily="33" charset="-128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Ⅰ</a:t>
            </a:r>
            <a:r>
              <a:rPr lang="ja-JP" altLang="en-US" dirty="0"/>
              <a:t>　単語編（分類）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38200" y="1606858"/>
            <a:ext cx="10524344" cy="4092605"/>
          </a:xfrm>
        </p:spPr>
        <p:txBody>
          <a:bodyPr>
            <a:normAutofit fontScale="92500"/>
          </a:bodyPr>
          <a:lstStyle/>
          <a:p>
            <a:r>
              <a:rPr lang="ja-JP" altLang="en-US" sz="2400" b="1" dirty="0">
                <a:solidFill>
                  <a:srgbClr val="00206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六、数量詞　</a:t>
            </a:r>
            <a:r>
              <a:rPr lang="ja-JP" altLang="en-US" sz="2400" b="1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階　台　冊　本　頭　匹　時　週　　</a:t>
            </a:r>
            <a:endParaRPr lang="en-US" altLang="ja-JP" sz="2400" b="1" dirty="0">
              <a:solidFill>
                <a:srgbClr val="0070C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七、疑問詞　</a:t>
            </a:r>
            <a:r>
              <a:rPr lang="ja-JP" altLang="en-US" sz="2400" b="1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何（なん、なに）　いつ  どこ  誰　いくら　いくつ</a:t>
            </a:r>
            <a:endParaRPr lang="en-US" altLang="ja-JP" sz="2400" b="1" dirty="0">
              <a:solidFill>
                <a:srgbClr val="0070C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sz="2400" b="1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　　　　　　どれ　どちら  どの　どんな　どう　どうして　どうやって　</a:t>
            </a:r>
            <a:endParaRPr lang="en-US" altLang="ja-JP" sz="2400" b="1" dirty="0">
              <a:solidFill>
                <a:srgbClr val="0070C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八、副詞　</a:t>
            </a:r>
            <a:r>
              <a:rPr lang="ja-JP" altLang="en-US" sz="2400" b="1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いつも　よく　ときどき　たまに　あまり　ぜんぜん　　　　　</a:t>
            </a:r>
            <a:endParaRPr lang="en-US" altLang="ja-JP" sz="2400" b="1" dirty="0">
              <a:solidFill>
                <a:srgbClr val="0070C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sz="2400" b="1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　　　　　とても 　ずいぶん　少し　ちょっと ちょうど　まだ　もう　　</a:t>
            </a:r>
            <a:endParaRPr lang="en-US" altLang="ja-JP" sz="2400" b="1" dirty="0">
              <a:solidFill>
                <a:srgbClr val="0070C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九、接続詞</a:t>
            </a:r>
            <a:r>
              <a:rPr lang="ja-JP" altLang="en-US" sz="2400" b="1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　そして　それから　だから　でも　ところで</a:t>
            </a:r>
            <a:endParaRPr lang="en-US" altLang="ja-JP" sz="2400" dirty="0">
              <a:solidFill>
                <a:srgbClr val="0070C0"/>
              </a:solidFill>
            </a:endParaRPr>
          </a:p>
          <a:p>
            <a:endParaRPr lang="zh-CN" alt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２．８．５　副詞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ja-JP" altLang="zh-CN" sz="1800" kern="1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　</a:t>
            </a:r>
            <a:r>
              <a:rPr lang="ja-JP" altLang="en-US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いつも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よく　ときどき　たまに　</a:t>
            </a:r>
            <a:r>
              <a:rPr lang="ja-JP" altLang="zh-CN" sz="2400" kern="100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ang="0" scaled="0"/>
                </a:gra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あまり　ぜんぜん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</a:t>
            </a:r>
            <a:endParaRPr lang="en-US" altLang="ja-JP" sz="24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</a:t>
            </a:r>
            <a:r>
              <a:rPr lang="ja-JP" altLang="zh-CN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とても</a:t>
            </a:r>
            <a:r>
              <a:rPr lang="en-US" altLang="ja-JP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(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とっても）　大変　なかなか　だいぶ　ずっと　</a:t>
            </a:r>
            <a:r>
              <a:rPr lang="ja-JP" altLang="zh-CN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少し　</a:t>
            </a:r>
            <a:endParaRPr lang="en-US" altLang="ja-JP" sz="24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</a:t>
            </a:r>
            <a:r>
              <a:rPr lang="ja-JP" altLang="zh-CN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ちょっと　</a:t>
            </a:r>
            <a:endParaRPr lang="en-US" altLang="ja-JP" sz="24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</a:t>
            </a:r>
            <a:r>
              <a:rPr lang="ja-JP" altLang="zh-CN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ちょうど　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</a:t>
            </a:r>
            <a:r>
              <a:rPr lang="ja-JP" altLang="zh-CN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たしか　まっすぐ　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やっぱり</a:t>
            </a:r>
            <a:r>
              <a:rPr lang="en-US" altLang="ja-JP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(</a:t>
            </a:r>
            <a:r>
              <a:rPr lang="ja-JP" altLang="en-US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やはり）　</a:t>
            </a:r>
            <a:endParaRPr lang="zh-CN" altLang="zh-CN" sz="24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ja-JP" altLang="zh-CN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もう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ゆっくり　もちろん</a:t>
            </a:r>
            <a:endParaRPr lang="zh-CN" altLang="zh-CN" sz="24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２．８．</a:t>
            </a:r>
            <a:r>
              <a:rPr lang="en-US" altLang="ja-JP" dirty="0"/>
              <a:t>5</a:t>
            </a:r>
            <a:r>
              <a:rPr lang="ja-JP" altLang="en-US" dirty="0"/>
              <a:t>　副詞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１、昼ご飯は</a:t>
            </a:r>
            <a:r>
              <a:rPr lang="ja-JP" altLang="en-US" sz="2400" dirty="0">
                <a:solidFill>
                  <a:srgbClr val="C00000"/>
                </a:solidFill>
              </a:rPr>
              <a:t>いつも</a:t>
            </a:r>
            <a:r>
              <a:rPr lang="ja-JP" altLang="en-US" sz="2400" dirty="0"/>
              <a:t>何を食べますか。</a:t>
            </a:r>
            <a:endParaRPr lang="en-US" altLang="ja-JP" sz="2400" dirty="0"/>
          </a:p>
          <a:p>
            <a:r>
              <a:rPr lang="en-US" altLang="ja-JP" sz="2400" dirty="0"/>
              <a:t>2</a:t>
            </a:r>
            <a:r>
              <a:rPr lang="ja-JP" altLang="en-US" sz="2400" dirty="0"/>
              <a:t>、森さんは</a:t>
            </a:r>
            <a:r>
              <a:rPr lang="ja-JP" altLang="en-US" sz="2400" dirty="0">
                <a:solidFill>
                  <a:srgbClr val="C00000"/>
                </a:solidFill>
              </a:rPr>
              <a:t>よく</a:t>
            </a:r>
            <a:r>
              <a:rPr lang="ja-JP" altLang="en-US" sz="2400" dirty="0"/>
              <a:t>映画を見ますか。</a:t>
            </a:r>
            <a:r>
              <a:rPr lang="en-US" altLang="ja-JP" sz="2400" dirty="0"/>
              <a:t>――</a:t>
            </a:r>
            <a:r>
              <a:rPr lang="ja-JP" altLang="en-US" sz="2400" dirty="0"/>
              <a:t>いいえ、</a:t>
            </a:r>
            <a:r>
              <a:rPr lang="ja-JP" altLang="en-US" sz="2400" dirty="0">
                <a:solidFill>
                  <a:srgbClr val="C00000"/>
                </a:solidFill>
              </a:rPr>
              <a:t>ときどき</a:t>
            </a:r>
            <a:r>
              <a:rPr lang="ja-JP" altLang="en-US" sz="2400" dirty="0"/>
              <a:t>見ます。</a:t>
            </a:r>
            <a:endParaRPr lang="en-US" altLang="ja-JP" sz="2400" dirty="0"/>
          </a:p>
          <a:p>
            <a:r>
              <a:rPr lang="en-US" altLang="ja-JP" sz="2400" dirty="0"/>
              <a:t>3</a:t>
            </a:r>
            <a:r>
              <a:rPr lang="ja-JP" altLang="en-US" sz="2400" dirty="0"/>
              <a:t>、わたしは</a:t>
            </a:r>
            <a:r>
              <a:rPr lang="ja-JP" altLang="en-US" sz="2400" dirty="0">
                <a:solidFill>
                  <a:srgbClr val="C00000"/>
                </a:solidFill>
              </a:rPr>
              <a:t>あまり</a:t>
            </a:r>
            <a:r>
              <a:rPr lang="ja-JP" altLang="en-US" sz="2400" dirty="0"/>
              <a:t>お肉が好き</a:t>
            </a:r>
            <a:r>
              <a:rPr lang="ja-JP" altLang="en-US" sz="2400" dirty="0">
                <a:solidFill>
                  <a:srgbClr val="C00000"/>
                </a:solidFill>
              </a:rPr>
              <a:t>じゃありません</a:t>
            </a:r>
            <a:r>
              <a:rPr lang="ja-JP" altLang="en-US" sz="2400" dirty="0"/>
              <a:t>。</a:t>
            </a:r>
            <a:endParaRPr lang="en-US" altLang="ja-JP" sz="2400" dirty="0"/>
          </a:p>
          <a:p>
            <a:r>
              <a:rPr lang="en-US" altLang="ja-JP" sz="2400" dirty="0"/>
              <a:t>4</a:t>
            </a:r>
            <a:r>
              <a:rPr lang="ja-JP" altLang="en-US" sz="2400" dirty="0"/>
              <a:t>、この浴衣が</a:t>
            </a:r>
            <a:r>
              <a:rPr lang="ja-JP" altLang="en-US" sz="2400" dirty="0">
                <a:solidFill>
                  <a:srgbClr val="C00000"/>
                </a:solidFill>
              </a:rPr>
              <a:t>ちょうど</a:t>
            </a:r>
            <a:r>
              <a:rPr lang="ja-JP" altLang="en-US" sz="2400" dirty="0"/>
              <a:t>いいです。</a:t>
            </a:r>
            <a:endParaRPr lang="en-US" altLang="ja-JP" sz="2400" dirty="0"/>
          </a:p>
          <a:p>
            <a:r>
              <a:rPr lang="en-US" altLang="ja-JP" sz="2400" dirty="0"/>
              <a:t>5</a:t>
            </a:r>
            <a:r>
              <a:rPr lang="ja-JP" altLang="en-US" sz="2400" dirty="0"/>
              <a:t>、体が</a:t>
            </a:r>
            <a:r>
              <a:rPr lang="ja-JP" altLang="en-US" sz="2400" dirty="0">
                <a:solidFill>
                  <a:srgbClr val="C00000"/>
                </a:solidFill>
              </a:rPr>
              <a:t>だいぶ</a:t>
            </a:r>
            <a:r>
              <a:rPr lang="ja-JP" altLang="en-US" sz="2400" dirty="0"/>
              <a:t>よくなりました。</a:t>
            </a:r>
            <a:endParaRPr lang="en-US" altLang="ja-JP" sz="2400" dirty="0"/>
          </a:p>
          <a:p>
            <a:r>
              <a:rPr lang="en-US" altLang="ja-JP" sz="2400" dirty="0"/>
              <a:t>6</a:t>
            </a:r>
            <a:r>
              <a:rPr lang="ja-JP" altLang="en-US" sz="2400" dirty="0"/>
              <a:t>、</a:t>
            </a:r>
            <a:r>
              <a:rPr lang="ja-JP" altLang="en-US" sz="2400" dirty="0">
                <a:solidFill>
                  <a:srgbClr val="C00000"/>
                </a:solidFill>
              </a:rPr>
              <a:t>なかなか</a:t>
            </a:r>
            <a:r>
              <a:rPr lang="ja-JP" altLang="en-US" sz="2400" dirty="0"/>
              <a:t>すばらしい眺めですね。</a:t>
            </a:r>
            <a:endParaRPr lang="en-US" altLang="ja-JP" sz="2400" dirty="0"/>
          </a:p>
          <a:p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２．８．</a:t>
            </a:r>
            <a:r>
              <a:rPr lang="en-US" altLang="ja-JP" dirty="0"/>
              <a:t>5</a:t>
            </a:r>
            <a:r>
              <a:rPr lang="ja-JP" altLang="en-US" dirty="0"/>
              <a:t>　副詞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ja-JP" altLang="en-US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７、</a:t>
            </a:r>
            <a:r>
              <a:rPr lang="ja-JP" altLang="zh-CN" sz="2400" kern="100" dirty="0">
                <a:solidFill>
                  <a:srgbClr val="C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ますっぐ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家へ帰ります　　</a:t>
            </a:r>
            <a:endParaRPr lang="zh-CN" altLang="zh-CN" sz="24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８、</a:t>
            </a:r>
            <a:r>
              <a:rPr lang="ja-JP" altLang="zh-CN" sz="2400" kern="100" dirty="0">
                <a:solidFill>
                  <a:srgbClr val="C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やっぱり</a:t>
            </a:r>
            <a:r>
              <a:rPr lang="ja-JP" altLang="en-US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マイホーム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のほうがいいです</a:t>
            </a:r>
            <a:endParaRPr lang="zh-CN" altLang="zh-CN" sz="24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９、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今日は</a:t>
            </a:r>
            <a:r>
              <a:rPr lang="ja-JP" altLang="zh-CN" sz="2400" kern="100" dirty="0">
                <a:solidFill>
                  <a:srgbClr val="C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ちょっと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暑いですね。</a:t>
            </a:r>
            <a:endParaRPr lang="zh-CN" altLang="zh-CN" sz="24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10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、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朝ごはんを食べましたか。－－</a:t>
            </a:r>
            <a:r>
              <a:rPr lang="ja-JP" altLang="zh-CN" sz="2400" kern="100" dirty="0">
                <a:solidFill>
                  <a:srgbClr val="C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もう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食べました</a:t>
            </a:r>
            <a:endParaRPr lang="zh-CN" altLang="zh-CN" sz="24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11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、</a:t>
            </a:r>
            <a:r>
              <a:rPr lang="ja-JP" altLang="zh-CN" sz="2400" kern="100" dirty="0">
                <a:solidFill>
                  <a:srgbClr val="C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たしか</a:t>
            </a:r>
            <a:r>
              <a:rPr lang="en-US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11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時ごろです</a:t>
            </a:r>
            <a:endParaRPr lang="en-US" altLang="ja-JP" sz="24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12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、</a:t>
            </a:r>
            <a:r>
              <a:rPr lang="ja-JP" altLang="en-US" sz="2400" kern="1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ゆっくり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歩いてください。</a:t>
            </a:r>
            <a:endParaRPr lang="en-US" altLang="ja-JP" sz="24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13</a:t>
            </a:r>
            <a:r>
              <a:rPr lang="ja-JP" altLang="en-US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、中国は日本より</a:t>
            </a:r>
            <a:r>
              <a:rPr lang="ja-JP" altLang="en-US" sz="2400" kern="100" dirty="0">
                <a:solidFill>
                  <a:srgbClr val="C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ずっと</a:t>
            </a:r>
            <a:r>
              <a:rPr lang="ja-JP" altLang="en-US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広いです。</a:t>
            </a:r>
            <a:endParaRPr lang="zh-CN" altLang="zh-CN" sz="24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２．８．６　疑問詞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ja-JP" altLang="zh-CN" sz="28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何（なん</a:t>
            </a:r>
            <a:r>
              <a:rPr lang="en-US" altLang="zh-CN" sz="28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/</a:t>
            </a:r>
            <a:r>
              <a:rPr lang="ja-JP" altLang="zh-CN" sz="28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なに）</a:t>
            </a:r>
            <a:r>
              <a:rPr lang="ja-JP" altLang="en-US" sz="28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</a:t>
            </a:r>
            <a:r>
              <a:rPr lang="ja-JP" altLang="zh-CN" sz="28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いつ　どこ</a:t>
            </a:r>
            <a:r>
              <a:rPr lang="ja-JP" altLang="en-US" sz="28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（どちら）</a:t>
            </a:r>
            <a:r>
              <a:rPr lang="ja-JP" altLang="zh-CN" sz="28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</a:t>
            </a:r>
            <a:r>
              <a:rPr lang="ja-JP" altLang="en-US" sz="28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誰（どなた）</a:t>
            </a:r>
            <a:r>
              <a:rPr lang="ja-JP" altLang="zh-CN" sz="28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</a:t>
            </a:r>
            <a:endParaRPr lang="en-US" altLang="ja-JP" sz="28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ja-JP" altLang="zh-CN" sz="28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どれ</a:t>
            </a:r>
            <a:r>
              <a:rPr lang="ja-JP" altLang="en-US" sz="28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（</a:t>
            </a:r>
            <a:r>
              <a:rPr lang="ja-JP" altLang="en-US" sz="28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どちら）</a:t>
            </a:r>
            <a:r>
              <a:rPr lang="ja-JP" altLang="zh-CN" sz="28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どの　</a:t>
            </a:r>
            <a:r>
              <a:rPr lang="ja-JP" altLang="en-US" sz="28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</a:t>
            </a:r>
            <a:endParaRPr lang="en-US" altLang="ja-JP" sz="28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ja-JP" altLang="zh-CN" sz="28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いく</a:t>
            </a:r>
            <a:r>
              <a:rPr lang="ja-JP" altLang="en-US" sz="28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ら</a:t>
            </a:r>
            <a:r>
              <a:rPr lang="ja-JP" altLang="en-US" sz="28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おいくつ　　</a:t>
            </a:r>
            <a:endParaRPr lang="en-US" altLang="ja-JP" sz="28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ja-JP" altLang="en-US" sz="28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どんな　</a:t>
            </a:r>
            <a:r>
              <a:rPr lang="ja-JP" altLang="en-US" sz="28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どうして　どうやって　どう</a:t>
            </a:r>
            <a:r>
              <a:rPr lang="ja-JP" altLang="zh-CN" sz="28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</a:t>
            </a:r>
            <a:endParaRPr lang="zh-CN" altLang="zh-CN" sz="28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Ⅲ</a:t>
            </a:r>
            <a:r>
              <a:rPr lang="ja-JP" altLang="en-US" dirty="0"/>
              <a:t>　文型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 algn="just">
              <a:lnSpc>
                <a:spcPct val="200000"/>
              </a:lnSpc>
              <a:buFont typeface="+mj-cs"/>
              <a:buAutoNum type="arabicDbPlain"/>
            </a:pPr>
            <a:r>
              <a:rPr lang="ja-JP" altLang="zh-CN" sz="2400" kern="100" dirty="0">
                <a:solidFill>
                  <a:srgbClr val="0070C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～は～です</a:t>
            </a:r>
            <a:r>
              <a:rPr lang="ja-JP" altLang="en-US" sz="2400" kern="100" dirty="0">
                <a:solidFill>
                  <a:srgbClr val="0070C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判断句</a:t>
            </a:r>
            <a:endParaRPr lang="zh-CN" altLang="zh-CN" sz="2400" kern="100" dirty="0">
              <a:solidFill>
                <a:srgbClr val="0070C0"/>
              </a:solidFill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266700" indent="266700" algn="just">
              <a:lnSpc>
                <a:spcPct val="200000"/>
              </a:lnSpc>
            </a:pP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これ</a:t>
            </a:r>
            <a:r>
              <a:rPr lang="ja-JP" altLang="zh-CN" sz="2400" kern="100" dirty="0">
                <a:solidFill>
                  <a:schemeClr val="accent1">
                    <a:lumMod val="75000"/>
                  </a:schemeClr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は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本です。　　（名詞）</a:t>
            </a:r>
            <a:endParaRPr lang="zh-CN" altLang="zh-CN" sz="24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266700" indent="266700" algn="just">
              <a:lnSpc>
                <a:spcPct val="200000"/>
              </a:lnSpc>
            </a:pP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四川料理</a:t>
            </a:r>
            <a:r>
              <a:rPr lang="ja-JP" altLang="zh-CN" sz="2400" kern="100" dirty="0">
                <a:solidFill>
                  <a:schemeClr val="accent1">
                    <a:lumMod val="75000"/>
                  </a:schemeClr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は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辛いです。（形容詞）</a:t>
            </a:r>
            <a:endParaRPr lang="zh-CN" altLang="zh-CN" sz="24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266700" indent="266700" algn="just">
              <a:lnSpc>
                <a:spcPct val="200000"/>
              </a:lnSpc>
            </a:pP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京都の紅葉</a:t>
            </a:r>
            <a:r>
              <a:rPr lang="ja-JP" altLang="zh-CN" sz="2400" kern="100" dirty="0">
                <a:solidFill>
                  <a:schemeClr val="accent1">
                    <a:lumMod val="75000"/>
                  </a:schemeClr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は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有名です。（形容動詞）</a:t>
            </a:r>
            <a:endParaRPr lang="zh-CN" altLang="zh-CN" sz="24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Ⅲ</a:t>
            </a:r>
            <a:r>
              <a:rPr lang="ja-JP" altLang="en-US" dirty="0"/>
              <a:t>　文型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 algn="just">
              <a:lnSpc>
                <a:spcPct val="200000"/>
              </a:lnSpc>
              <a:buNone/>
            </a:pPr>
            <a:r>
              <a:rPr lang="ja-JP" altLang="en-US" sz="2400" kern="100" dirty="0">
                <a:solidFill>
                  <a:srgbClr val="0070C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２　</a:t>
            </a:r>
            <a:r>
              <a:rPr lang="ja-JP" altLang="zh-CN" sz="2400" kern="100" dirty="0">
                <a:solidFill>
                  <a:srgbClr val="0070C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～は～</a:t>
            </a:r>
            <a:r>
              <a:rPr lang="ja-JP" altLang="en-US" sz="2400" kern="1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では（じゃ）ありません</a:t>
            </a:r>
            <a:r>
              <a:rPr lang="ja-JP" altLang="en-US" sz="2400" kern="100" dirty="0">
                <a:solidFill>
                  <a:srgbClr val="0070C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</a:t>
            </a:r>
            <a:endParaRPr lang="zh-CN" altLang="zh-CN" sz="2400" kern="100" dirty="0">
              <a:solidFill>
                <a:srgbClr val="0070C0"/>
              </a:solidFill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266700" indent="266700" algn="just">
              <a:lnSpc>
                <a:spcPct val="200000"/>
              </a:lnSpc>
            </a:pP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これは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本棚ではありません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。　　（名詞）</a:t>
            </a:r>
            <a:endParaRPr lang="zh-CN" altLang="zh-CN" sz="24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266700" indent="266700" algn="just">
              <a:lnSpc>
                <a:spcPct val="200000"/>
              </a:lnSpc>
            </a:pP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上海料理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は辛</a:t>
            </a:r>
            <a:r>
              <a:rPr lang="ja-JP" altLang="en-US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くありません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。（形容詞）</a:t>
            </a:r>
            <a:endParaRPr lang="zh-CN" altLang="zh-CN" sz="24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266700" indent="266700" algn="just">
              <a:lnSpc>
                <a:spcPct val="200000"/>
              </a:lnSpc>
            </a:pP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この歌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は有名で</a:t>
            </a:r>
            <a:r>
              <a:rPr lang="ja-JP" altLang="en-US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は（じゃ）ありません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。（形容動詞）</a:t>
            </a:r>
            <a:endParaRPr lang="zh-CN" altLang="zh-CN" sz="24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 algn="just">
              <a:lnSpc>
                <a:spcPct val="200000"/>
              </a:lnSpc>
              <a:buNone/>
            </a:pPr>
            <a:r>
              <a:rPr lang="ja-JP" altLang="en-US" sz="2400" kern="1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３</a:t>
            </a:r>
            <a:r>
              <a:rPr lang="ja-JP" altLang="en-US" sz="2400" kern="100" dirty="0">
                <a:solidFill>
                  <a:srgbClr val="0070C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、</a:t>
            </a:r>
            <a:r>
              <a:rPr lang="ja-JP" altLang="zh-CN" sz="2400" kern="100" dirty="0">
                <a:solidFill>
                  <a:srgbClr val="0070C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～は～が～</a:t>
            </a:r>
            <a:endParaRPr lang="en-US" altLang="ja-JP" sz="2400" kern="100" dirty="0">
              <a:solidFill>
                <a:srgbClr val="0070C0"/>
              </a:solidFill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200000"/>
              </a:lnSpc>
              <a:buNone/>
            </a:pPr>
            <a:r>
              <a:rPr lang="ja-JP" altLang="en-US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わたしは漫画が好きです　　</a:t>
            </a:r>
            <a:endParaRPr lang="zh-CN" altLang="zh-CN" sz="24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わたしは日本語ができます</a:t>
            </a:r>
            <a:r>
              <a:rPr lang="ja-JP" altLang="en-US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／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わかります</a:t>
            </a:r>
            <a:r>
              <a:rPr lang="ja-JP" altLang="en-US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／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上手です　　</a:t>
            </a:r>
            <a:endParaRPr lang="zh-CN" altLang="zh-CN" sz="24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わたしは猫が怖いです</a:t>
            </a:r>
            <a:endParaRPr lang="zh-CN" altLang="zh-CN" sz="24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 algn="just">
              <a:buNone/>
            </a:pPr>
            <a:r>
              <a:rPr lang="ja-JP" altLang="en-US" sz="2400" kern="1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４</a:t>
            </a:r>
            <a:r>
              <a:rPr lang="ja-JP" altLang="en-US" sz="2400" kern="100" dirty="0">
                <a:solidFill>
                  <a:srgbClr val="0070C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、</a:t>
            </a:r>
            <a:r>
              <a:rPr lang="ja-JP" altLang="zh-CN" sz="2400" kern="100" dirty="0">
                <a:solidFill>
                  <a:srgbClr val="0070C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～に～があります</a:t>
            </a:r>
            <a:r>
              <a:rPr lang="en-US" altLang="zh-CN" sz="2400" kern="100" dirty="0">
                <a:solidFill>
                  <a:srgbClr val="0070C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/</a:t>
            </a:r>
            <a:r>
              <a:rPr lang="ja-JP" altLang="zh-CN" sz="2400" kern="100" dirty="0">
                <a:solidFill>
                  <a:srgbClr val="0070C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います　（存在）</a:t>
            </a:r>
            <a:endParaRPr lang="en-US" altLang="ja-JP" sz="2400" kern="100" dirty="0">
              <a:solidFill>
                <a:srgbClr val="0070C0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　庭に鳥がいます。</a:t>
            </a:r>
            <a:endParaRPr lang="en-US" altLang="ja-JP" sz="24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　庭に花があります。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</a:t>
            </a:r>
            <a:endParaRPr lang="zh-CN" altLang="zh-CN" sz="24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rgbClr val="0070C0"/>
                </a:solidFill>
              </a:rPr>
              <a:t>５、</a:t>
            </a:r>
            <a:r>
              <a:rPr lang="ja-JP" altLang="zh-CN" sz="2400" kern="100" dirty="0">
                <a:solidFill>
                  <a:srgbClr val="0070C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～</a:t>
            </a:r>
            <a:r>
              <a:rPr lang="ja-JP" altLang="en-US" sz="2400" dirty="0">
                <a:solidFill>
                  <a:srgbClr val="0070C0"/>
                </a:solidFill>
              </a:rPr>
              <a:t>は</a:t>
            </a:r>
            <a:r>
              <a:rPr lang="ja-JP" altLang="zh-CN" sz="2400" kern="100" dirty="0">
                <a:solidFill>
                  <a:srgbClr val="0070C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～</a:t>
            </a:r>
            <a:r>
              <a:rPr lang="ja-JP" altLang="en-US" sz="2400" dirty="0">
                <a:solidFill>
                  <a:srgbClr val="0070C0"/>
                </a:solidFill>
              </a:rPr>
              <a:t>にあります</a:t>
            </a:r>
            <a:r>
              <a:rPr lang="en-US" altLang="ja-JP" sz="2400" dirty="0">
                <a:solidFill>
                  <a:srgbClr val="0070C0"/>
                </a:solidFill>
              </a:rPr>
              <a:t>/</a:t>
            </a:r>
            <a:r>
              <a:rPr lang="ja-JP" altLang="en-US" sz="2400" dirty="0">
                <a:solidFill>
                  <a:srgbClr val="0070C0"/>
                </a:solidFill>
              </a:rPr>
              <a:t>います　（存在）</a:t>
            </a:r>
            <a:endParaRPr lang="en-US" altLang="ja-JP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ja-JP" altLang="en-US" sz="2400" dirty="0"/>
              <a:t>　　鍵は箱にあります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　犬は机の</a:t>
            </a:r>
            <a:r>
              <a:rPr lang="ja-JP" altLang="en-US" sz="2400"/>
              <a:t>下にいます</a:t>
            </a:r>
            <a:r>
              <a:rPr lang="ja-JP" altLang="en-US" sz="2400" dirty="0"/>
              <a:t>。</a:t>
            </a: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38200" y="1376998"/>
            <a:ext cx="10524344" cy="4911725"/>
          </a:xfrm>
        </p:spPr>
        <p:txBody>
          <a:bodyPr/>
          <a:lstStyle/>
          <a:p>
            <a:pPr marL="0" lvl="0" indent="0" algn="just">
              <a:lnSpc>
                <a:spcPct val="200000"/>
              </a:lnSpc>
              <a:buNone/>
            </a:pPr>
            <a:r>
              <a:rPr lang="ja-JP" altLang="en-US" sz="2400" kern="1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６</a:t>
            </a:r>
            <a:r>
              <a:rPr lang="ja-JP" altLang="en-US" sz="2400" kern="100" dirty="0">
                <a:solidFill>
                  <a:srgbClr val="0070C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、</a:t>
            </a:r>
            <a:r>
              <a:rPr lang="ja-JP" altLang="zh-CN" sz="2400" kern="100" dirty="0">
                <a:solidFill>
                  <a:srgbClr val="0070C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～から～まで　（時間、場所）</a:t>
            </a:r>
            <a:endParaRPr lang="en-US" altLang="ja-JP" sz="2400" kern="100" dirty="0">
              <a:solidFill>
                <a:srgbClr val="0070C0"/>
              </a:solidFill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200000"/>
              </a:lnSpc>
              <a:buNone/>
            </a:pP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９時から１８時まで働きます。</a:t>
            </a:r>
            <a:endParaRPr lang="en-US" altLang="ja-JP" sz="24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200000"/>
              </a:lnSpc>
              <a:buNone/>
            </a:pPr>
            <a:r>
              <a:rPr lang="ja-JP" altLang="en-US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深センから</a:t>
            </a:r>
            <a:r>
              <a:rPr lang="ja-JP" altLang="en-US" sz="2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広州まで、車で行きます。</a:t>
            </a:r>
            <a:endParaRPr lang="zh-CN" altLang="zh-CN" sz="24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 algn="just">
              <a:lnSpc>
                <a:spcPct val="200000"/>
              </a:lnSpc>
              <a:buNone/>
            </a:pPr>
            <a:r>
              <a:rPr lang="ja-JP" altLang="en-US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５、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～より～</a:t>
            </a:r>
            <a:endParaRPr lang="zh-CN" altLang="zh-CN" sz="24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200000"/>
              </a:lnSpc>
              <a:buNone/>
            </a:pPr>
            <a:r>
              <a:rPr lang="ja-JP" altLang="en-US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６、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～より～のほうが～</a:t>
            </a:r>
            <a:endParaRPr lang="zh-CN" altLang="zh-CN" sz="24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200000"/>
              </a:lnSpc>
              <a:buNone/>
            </a:pPr>
            <a:r>
              <a:rPr lang="ja-JP" altLang="en-US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７、</a:t>
            </a:r>
            <a:r>
              <a:rPr lang="ja-JP" altLang="zh-CN" sz="24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～は～ほど～ありません</a:t>
            </a:r>
            <a:endParaRPr lang="zh-CN" altLang="zh-CN" sz="24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17"/>
          <p:cNvSpPr>
            <a:spLocks noGrp="1"/>
          </p:cNvSpPr>
          <p:nvPr>
            <p:ph idx="4294967295"/>
          </p:nvPr>
        </p:nvSpPr>
        <p:spPr>
          <a:xfrm>
            <a:off x="838200" y="1264837"/>
            <a:ext cx="10524344" cy="4912126"/>
          </a:xfrm>
        </p:spPr>
        <p:txBody>
          <a:bodyPr rtlCol="0"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sz="2400" b="1" noProof="1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１</a:t>
            </a:r>
            <a:r>
              <a:rPr kumimoji="0" lang="en-US" altLang="ja-JP" sz="2400" b="1" i="0" u="none" strike="noStrike" kern="1200" cap="none" spc="15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.</a:t>
            </a:r>
            <a:r>
              <a:rPr lang="ja-JP" altLang="en-US" sz="2400" b="1" noProof="1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２　</a:t>
            </a:r>
            <a:r>
              <a:rPr kumimoji="0" lang="ja-JP" altLang="zh-CN" sz="2400" b="1" i="0" u="none" strike="noStrike" kern="1200" cap="none" spc="15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形容詞</a:t>
            </a:r>
            <a:endParaRPr kumimoji="0" lang="ja-JP" altLang="zh-CN" sz="2400" b="1" i="0" u="none" strike="noStrike" kern="1200" cap="none" spc="150" normalizeH="0" baseline="0" noProof="1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ja-JP" altLang="zh-CN" sz="2400" b="1" i="0" u="none" strike="noStrike" kern="1200" cap="none" spc="15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よい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DB01CE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／</a:t>
            </a:r>
            <a:r>
              <a:rPr kumimoji="0" lang="ja-JP" altLang="zh-CN" sz="2400" b="1" i="0" u="none" strike="noStrike" kern="1200" cap="none" spc="150" normalizeH="0" baseline="0" noProof="1">
                <a:ln>
                  <a:noFill/>
                </a:ln>
                <a:solidFill>
                  <a:srgbClr val="54CEE7">
                    <a:lumMod val="50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悪い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　　</a:t>
            </a:r>
            <a:r>
              <a:rPr kumimoji="0" lang="ja-JP" altLang="zh-CN" sz="2400" b="1" i="0" u="none" strike="noStrike" kern="1200" cap="none" spc="15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新しい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DB01CE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／</a:t>
            </a:r>
            <a:r>
              <a:rPr kumimoji="0" lang="ja-JP" altLang="zh-CN" sz="2400" b="1" i="0" u="none" strike="noStrike" kern="1200" cap="none" spc="150" normalizeH="0" baseline="0" noProof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古い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　　</a:t>
            </a:r>
            <a:r>
              <a:rPr kumimoji="0" lang="ja-JP" altLang="zh-CN" sz="2400" b="1" i="0" u="none" strike="noStrike" kern="1200" cap="none" spc="15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楽しい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DB01CE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／</a:t>
            </a:r>
            <a:r>
              <a:rPr kumimoji="0" lang="ja-JP" altLang="zh-CN" sz="2400" b="1" i="0" u="none" strike="noStrike" kern="1200" cap="none" spc="150" normalizeH="0" baseline="0" noProof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苦しい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　</a:t>
            </a:r>
            <a:r>
              <a:rPr kumimoji="0" lang="ja-JP" altLang="zh-CN" sz="2400" b="1" i="0" u="none" strike="noStrike" kern="1200" cap="none" spc="15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　広い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DB01CE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／</a:t>
            </a:r>
            <a:r>
              <a:rPr kumimoji="0" lang="ja-JP" altLang="zh-CN" sz="2400" b="1" i="0" u="none" strike="noStrike" kern="1200" cap="none" spc="150" normalizeH="0" baseline="0" noProof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狭い</a:t>
            </a:r>
            <a:endParaRPr kumimoji="0" lang="en-US" altLang="ja-JP" sz="2400" b="1" i="0" u="none" strike="noStrike" kern="1200" cap="none" spc="150" normalizeH="0" baseline="0" noProof="1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ja-JP" altLang="zh-CN" sz="2400" b="1" i="0" u="none" strike="noStrike" kern="1200" cap="none" spc="15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易しい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DB01CE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／</a:t>
            </a:r>
            <a:r>
              <a:rPr kumimoji="0" lang="ja-JP" altLang="zh-CN" sz="2400" b="1" i="0" u="none" strike="noStrike" kern="1200" cap="none" spc="150" normalizeH="0" baseline="0" noProof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難しい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　</a:t>
            </a:r>
            <a:r>
              <a:rPr kumimoji="0" lang="en-US" altLang="ja-JP" sz="2400" b="1" i="0" u="none" strike="noStrike" kern="1200" cap="none" spc="15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 </a:t>
            </a:r>
            <a:r>
              <a:rPr kumimoji="0" lang="ja-JP" altLang="zh-CN" sz="2400" b="1" i="0" u="none" strike="noStrike" kern="1200" cap="none" spc="15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熱い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DB01CE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／</a:t>
            </a:r>
            <a:r>
              <a:rPr kumimoji="0" lang="ja-JP" altLang="zh-CN" sz="2400" b="1" i="0" u="none" strike="noStrike" kern="1200" cap="none" spc="150" normalizeH="0" baseline="0" noProof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冷たい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　　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暑い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DB01CE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／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寒い　　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おいしい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DB01CE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／</a:t>
            </a:r>
            <a:r>
              <a:rPr kumimoji="0" lang="ja-JP" altLang="en-US" sz="2400" i="0" u="none" strike="noStrike" kern="1200" cap="none" spc="150" normalizeH="0" baseline="0" noProof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まずい</a:t>
            </a:r>
            <a:endParaRPr kumimoji="0" lang="en-US" altLang="ja-JP" sz="2400" b="1" i="0" u="none" strike="noStrike" kern="1200" cap="none" spc="150" normalizeH="0" baseline="0" noProof="1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ja-JP" altLang="zh-CN" sz="2400" b="1" i="0" u="none" strike="noStrike" kern="1200" cap="none" spc="15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高い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DB01CE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／</a:t>
            </a:r>
            <a:r>
              <a:rPr kumimoji="0" lang="ja-JP" altLang="zh-CN" sz="2400" b="1" i="0" u="none" strike="noStrike" kern="1200" cap="none" spc="150" normalizeH="0" baseline="0" noProof="1">
                <a:ln>
                  <a:noFill/>
                </a:ln>
                <a:solidFill>
                  <a:srgbClr val="54CEE7">
                    <a:lumMod val="50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安い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　　　</a:t>
            </a:r>
            <a:r>
              <a:rPr kumimoji="0" lang="ja-JP" altLang="zh-CN" sz="2400" b="1" i="0" u="none" strike="noStrike" kern="1200" cap="none" spc="15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高い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DB01CE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／</a:t>
            </a:r>
            <a:r>
              <a:rPr kumimoji="0" lang="ja-JP" altLang="zh-CN" sz="2400" b="1" i="0" u="none" strike="noStrike" kern="1200" cap="none" spc="150" normalizeH="0" baseline="0" noProof="1">
                <a:ln>
                  <a:noFill/>
                </a:ln>
                <a:solidFill>
                  <a:srgbClr val="54CEE7">
                    <a:lumMod val="50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低い</a:t>
            </a:r>
            <a:r>
              <a:rPr kumimoji="0" lang="ja-JP" altLang="zh-CN" sz="2400" b="1" i="0" u="none" strike="noStrike" kern="1200" cap="none" spc="15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　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　　</a:t>
            </a:r>
            <a:r>
              <a:rPr kumimoji="0" lang="ja-JP" altLang="zh-CN" sz="2400" b="1" i="0" u="none" strike="noStrike" kern="1200" cap="none" spc="15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おもしろい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DB01CE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／</a:t>
            </a:r>
            <a:r>
              <a:rPr kumimoji="0" lang="ja-JP" altLang="zh-CN" sz="2400" b="1" i="0" u="none" strike="noStrike" kern="1200" cap="none" spc="150" normalizeH="0" baseline="0" noProof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つまらない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54CEE7">
                    <a:lumMod val="50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　　</a:t>
            </a:r>
            <a:endParaRPr kumimoji="0" lang="en-US" altLang="ja-JP" sz="2400" b="1" i="0" u="none" strike="noStrike" kern="1200" cap="none" spc="150" normalizeH="0" baseline="0" noProof="1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早い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DB01CE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／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遅い　　　速い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DB01CE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／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遅い　　　広い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DB01CE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／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狭い　　</a:t>
            </a:r>
            <a:r>
              <a:rPr kumimoji="0" lang="ja-JP" altLang="zh-CN" sz="2400" b="1" i="0" u="none" strike="noStrike" kern="1200" cap="none" spc="15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暖かい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DB01CE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／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涼しい</a:t>
            </a:r>
            <a:endParaRPr kumimoji="0" lang="en-US" altLang="ja-JP" sz="2400" b="1" i="0" u="none" strike="noStrike" kern="1200" cap="none" spc="150" normalizeH="0" baseline="0" noProof="1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ja-JP" altLang="zh-CN" sz="2400" b="1" i="0" u="none" strike="noStrike" kern="1200" cap="none" spc="15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優しい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DB01CE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／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厳しい　</a:t>
            </a:r>
            <a:r>
              <a:rPr kumimoji="0" lang="ja-JP" altLang="zh-CN" sz="2400" b="1" i="0" u="none" strike="noStrike" kern="1200" cap="none" spc="15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白い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DB01CE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／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黒い　　　</a:t>
            </a:r>
            <a:r>
              <a:rPr kumimoji="0" lang="ja-JP" altLang="en-US" sz="2400" b="1" i="0" u="none" strike="noStrike" kern="1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  <a:sym typeface="+mn-ea"/>
              </a:rPr>
              <a:t>近い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DB01CE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／</a:t>
            </a:r>
            <a:r>
              <a:rPr kumimoji="0" lang="ja-JP" altLang="en-US" sz="2400" b="1" i="0" u="none" strike="noStrike" kern="1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  <a:sym typeface="+mn-ea"/>
              </a:rPr>
              <a:t>遠い　　</a:t>
            </a:r>
            <a:r>
              <a:rPr kumimoji="0" lang="ja-JP" altLang="zh-CN" sz="2400" b="1" i="0" u="none" strike="noStrike" kern="1200" cap="none" spc="15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赤い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　</a:t>
            </a:r>
            <a:r>
              <a:rPr kumimoji="0" lang="ja-JP" altLang="zh-CN" sz="2400" b="1" i="0" u="none" strike="noStrike" kern="1200" cap="none" spc="15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青い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　　　　　</a:t>
            </a:r>
            <a:endParaRPr kumimoji="0" lang="en-US" altLang="ja-JP" sz="2400" b="1" i="0" u="none" strike="noStrike" kern="1200" cap="none" spc="150" normalizeH="0" baseline="0" noProof="1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ja-JP" altLang="zh-CN" sz="2400" b="1" i="0" u="none" strike="noStrike" kern="1200" cap="none" spc="15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すばらしい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　　　</a:t>
            </a:r>
            <a:r>
              <a:rPr kumimoji="0" lang="ja-JP" altLang="zh-CN" sz="2400" b="1" i="0" u="none" strike="noStrike" kern="1200" cap="none" spc="15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若い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（わかい）　</a:t>
            </a:r>
            <a:r>
              <a:rPr kumimoji="0" lang="ja-JP" altLang="zh-CN" sz="2400" b="1" i="0" u="none" strike="noStrike" kern="1200" cap="none" spc="15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辛い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　</a:t>
            </a:r>
            <a:r>
              <a:rPr kumimoji="0" lang="ja-JP" altLang="zh-CN" sz="2400" b="1" i="0" u="none" strike="noStrike" kern="1200" cap="none" spc="15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甘い</a:t>
            </a:r>
            <a:br>
              <a:rPr kumimoji="0" lang="ja-JP" altLang="en-US" sz="1700" b="1" i="0" u="none" strike="noStrike" kern="1200" cap="none" spc="15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</a:br>
            <a:endParaRPr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Ⅰ</a:t>
            </a:r>
            <a:r>
              <a:rPr lang="ja-JP" altLang="en-US" dirty="0"/>
              <a:t>　単語編</a:t>
            </a:r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17"/>
          <p:cNvSpPr>
            <a:spLocks noGrp="1"/>
          </p:cNvSpPr>
          <p:nvPr>
            <p:ph idx="4294967295"/>
          </p:nvPr>
        </p:nvSpPr>
        <p:spPr>
          <a:xfrm>
            <a:off x="838200" y="1264837"/>
            <a:ext cx="10524344" cy="4912126"/>
          </a:xfrm>
        </p:spPr>
        <p:txBody>
          <a:bodyPr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１．３</a:t>
            </a:r>
            <a:r>
              <a:rPr lang="ja-JP" altLang="en-US" sz="2400" b="1" noProof="1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　</a:t>
            </a:r>
            <a:r>
              <a:rPr kumimoji="0" lang="ja-JP" altLang="zh-CN" sz="2400" b="1" i="0" u="none" strike="noStrike" kern="1200" cap="none" spc="15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形容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動詞</a:t>
            </a:r>
            <a:endParaRPr kumimoji="0" lang="en-US" altLang="ja-JP" sz="2400" b="1" i="0" u="none" strike="noStrike" kern="1200" cap="none" spc="150" normalizeH="0" baseline="0" noProof="1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ja-JP" altLang="zh-CN" sz="2400" b="1" i="0" u="none" strike="noStrike" kern="1200" cap="none" spc="15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好き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DB01CE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／</a:t>
            </a:r>
            <a:r>
              <a:rPr kumimoji="0" lang="ja-JP" altLang="zh-CN" sz="2400" b="1" i="0" u="none" strike="noStrike" kern="1200" cap="none" spc="150" normalizeH="0" baseline="0" noProof="1">
                <a:ln>
                  <a:noFill/>
                </a:ln>
                <a:solidFill>
                  <a:srgbClr val="DB01CE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嫌い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　</a:t>
            </a:r>
            <a:r>
              <a:rPr kumimoji="0" lang="ja-JP" altLang="zh-CN" sz="2400" b="1" i="0" u="none" strike="noStrike" kern="1200" cap="none" spc="15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　上手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DB01CE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／</a:t>
            </a:r>
            <a:r>
              <a:rPr kumimoji="0" lang="ja-JP" altLang="zh-CN" sz="2400" b="1" i="0" u="none" strike="noStrike" kern="1200" cap="none" spc="150" normalizeH="0" baseline="0" noProof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下手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　　便利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DB01CE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／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不便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　　静か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DB01CE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／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にぎやか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　</a:t>
            </a:r>
            <a:endParaRPr kumimoji="0" lang="en-US" altLang="ja-JP" sz="2400" b="1" i="0" u="none" strike="noStrike" kern="1200" cap="none" spc="15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安心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DB01CE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／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不安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　　</a:t>
            </a:r>
            <a:r>
              <a:rPr kumimoji="0" lang="ja-JP" altLang="zh-CN" sz="2400" b="1" i="0" u="none" strike="noStrike" kern="1200" cap="none" spc="15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おしゃれ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DB01CE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／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ダサい　　</a:t>
            </a:r>
            <a:r>
              <a:rPr kumimoji="0" lang="ja-JP" altLang="zh-CN" sz="2400" b="1" i="0" u="none" strike="noStrike" kern="1200" cap="none" spc="150" normalizeH="0" baseline="0" noProof="1">
                <a:ln>
                  <a:noFill/>
                </a:ln>
                <a:solidFill>
                  <a:srgbClr val="DB01CE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きれい</a:t>
            </a:r>
            <a:r>
              <a:rPr lang="ja-JP" altLang="en-US" sz="2400" b="1" noProof="1">
                <a:solidFill>
                  <a:srgbClr val="DB01CE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／</a:t>
            </a:r>
            <a:r>
              <a:rPr lang="ja-JP" altLang="en-US" sz="2400" b="1" noProof="1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汚い</a:t>
            </a:r>
            <a:r>
              <a:rPr lang="ja-JP" altLang="en-US" sz="2400" b="1" noProof="1">
                <a:solidFill>
                  <a:srgbClr val="DB01CE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（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きたない）</a:t>
            </a:r>
            <a:endParaRPr kumimoji="0" lang="en-US" altLang="ja-JP" sz="2400" b="1" i="0" u="none" strike="noStrike" kern="1200" cap="none" spc="150" normalizeH="0" baseline="0" noProof="1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得意（とくい）</a:t>
            </a:r>
            <a:r>
              <a:rPr lang="ja-JP" altLang="en-US" sz="2400" b="1" noProof="1">
                <a:solidFill>
                  <a:srgbClr val="DB01CE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／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苦手（にがて）　</a:t>
            </a:r>
            <a:r>
              <a:rPr kumimoji="0" lang="ja-JP" altLang="zh-CN" sz="2400" b="1" i="0" u="none" strike="noStrike" kern="1200" cap="none" spc="15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親切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DB01CE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／</a:t>
            </a: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不親切</a:t>
            </a:r>
            <a:endParaRPr kumimoji="0" lang="ja-JP" altLang="en-US" sz="2400" b="1" i="0" u="none" strike="noStrike" kern="1200" cap="none" spc="150" normalizeH="0" baseline="0" noProof="1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ja-JP" altLang="en-US" sz="2400" b="1" i="0" u="none" strike="noStrike" kern="1200" cap="none" spc="15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簡単　有名　　暇　元気　大切　ハンサム　　</a:t>
            </a:r>
            <a:r>
              <a:rPr kumimoji="0" lang="ja-JP" altLang="en-US" sz="2600" b="0" i="0" u="none" strike="noStrike" kern="1200" cap="none" spc="15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apple-system"/>
                <a:ea typeface="微软雅黑" panose="020B0503020204020204" charset="-122"/>
                <a:cs typeface="+mn-cs"/>
                <a:sym typeface="+mn-ea"/>
              </a:rPr>
              <a:t>　</a:t>
            </a:r>
            <a:endParaRPr kumimoji="0" lang="ja-JP" altLang="zh-CN" sz="2400" b="0" i="0" u="none" strike="noStrike" kern="1200" cap="none" spc="150" normalizeH="0" baseline="0" noProof="1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Ⅰ</a:t>
            </a:r>
            <a:r>
              <a:rPr lang="ja-JP" altLang="en-US" dirty="0"/>
              <a:t>　単語編</a:t>
            </a:r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17"/>
          <p:cNvSpPr>
            <a:spLocks noGrp="1"/>
          </p:cNvSpPr>
          <p:nvPr>
            <p:ph idx="4294967295"/>
          </p:nvPr>
        </p:nvSpPr>
        <p:spPr>
          <a:xfrm>
            <a:off x="838200" y="1264837"/>
            <a:ext cx="10524344" cy="4443505"/>
          </a:xfrm>
        </p:spPr>
        <p:txBody>
          <a:bodyPr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sz="2400" noProof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１．４　動詞　</a:t>
            </a:r>
            <a:r>
              <a:rPr lang="ja-JP" altLang="en-US" sz="2400" noProof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自動詞と他動詞</a:t>
            </a:r>
            <a:endParaRPr lang="en-US" altLang="ja-JP" sz="2400" noProof="1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ja-JP" altLang="en-US" sz="2400" b="0" i="0" u="none" strike="noStrike" kern="1200" cap="none" spc="15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rPr>
              <a:t>　</a:t>
            </a:r>
            <a:r>
              <a:rPr kumimoji="0" lang="ja-JP" altLang="en-US" sz="2000" b="0" i="0" u="none" strike="noStrike" kern="1200" cap="none" spc="150" normalizeH="0" baseline="0" noProof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rPr>
              <a:t>自動詞　　　　　他動詞　　　　　　　自動詞　　他動詞</a:t>
            </a:r>
            <a:endParaRPr kumimoji="0" lang="en-US" altLang="ja-JP" sz="2000" b="0" i="0" u="none" strike="noStrike" kern="1200" cap="none" spc="150" normalizeH="0" baseline="0" noProof="1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+mn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sz="2400" noProof="1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　</a:t>
            </a:r>
            <a:r>
              <a:rPr lang="ja-JP" altLang="en-US" sz="2400" noProof="1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開く　　　　　開ける　　　　　閉まる　　閉める</a:t>
            </a:r>
            <a:endParaRPr lang="en-US" altLang="ja-JP" sz="2400" noProof="1">
              <a:solidFill>
                <a:srgbClr val="00206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>
              <a:lnSpc>
                <a:spcPct val="160000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kumimoji="0" lang="ja-JP" altLang="en-US" sz="2400" b="0" i="0" u="none" strike="noStrike" kern="1200" cap="none" spc="150" normalizeH="0" baseline="0" noProof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rPr>
              <a:t>　</a:t>
            </a:r>
            <a:r>
              <a:rPr lang="ja-JP" altLang="en-US" sz="2400" noProof="1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壊れる　　　　壊す　　　　　　止まる　　止める</a:t>
            </a:r>
            <a:endParaRPr kumimoji="0" lang="en-US" altLang="ja-JP" sz="2400" b="0" i="0" u="none" strike="noStrike" kern="1200" cap="none" spc="150" normalizeH="0" baseline="0" noProof="1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+mn-ea"/>
            </a:endParaRPr>
          </a:p>
          <a:p>
            <a:pPr lvl="0">
              <a:lnSpc>
                <a:spcPct val="160000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ja-JP" altLang="en-US" sz="2400" noProof="1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　消える　　　　消す　　　　　　決まる　　決める</a:t>
            </a:r>
            <a:endParaRPr lang="en-US" altLang="ja-JP" sz="2400" noProof="1">
              <a:solidFill>
                <a:srgbClr val="00206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>
              <a:lnSpc>
                <a:spcPct val="160000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ja-JP" altLang="en-US" sz="2400" noProof="1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　変わる　　　　変える　　　　　始まる　　始める　　　　　</a:t>
            </a:r>
            <a:endParaRPr lang="en-US" altLang="ja-JP" sz="2400" noProof="1">
              <a:solidFill>
                <a:srgbClr val="00206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>
              <a:lnSpc>
                <a:spcPct val="160000"/>
              </a:lnSpc>
              <a:spcBef>
                <a:spcPts val="0"/>
              </a:spcBef>
              <a:spcAft>
                <a:spcPts val="1000"/>
              </a:spcAft>
              <a:defRPr/>
            </a:pPr>
            <a:endParaRPr kumimoji="0" lang="en-US" altLang="ja-JP" sz="2400" b="0" i="0" u="none" strike="noStrike" kern="1200" cap="none" spc="150" normalizeH="0" baseline="0" noProof="1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単語編</a:t>
            </a:r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17"/>
          <p:cNvSpPr>
            <a:spLocks noGrp="1"/>
          </p:cNvSpPr>
          <p:nvPr>
            <p:ph idx="4294967295"/>
          </p:nvPr>
        </p:nvSpPr>
        <p:spPr>
          <a:xfrm>
            <a:off x="838200" y="1264837"/>
            <a:ext cx="10524344" cy="4319217"/>
          </a:xfrm>
        </p:spPr>
        <p:txBody>
          <a:bodyPr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sz="2400" noProof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１．５　動詞　</a:t>
            </a:r>
            <a:r>
              <a:rPr lang="ja-JP" altLang="en-US" sz="2400" noProof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五段動詞　イ段動詞　サ変動詞　カ変動詞</a:t>
            </a:r>
            <a:endParaRPr lang="en-US" altLang="ja-JP" sz="2400" noProof="1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sz="2400" noProof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　</a:t>
            </a:r>
            <a:r>
              <a:rPr lang="en-US" altLang="ja-JP" sz="2400" noProof="1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ja-JP" altLang="en-US" sz="2400" noProof="1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、五段動詞</a:t>
            </a:r>
            <a:endParaRPr lang="en-US" altLang="ja-JP" sz="2400" noProof="1">
              <a:solidFill>
                <a:srgbClr val="0070C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sz="2400" noProof="1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　ある　乗る　触る　　買う　習う　　待つ　持つ　立つ　</a:t>
            </a:r>
            <a:endParaRPr lang="en-US" altLang="ja-JP" sz="2400" noProof="1">
              <a:solidFill>
                <a:srgbClr val="00206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sz="2400" noProof="1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　書く　歩く　泳ぐ　</a:t>
            </a:r>
            <a:endParaRPr lang="en-US" altLang="ja-JP" sz="2400" noProof="1">
              <a:solidFill>
                <a:srgbClr val="00206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sz="2400" noProof="1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　読む　飲む　　　　　呼ぶ　学ぶ　　死ぬ　</a:t>
            </a:r>
            <a:endParaRPr lang="en-US" altLang="ja-JP" sz="2400" noProof="1">
              <a:solidFill>
                <a:srgbClr val="00206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sz="2400" noProof="1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　話す　貸す　　　　</a:t>
            </a:r>
            <a:r>
              <a:rPr lang="ja-JP" altLang="en-US" sz="2400" noProof="1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　帰る　入る　行く　切る　滑る　走る　</a:t>
            </a:r>
            <a:endParaRPr lang="en-US" altLang="ja-JP" sz="2400" noProof="1">
              <a:solidFill>
                <a:srgbClr val="00B05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単語編</a:t>
            </a:r>
            <a:endParaRPr 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17"/>
          <p:cNvSpPr>
            <a:spLocks noGrp="1"/>
          </p:cNvSpPr>
          <p:nvPr>
            <p:ph idx="4294967295"/>
          </p:nvPr>
        </p:nvSpPr>
        <p:spPr>
          <a:xfrm>
            <a:off x="838200" y="1264837"/>
            <a:ext cx="10524344" cy="4319217"/>
          </a:xfrm>
        </p:spPr>
        <p:txBody>
          <a:bodyPr rtlCol="0"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sz="2400" noProof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　</a:t>
            </a:r>
            <a:r>
              <a:rPr lang="en-US" altLang="ja-JP" sz="2400" noProof="1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ja-JP" altLang="en-US" sz="2400" noProof="1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、イ段動詞</a:t>
            </a:r>
            <a:endParaRPr lang="en-US" altLang="ja-JP" sz="2400" noProof="1">
              <a:solidFill>
                <a:srgbClr val="0070C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>
              <a:lnSpc>
                <a:spcPct val="160000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ja-JP" altLang="en-US" sz="2400" noProof="1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　　いる　　起きる　　寝る　　食べる　　忘れる　捨てる</a:t>
            </a:r>
            <a:endParaRPr lang="en-US" altLang="ja-JP" sz="2400" noProof="1">
              <a:solidFill>
                <a:srgbClr val="00206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>
              <a:lnSpc>
                <a:spcPct val="160000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ja-JP" altLang="en-US" sz="2400" noProof="1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　</a:t>
            </a:r>
            <a:r>
              <a:rPr lang="en-US" altLang="ja-JP" sz="2400" noProof="1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3</a:t>
            </a:r>
            <a:r>
              <a:rPr lang="ja-JP" altLang="en-US" sz="2400" noProof="1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、サ変動詞</a:t>
            </a:r>
            <a:endParaRPr lang="en-US" altLang="ja-JP" sz="2400" noProof="1">
              <a:solidFill>
                <a:srgbClr val="0070C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>
              <a:lnSpc>
                <a:spcPct val="160000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ja-JP" altLang="en-US" sz="2400" noProof="1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　　する　掃除する　散歩する　勉強する　結婚する　</a:t>
            </a:r>
            <a:endParaRPr lang="en-US" altLang="ja-JP" sz="2400" noProof="1">
              <a:solidFill>
                <a:srgbClr val="00206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>
              <a:lnSpc>
                <a:spcPct val="160000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ja-JP" altLang="en-US" sz="2400" noProof="1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　</a:t>
            </a:r>
            <a:r>
              <a:rPr lang="en-US" altLang="ja-JP" sz="2400" noProof="1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4</a:t>
            </a:r>
            <a:r>
              <a:rPr lang="ja-JP" altLang="en-US" sz="2400" noProof="1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、カ変動詞</a:t>
            </a:r>
            <a:endParaRPr lang="en-US" altLang="ja-JP" sz="2400" noProof="1">
              <a:solidFill>
                <a:srgbClr val="0070C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>
              <a:lnSpc>
                <a:spcPct val="160000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ja-JP" altLang="en-US" sz="2400" noProof="1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　　来る（くる）</a:t>
            </a:r>
            <a:endParaRPr lang="en-US" altLang="ja-JP" sz="2400" noProof="1">
              <a:solidFill>
                <a:srgbClr val="00206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>
              <a:lnSpc>
                <a:spcPct val="160000"/>
              </a:lnSpc>
              <a:spcBef>
                <a:spcPts val="0"/>
              </a:spcBef>
              <a:spcAft>
                <a:spcPts val="1000"/>
              </a:spcAft>
              <a:defRPr/>
            </a:pPr>
            <a:endParaRPr lang="en-US" altLang="ja-JP" sz="2400" noProof="1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単語編</a:t>
            </a:r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67115"/>
          </a:xfrm>
        </p:spPr>
        <p:txBody>
          <a:bodyPr>
            <a:noAutofit/>
          </a:bodyPr>
          <a:lstStyle/>
          <a:p>
            <a:r>
              <a:rPr lang="en-US" altLang="ja-JP" sz="3200" dirty="0">
                <a:solidFill>
                  <a:srgbClr val="C00000"/>
                </a:solidFill>
              </a:rPr>
              <a:t>Ⅱ</a:t>
            </a:r>
            <a:r>
              <a:rPr lang="ja-JP" altLang="en-US" sz="3200" dirty="0">
                <a:solidFill>
                  <a:srgbClr val="C00000"/>
                </a:solidFill>
              </a:rPr>
              <a:t>　文法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296140"/>
            <a:ext cx="10058400" cy="47389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6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２．１　</a:t>
            </a:r>
            <a:r>
              <a:rPr lang="ja-JP" altLang="en-US" sz="2600" dirty="0">
                <a:solidFill>
                  <a:srgbClr val="7030A0"/>
                </a:solidFill>
              </a:rPr>
              <a:t>形容詞の活用</a:t>
            </a:r>
            <a:endParaRPr lang="en-US" altLang="ja-JP" sz="2600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endParaRPr lang="en-US" altLang="ja-JP" sz="20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ja-JP" sz="2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ja-JP" sz="2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513840" y="1981200"/>
          <a:ext cx="9370184" cy="3917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966"/>
                <a:gridCol w="1320770"/>
                <a:gridCol w="2963932"/>
                <a:gridCol w="3577516"/>
              </a:tblGrid>
              <a:tr h="619957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sz="2400" dirty="0">
                          <a:solidFill>
                            <a:srgbClr val="FFFF00"/>
                          </a:solidFill>
                        </a:rPr>
                        <a:t>常体</a:t>
                      </a:r>
                      <a:endParaRPr lang="zh-CN" alt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sz="2400" dirty="0">
                          <a:solidFill>
                            <a:srgbClr val="FFFF00"/>
                          </a:solidFill>
                        </a:rPr>
                        <a:t>敬体</a:t>
                      </a:r>
                      <a:endParaRPr lang="zh-CN" alt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550909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solidFill>
                            <a:srgbClr val="0070C0"/>
                          </a:solidFill>
                        </a:rPr>
                        <a:t>現在形</a:t>
                      </a:r>
                      <a:endParaRPr lang="zh-CN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solidFill>
                            <a:srgbClr val="C00000"/>
                          </a:solidFill>
                        </a:rPr>
                        <a:t>肯定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忙しい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dirty="0"/>
                        <a:t>忙しいです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772357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solidFill>
                            <a:srgbClr val="C00000"/>
                          </a:solidFill>
                        </a:rPr>
                        <a:t>否定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忙しくない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ja-JP" altLang="en-US" sz="1800" dirty="0"/>
                        <a:t>忙しくないです</a:t>
                      </a:r>
                      <a:endParaRPr lang="en-US" altLang="ja-JP" sz="18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ja-JP" altLang="en-US" sz="1800" dirty="0"/>
                        <a:t>忙しくありません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763035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solidFill>
                            <a:srgbClr val="0070C0"/>
                          </a:solidFill>
                        </a:rPr>
                        <a:t>過去形</a:t>
                      </a:r>
                      <a:endParaRPr lang="zh-CN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solidFill>
                            <a:srgbClr val="D60093"/>
                          </a:solidFill>
                        </a:rPr>
                        <a:t>肯定</a:t>
                      </a:r>
                      <a:endParaRPr lang="zh-CN" altLang="en-US" sz="2000" dirty="0">
                        <a:solidFill>
                          <a:srgbClr val="D60093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忙しかった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ja-JP" altLang="en-US" sz="1800" dirty="0"/>
                        <a:t>忙しかったです</a:t>
                      </a:r>
                      <a:endParaRPr lang="en-US" altLang="ja-JP" sz="1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127116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solidFill>
                            <a:srgbClr val="D60093"/>
                          </a:solidFill>
                        </a:rPr>
                        <a:t>否定</a:t>
                      </a:r>
                      <a:endParaRPr lang="zh-CN" altLang="en-US" sz="2000" dirty="0">
                        <a:solidFill>
                          <a:srgbClr val="D60093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忙しくなかった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sz="1800" dirty="0"/>
                        <a:t>忙しくなかったです</a:t>
                      </a:r>
                      <a:endParaRPr lang="zh-CN" altLang="en-US" sz="18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ja-JP" altLang="en-US" sz="1800" dirty="0"/>
                        <a:t>忙しくありませんでした</a:t>
                      </a:r>
                      <a:endParaRPr lang="en-US" altLang="ja-JP" sz="1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COMMONDATA" val="eyJoZGlkIjoiMTM4MDEwMzNmODljODA2ZjcxMjI2MjJlNmRhNDA2Y2QifQ=="/>
</p:tagLst>
</file>

<file path=ppt/theme/theme1.xml><?xml version="1.0" encoding="utf-8"?>
<a:theme xmlns:a="http://schemas.openxmlformats.org/drawingml/2006/main" name="创意性渐变 ">
  <a:themeElements>
    <a:clrScheme name="Japan 1">
      <a:dk1>
        <a:srgbClr val="000000"/>
      </a:dk1>
      <a:lt1>
        <a:srgbClr val="FFFFFF"/>
      </a:lt1>
      <a:dk2>
        <a:srgbClr val="073A4B"/>
      </a:dk2>
      <a:lt2>
        <a:srgbClr val="E7E6E6"/>
      </a:lt2>
      <a:accent1>
        <a:srgbClr val="EE476E"/>
      </a:accent1>
      <a:accent2>
        <a:srgbClr val="E3B95A"/>
      </a:accent2>
      <a:accent3>
        <a:srgbClr val="07D69F"/>
      </a:accent3>
      <a:accent4>
        <a:srgbClr val="118AB1"/>
      </a:accent4>
      <a:accent5>
        <a:srgbClr val="073A4B"/>
      </a:accent5>
      <a:accent6>
        <a:srgbClr val="E7ECF2"/>
      </a:accent6>
      <a:hlink>
        <a:srgbClr val="E7456B"/>
      </a:hlink>
      <a:folHlink>
        <a:srgbClr val="F0C55F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{EACE9E4E-7F37-4424-B933-3A813504AD67}tf11176810_win32</Template>
  <TotalTime>0</TotalTime>
  <Words>4658</Words>
  <Application>WPS 演示</Application>
  <PresentationFormat>宽屏</PresentationFormat>
  <Paragraphs>462</Paragraphs>
  <Slides>39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64" baseType="lpstr">
      <vt:lpstr>Arial</vt:lpstr>
      <vt:lpstr>宋体</vt:lpstr>
      <vt:lpstr>Wingdings</vt:lpstr>
      <vt:lpstr>Microsoft YaHei UI</vt:lpstr>
      <vt:lpstr>苹方-简</vt:lpstr>
      <vt:lpstr>MS Gothic</vt:lpstr>
      <vt:lpstr>宋体-简</vt:lpstr>
      <vt:lpstr>Times New Roman</vt:lpstr>
      <vt:lpstr>-apple-system</vt:lpstr>
      <vt:lpstr>微软雅黑</vt:lpstr>
      <vt:lpstr>汉仪旗黑</vt:lpstr>
      <vt:lpstr>黑体</vt:lpstr>
      <vt:lpstr>汉仪中黑KW</vt:lpstr>
      <vt:lpstr>MS PGothic</vt:lpstr>
      <vt:lpstr>BIZ UDGothic</vt:lpstr>
      <vt:lpstr>Calibri</vt:lpstr>
      <vt:lpstr>Helvetica Neue</vt:lpstr>
      <vt:lpstr>MS Mincho</vt:lpstr>
      <vt:lpstr>宋体</vt:lpstr>
      <vt:lpstr>Arial Unicode MS</vt:lpstr>
      <vt:lpstr>汉仪书宋二KW</vt:lpstr>
      <vt:lpstr>Meiryo UI</vt:lpstr>
      <vt:lpstr>Hiragino Sans</vt:lpstr>
      <vt:lpstr>Thonburi</vt:lpstr>
      <vt:lpstr>创意性渐变 </vt:lpstr>
      <vt:lpstr>  标准日本语 1~11课复习</vt:lpstr>
      <vt:lpstr>Ⅰ　単語編　（１．１　分類）</vt:lpstr>
      <vt:lpstr>Ⅰ　単語編（分類）</vt:lpstr>
      <vt:lpstr>Ⅰ　単語編</vt:lpstr>
      <vt:lpstr>Ⅰ　単語編</vt:lpstr>
      <vt:lpstr>単語編</vt:lpstr>
      <vt:lpstr>単語編</vt:lpstr>
      <vt:lpstr>単語編</vt:lpstr>
      <vt:lpstr>Ⅱ　文法</vt:lpstr>
      <vt:lpstr>２．２　形容詞定语</vt:lpstr>
      <vt:lpstr>Ⅱ　文法</vt:lpstr>
      <vt:lpstr>２．４　形容動詞定语</vt:lpstr>
      <vt:lpstr>　２．５　動詞活用・～ます形</vt:lpstr>
      <vt:lpstr>PowerPoint 演示文稿</vt:lpstr>
      <vt:lpstr>　２．５　動詞活用・～ます形</vt:lpstr>
      <vt:lpstr>２．６　動詞活用・　～て形　～た形　（現在進行形と過去形）</vt:lpstr>
      <vt:lpstr>２．６　動詞活用・　～て形　～た形　（現在進行形と過去形）</vt:lpstr>
      <vt:lpstr>PowerPoint 演示文稿</vt:lpstr>
      <vt:lpstr>PowerPoint 演示文稿</vt:lpstr>
      <vt:lpstr>２．７　動詞活用 　否定形</vt:lpstr>
      <vt:lpstr>PowerPoint 演示文稿</vt:lpstr>
      <vt:lpstr>PowerPoint 演示文稿</vt:lpstr>
      <vt:lpstr>PowerPoint 演示文稿</vt:lpstr>
      <vt:lpstr>２．８　助詞　　</vt:lpstr>
      <vt:lpstr>PowerPoint 演示文稿</vt:lpstr>
      <vt:lpstr>２．８．２　助詞　　に</vt:lpstr>
      <vt:lpstr>PowerPoint 演示文稿</vt:lpstr>
      <vt:lpstr>２．８．３　助詞　で</vt:lpstr>
      <vt:lpstr>２．８．4　助詞　も</vt:lpstr>
      <vt:lpstr>２．８．５　副詞</vt:lpstr>
      <vt:lpstr>２．８．5　副詞</vt:lpstr>
      <vt:lpstr>２．８．5　副詞</vt:lpstr>
      <vt:lpstr>２．８．６　疑問詞</vt:lpstr>
      <vt:lpstr>Ⅲ　文型</vt:lpstr>
      <vt:lpstr>Ⅲ　文型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标准日本语 1~12课复习</dc:title>
  <dc:creator>zhou li</dc:creator>
  <cp:lastModifiedBy>Chris</cp:lastModifiedBy>
  <cp:revision>92</cp:revision>
  <dcterms:created xsi:type="dcterms:W3CDTF">2023-05-29T07:53:37Z</dcterms:created>
  <dcterms:modified xsi:type="dcterms:W3CDTF">2023-05-29T07:53:37Z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4A073671EBEA4E4B8F229AA29B872536</vt:lpwstr>
  </property>
  <property fmtid="{D5CDD505-2E9C-101B-9397-08002B2CF9AE}" pid="3" name="KSOProductBuildVer">
    <vt:lpwstr>2052-5.1.1.7676</vt:lpwstr>
  </property>
</Properties>
</file>