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3"/>
  </p:notesMasterIdLst>
  <p:sldIdLst>
    <p:sldId id="256" r:id="rId4"/>
    <p:sldId id="258" r:id="rId5"/>
    <p:sldId id="259" r:id="rId6"/>
    <p:sldId id="260" r:id="rId7"/>
    <p:sldId id="292" r:id="rId8"/>
    <p:sldId id="293" r:id="rId9"/>
    <p:sldId id="263" r:id="rId10"/>
    <p:sldId id="264" r:id="rId11"/>
    <p:sldId id="268" r:id="rId12"/>
    <p:sldId id="294" r:id="rId13"/>
    <p:sldId id="265" r:id="rId14"/>
    <p:sldId id="286" r:id="rId15"/>
    <p:sldId id="290" r:id="rId16"/>
    <p:sldId id="291" r:id="rId17"/>
    <p:sldId id="287" r:id="rId18"/>
    <p:sldId id="288" r:id="rId19"/>
    <p:sldId id="289" r:id="rId20"/>
    <p:sldId id="262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92"/>
            <p14:sldId id="293"/>
            <p14:sldId id="263"/>
            <p14:sldId id="264"/>
            <p14:sldId id="268"/>
            <p14:sldId id="294"/>
            <p14:sldId id="265"/>
            <p14:sldId id="286"/>
            <p14:sldId id="290"/>
            <p14:sldId id="291"/>
            <p14:sldId id="287"/>
            <p14:sldId id="288"/>
            <p14:sldId id="289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83265" autoAdjust="0"/>
  </p:normalViewPr>
  <p:slideViewPr>
    <p:cSldViewPr>
      <p:cViewPr varScale="1">
        <p:scale>
          <a:sx n="68" d="100"/>
          <a:sy n="68" d="100"/>
        </p:scale>
        <p:origin x="146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大家好，今天我们讲一下实验三，接下来两个实验是将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接入到我们的流水线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这个分两步：一个是我们今天讲的，写一个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下一个实验会将这个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接到我们的流水线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我们这个实验的任务就是设计和验证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只需要仿真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47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首先我们看一下单核处理器的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hierarchy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指令为例</a:t>
            </a:r>
          </a:p>
          <a:p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发起一个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接受到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指令后，去查询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 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hit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了，就把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中的数据返回给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中有空间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</a:t>
            </a:r>
            <a:endParaRPr lang="zh-CN" altLang="it-I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会向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发起请求</a:t>
            </a:r>
          </a:p>
          <a:p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接受到请求后，从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中取数据发送给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controller, </a:t>
            </a:r>
          </a:p>
          <a:p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将数据写到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然后让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再次发起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可以看到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在这个过程中，就是手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指挥的，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发起</a:t>
            </a:r>
            <a:r>
              <a:rPr kumimoji="1" lang="en-US" altLang="zh-CN" dirty="0"/>
              <a:t>load, store, cache</a:t>
            </a:r>
            <a:r>
              <a:rPr kumimoji="1" lang="zh-CN" altLang="en-US" dirty="0"/>
              <a:t>去查找数据，找到了就传数据，写数据，并告诉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 是一个</a:t>
            </a:r>
            <a:r>
              <a:rPr kumimoji="1" lang="en-US" altLang="zh-CN" dirty="0"/>
              <a:t>cache hit, </a:t>
            </a:r>
            <a:r>
              <a:rPr kumimoji="1" lang="zh-CN" altLang="en-US" dirty="0"/>
              <a:t>如果找不到数据，就告诉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cache miss, </a:t>
            </a:r>
            <a:r>
              <a:rPr kumimoji="1" lang="zh-CN" altLang="en-US" dirty="0"/>
              <a:t>并设置一些和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处理相关的一些信息。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我们这次实验只是实现这个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7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我们要实验的</a:t>
            </a:r>
            <a:r>
              <a:rPr kumimoji="1" lang="en-US" altLang="zh-CN" dirty="0"/>
              <a:t>cache</a:t>
            </a:r>
          </a:p>
          <a:p>
            <a:r>
              <a:rPr kumimoji="1" lang="zh-CN" altLang="en-US" dirty="0"/>
              <a:t>是一个二路组关联的，</a:t>
            </a:r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 err="1"/>
              <a:t>cacheline</a:t>
            </a:r>
            <a:r>
              <a:rPr kumimoji="1" lang="zh-CN" altLang="en-US" dirty="0"/>
              <a:t>存放的数据位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</a:t>
            </a:r>
            <a:r>
              <a:rPr kumimoji="1" lang="en-US" altLang="zh-CN" dirty="0"/>
              <a:t>words</a:t>
            </a:r>
          </a:p>
          <a:p>
            <a:r>
              <a:rPr kumimoji="1" lang="zh-CN" altLang="en-US" dirty="0"/>
              <a:t>写策略是</a:t>
            </a:r>
            <a:r>
              <a:rPr kumimoji="1" lang="en-US" altLang="zh-CN" dirty="0"/>
              <a:t>write back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write allocate</a:t>
            </a:r>
          </a:p>
          <a:p>
            <a:r>
              <a:rPr kumimoji="1" lang="zh-CN" altLang="en-US" dirty="0"/>
              <a:t>替换</a:t>
            </a:r>
            <a:r>
              <a:rPr kumimoji="1" lang="zh-CN" altLang="en-US"/>
              <a:t>策略是</a:t>
            </a:r>
            <a:r>
              <a:rPr kumimoji="1" lang="en-US" altLang="zh-CN"/>
              <a:t>LRU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首先看一下一个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的组成，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在这个实验里呢，我们是有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LRU, valid, dirty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这些位，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数据替换时替换哪一个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77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然后看一下从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的访问过程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offset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是字节偏移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word offset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里面放的数据是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实际传给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是传一个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表明是哪一个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是用来索引的，一个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根据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确定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里面的一个</a:t>
            </a:r>
            <a:r>
              <a:rPr kumimoji="1" lang="en-US" altLang="zh-CN" dirty="0"/>
              <a:t>set, 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word offset</a:t>
            </a:r>
            <a:r>
              <a:rPr kumimoji="1" lang="zh-CN" altLang="en-US" dirty="0"/>
              <a:t>确定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中的某一位，根据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和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信息确定哪一个</a:t>
            </a:r>
            <a:r>
              <a:rPr kumimoji="1" lang="en-US" altLang="zh-CN" dirty="0"/>
              <a:t>way</a:t>
            </a:r>
            <a:r>
              <a:rPr kumimoji="1" lang="zh-CN" altLang="en-US" dirty="0"/>
              <a:t>的数据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21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然后接下来，讲一下代码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要注意一下这个代码里面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是写的意思，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u_b_h_w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byte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word, load half word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然后这里会输出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 dirty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也是为了做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replace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45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然后是这些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怎么存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路组关联的，容量是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line, 32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这里每个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分开存储，数组大小是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</a:t>
            </a:r>
            <a:r>
              <a:rPr lang="mr-I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做个拼接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4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35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3.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2022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284984"/>
            <a:ext cx="10006484" cy="18821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1464" y="15567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32 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sets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; 64 cache lines</a:t>
            </a:r>
          </a:p>
          <a:p>
            <a:pPr fontAlgn="base"/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0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: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×2+</a:t>
            </a:r>
            <a:r>
              <a:rPr lang="pl-PL" altLang="zh-CN" dirty="0">
                <a:solidFill>
                  <a:srgbClr val="222222"/>
                </a:solidFill>
                <a:latin typeface="inherit" charset="0"/>
              </a:rPr>
              <a:t>0</a:t>
            </a:r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1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: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×2+</a:t>
            </a:r>
            <a:r>
              <a:rPr lang="pl-PL" altLang="zh-CN" dirty="0">
                <a:solidFill>
                  <a:srgbClr val="222222"/>
                </a:solidFill>
                <a:latin typeface="inherit" charset="0"/>
              </a:rPr>
              <a:t>1</a:t>
            </a:r>
          </a:p>
          <a:p>
            <a:pPr fontAlgn="base"/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𝑗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word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𝑘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: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×8+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𝑗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×4+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𝑘</a:t>
            </a:r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br>
              <a:rPr lang="pl-PL" altLang="zh-CN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7688" y="2092206"/>
            <a:ext cx="36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inner_recent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[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{</a:t>
            </a:r>
            <a:r>
              <a:rPr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, 1'b0}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]</a:t>
            </a:r>
            <a:endParaRPr kumimoji="1" lang="zh-CN" altLang="en-US" dirty="0">
              <a:latin typeface="Fira Mono for Powerline" charset="0"/>
              <a:ea typeface="Fira Mono for Powerline" charset="0"/>
              <a:cs typeface="Fira Mono for Powerline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7688" y="2361982"/>
            <a:ext cx="36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inner_recent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[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{</a:t>
            </a:r>
            <a:r>
              <a:rPr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, 1'b1}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]</a:t>
            </a:r>
            <a:endParaRPr kumimoji="1" lang="zh-CN" altLang="en-US" dirty="0">
              <a:latin typeface="Fira Mono for Powerline" charset="0"/>
              <a:ea typeface="Fira Mono for Powerline" charset="0"/>
              <a:cs typeface="Fira Mon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</a:p>
          <a:p>
            <a:r>
              <a:rPr lang="en-US" altLang="zh-CN" dirty="0">
                <a:latin typeface="+mn-lt"/>
              </a:rPr>
              <a:t>Words of line = 4, LINE_WORDS_WIDTH = 2</a:t>
            </a:r>
          </a:p>
          <a:p>
            <a:r>
              <a:rPr lang="en-US" altLang="zh-CN" dirty="0">
                <a:latin typeface="+mn-lt"/>
              </a:rPr>
              <a:t>Tag bits = 23</a:t>
            </a:r>
          </a:p>
          <a:p>
            <a:r>
              <a:rPr lang="en-US" altLang="zh-CN" dirty="0">
                <a:latin typeface="+mn-lt"/>
              </a:rPr>
              <a:t>Address bits = 32</a:t>
            </a:r>
          </a:p>
          <a:p>
            <a:r>
              <a:rPr lang="en-US" altLang="zh-CN" dirty="0">
                <a:latin typeface="+mn-lt"/>
              </a:rPr>
              <a:t>Ways = 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</a:p>
          <a:p>
            <a:r>
              <a:rPr lang="en-US" altLang="zh-CN" dirty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</a:t>
            </a:r>
            <a:r>
              <a:rPr lang="en-US" altLang="zh-CN" sz="1600" dirty="0" err="1">
                <a:latin typeface="+mn-lt"/>
              </a:rPr>
              <a:t>init</a:t>
            </a: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32'h11111111;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32'd14: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32'd15: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32'd16: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32'h22222222;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32'h000000024;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32'd17: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32'd18: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store to line 1 of set 0 due to line 0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32'd19: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32'h33333333;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41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Example(3)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edit line 1 of set 0, set dirty &amp;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32'h44444444;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miss, tag mismatch. output tag (of line 1), valid and dirty ==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auto replace line 1 of set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32'h55555555;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7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40768"/>
            <a:ext cx="10488488" cy="5262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00056" y="1340767"/>
            <a:ext cx="792088" cy="526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6903" y="715529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Load miss</a:t>
            </a:r>
            <a:endParaRPr kumimoji="1"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7397013" y="1344482"/>
            <a:ext cx="715211" cy="526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6119" y="692183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Load hit</a:t>
            </a:r>
            <a:endParaRPr kumimoji="1" lang="zh-CN" altLang="en-US" sz="1600" b="1" dirty="0"/>
          </a:p>
        </p:txBody>
      </p:sp>
      <p:sp>
        <p:nvSpPr>
          <p:cNvPr id="9" name="矩形 8"/>
          <p:cNvSpPr/>
          <p:nvPr/>
        </p:nvSpPr>
        <p:spPr>
          <a:xfrm>
            <a:off x="6960096" y="3415146"/>
            <a:ext cx="432048" cy="22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53920" y="4221088"/>
            <a:ext cx="358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53920" y="3415146"/>
            <a:ext cx="358304" cy="30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4" idx="2"/>
            <a:endCxn id="3" idx="0"/>
          </p:cNvCxnSpPr>
          <p:nvPr/>
        </p:nvCxnSpPr>
        <p:spPr>
          <a:xfrm>
            <a:off x="6866819" y="1054083"/>
            <a:ext cx="129281" cy="286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2"/>
            <a:endCxn id="7" idx="0"/>
          </p:cNvCxnSpPr>
          <p:nvPr/>
        </p:nvCxnSpPr>
        <p:spPr>
          <a:xfrm>
            <a:off x="7751495" y="1030737"/>
            <a:ext cx="3124" cy="313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729588" y="5067223"/>
            <a:ext cx="358304" cy="30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40768"/>
            <a:ext cx="10801200" cy="53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219201"/>
            <a:ext cx="9587408" cy="493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87320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Single Core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556792"/>
            <a:ext cx="4746448" cy="42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Config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95400" y="1772816"/>
            <a:ext cx="7920880" cy="417646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64 cache lines</a:t>
            </a:r>
          </a:p>
          <a:p>
            <a:r>
              <a:rPr lang="en-US" altLang="zh-CN" sz="2400" dirty="0">
                <a:latin typeface="+mn-lt"/>
              </a:rPr>
              <a:t>2-way set associative</a:t>
            </a:r>
          </a:p>
          <a:p>
            <a:r>
              <a:rPr lang="en-US" altLang="zh-CN" sz="2400" dirty="0">
                <a:latin typeface="+mn-lt"/>
              </a:rPr>
              <a:t>4 words per cache line</a:t>
            </a:r>
          </a:p>
          <a:p>
            <a:r>
              <a:rPr lang="en-US" altLang="zh-CN" sz="2400" dirty="0">
                <a:solidFill>
                  <a:schemeClr val="accent6"/>
                </a:solidFill>
                <a:latin typeface="+mn-lt"/>
              </a:rPr>
              <a:t>Write Back</a:t>
            </a:r>
          </a:p>
          <a:p>
            <a:r>
              <a:rPr lang="en-US" altLang="zh-CN" sz="2400" dirty="0">
                <a:solidFill>
                  <a:schemeClr val="accent6"/>
                </a:solidFill>
                <a:latin typeface="+mn-lt"/>
              </a:rPr>
              <a:t>Write Allocate</a:t>
            </a:r>
          </a:p>
          <a:p>
            <a:r>
              <a:rPr lang="en-US" altLang="zh-CN" sz="2400" dirty="0">
                <a:latin typeface="+mn-lt"/>
              </a:rPr>
              <a:t>LRU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Replacement Policy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492896"/>
            <a:ext cx="8750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Access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628800"/>
            <a:ext cx="6322477" cy="48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28903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1424" y="1124744"/>
            <a:ext cx="10632504" cy="549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load,    //  read refreshes recent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replace,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</a:t>
            </a:r>
            <a:r>
              <a:rPr lang="en-US" altLang="zh-CN" sz="1800" b="0">
                <a:latin typeface="+mn-lt"/>
                <a:cs typeface="Consolas" panose="020B0609020204030204" pitchFamily="49" charset="0"/>
              </a:rPr>
              <a:t>wire store,  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[2:0]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u_b_h_w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// select signed or not &amp; data width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                           // please refer to definition of LB, LH, LW, LBU, LHU in RV32I Instruction Set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[31:0]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hit = 0,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[31:0]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= 0,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valid = 0,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dirty = 0,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[TAG_BITS-1:0] tag = 0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800" b="0" dirty="0">
              <a:latin typeface="+mn-lt"/>
              <a:cs typeface="Consolas" panose="020B06090202040302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49714"/>
              </p:ext>
            </p:extLst>
          </p:nvPr>
        </p:nvGraphicFramePr>
        <p:xfrm>
          <a:off x="10056440" y="1988840"/>
          <a:ext cx="1758950" cy="18288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lw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lbu</a:t>
                      </a:r>
                      <a:endParaRPr lang="en-US" dirty="0">
                        <a:effectLst/>
                        <a:latin typeface="Fira Mono for Powerline" charset="0"/>
                        <a:ea typeface="Fira Mono for Powerline" charset="0"/>
                        <a:cs typeface="Fira Mono for Powerline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lhu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C4018A2-8039-E77C-733C-214115F40442}"/>
              </a:ext>
            </a:extLst>
          </p:cNvPr>
          <p:cNvSpPr/>
          <p:nvPr/>
        </p:nvSpPr>
        <p:spPr>
          <a:xfrm>
            <a:off x="1847528" y="5445224"/>
            <a:ext cx="4392488" cy="10081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FF9A9-F20E-8154-E889-1A3AFAFAF2FB}"/>
              </a:ext>
            </a:extLst>
          </p:cNvPr>
          <p:cNvSpPr/>
          <p:nvPr/>
        </p:nvSpPr>
        <p:spPr>
          <a:xfrm>
            <a:off x="1874200" y="2809528"/>
            <a:ext cx="5085896" cy="6194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1868</Words>
  <Application>Microsoft Office PowerPoint</Application>
  <PresentationFormat>宽屏</PresentationFormat>
  <Paragraphs>272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Fira Mono for Powerline</vt:lpstr>
      <vt:lpstr>inherit</vt:lpstr>
      <vt:lpstr>STIXGeneral-Italic</vt:lpstr>
      <vt:lpstr>STIXGeneral-Regular</vt:lpstr>
      <vt:lpstr>黑体</vt:lpstr>
      <vt:lpstr>华文细黑</vt:lpstr>
      <vt:lpstr>楷体_GB2312</vt:lpstr>
      <vt:lpstr>微软雅黑</vt:lpstr>
      <vt:lpstr>Arial</vt:lpstr>
      <vt:lpstr>Calibri</vt:lpstr>
      <vt:lpstr>Source Sans Pro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Single Core</vt:lpstr>
      <vt:lpstr>Cache Config</vt:lpstr>
      <vt:lpstr>Cache Line</vt:lpstr>
      <vt:lpstr>Access Cache</vt:lpstr>
      <vt:lpstr>Input and output Signals of Cache Line</vt:lpstr>
      <vt:lpstr>Cache Line Memory</vt:lpstr>
      <vt:lpstr>Address</vt:lpstr>
      <vt:lpstr>Simulation Example(1)</vt:lpstr>
      <vt:lpstr>Simulation Example(2)</vt:lpstr>
      <vt:lpstr>Simulation Example(3)</vt:lpstr>
      <vt:lpstr>Simulation Example(1)</vt:lpstr>
      <vt:lpstr>Simulation Example(2)</vt:lpstr>
      <vt:lpstr>Simulation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lan ‎</cp:lastModifiedBy>
  <cp:revision>230</cp:revision>
  <cp:lastPrinted>2015-06-09T09:46:28Z</cp:lastPrinted>
  <dcterms:created xsi:type="dcterms:W3CDTF">2011-08-03T07:44:17Z</dcterms:created>
  <dcterms:modified xsi:type="dcterms:W3CDTF">2023-10-24T05:34:14Z</dcterms:modified>
</cp:coreProperties>
</file>