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3" r:id="rId11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Raleway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>
        <p:scale>
          <a:sx n="62" d="100"/>
          <a:sy n="62" d="100"/>
        </p:scale>
        <p:origin x="750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b6987fd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b6987fd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b69ec0e6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b69ec0e6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b69ec0e6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b69ec0e6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b69ec0e61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b69ec0e61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0E086B8D-CC6B-21EA-C225-3E75C3E71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36E894EB-B452-5191-DF78-7E1D13A27C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51EE02B3-2411-10D8-82EC-C6E0537094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820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12791E5C-AA7E-AED5-A868-A30EAC430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49AB2AE1-D51B-CCCB-D202-8CEBEE7D75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DFEFFBBD-B97B-353F-1F89-3830BDE9E2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180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76496B41-A17F-6A90-4B2A-6F8A0B6A7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75F68C99-3B64-06D4-0E14-5DF313533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1BF70420-E88B-DA71-EB51-66D683A718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830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86E8330D-9D5A-CC94-4FD3-B9E0CE97F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69ec0e61_0_22:notes">
            <a:extLst>
              <a:ext uri="{FF2B5EF4-FFF2-40B4-BE49-F238E27FC236}">
                <a16:creationId xmlns:a16="http://schemas.microsoft.com/office/drawing/2014/main" id="{C98C0594-2947-AE3F-436F-A6A4B1671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b69ec0e61_0_22:notes">
            <a:extLst>
              <a:ext uri="{FF2B5EF4-FFF2-40B4-BE49-F238E27FC236}">
                <a16:creationId xmlns:a16="http://schemas.microsoft.com/office/drawing/2014/main" id="{43E33481-DC90-9905-5457-197938FE9D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0395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 title="DSA Inubb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2400" y="4804475"/>
            <a:ext cx="1755825" cy="18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title="INCUBATOR0002.png"/>
          <p:cNvPicPr preferRelativeResize="0"/>
          <p:nvPr/>
        </p:nvPicPr>
        <p:blipFill>
          <a:blip r:embed="rId3">
            <a:alphaModFix amt="3000"/>
          </a:blip>
          <a:stretch>
            <a:fillRect/>
          </a:stretch>
        </p:blipFill>
        <p:spPr>
          <a:xfrm>
            <a:off x="1800225" y="933450"/>
            <a:ext cx="5543550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" name="Google Shape;2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5" name="Google Shape;2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2" name="Google Shape;42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9" name="Google Shape;4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6" name="Google Shape;56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3" name="Google Shape;63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" name="Google Shape;65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4" name="Google Shape;7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87375" y="486625"/>
            <a:ext cx="7688100" cy="1363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sz="2800" dirty="0">
                <a:solidFill>
                  <a:schemeClr val="tx1"/>
                </a:solidFill>
                <a:latin typeface="Arial Black" panose="020B0A04020102020204" pitchFamily="34" charset="0"/>
              </a:rPr>
              <a:t>Smart Fraud: A Machine Learning Fraud Detection App</a:t>
            </a:r>
            <a:endParaRPr sz="28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7950" y="2030550"/>
            <a:ext cx="7688100" cy="31129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0000"/>
              </a:lnSpc>
            </a:pPr>
            <a:r>
              <a:rPr lang="en-GB" sz="1800" dirty="0">
                <a:solidFill>
                  <a:schemeClr val="tx1"/>
                </a:solidFill>
                <a:latin typeface="Arial Black" panose="020B0A04020102020204" pitchFamily="34" charset="0"/>
                <a:cs typeface="Lato Light"/>
              </a:rPr>
              <a:t>By </a:t>
            </a:r>
          </a:p>
          <a:p>
            <a:pPr marL="0" indent="0">
              <a:lnSpc>
                <a:spcPct val="110000"/>
              </a:lnSpc>
            </a:pPr>
            <a:r>
              <a:rPr lang="en-GB" sz="1800" dirty="0">
                <a:solidFill>
                  <a:schemeClr val="tx1"/>
                </a:solidFill>
                <a:latin typeface="Arial Black" panose="020B0A04020102020204" pitchFamily="34" charset="0"/>
                <a:cs typeface="Lato Light"/>
              </a:rPr>
              <a:t>Joy Aniefiok Uko</a:t>
            </a:r>
          </a:p>
          <a:p>
            <a:pPr marL="0" indent="0">
              <a:lnSpc>
                <a:spcPct val="110000"/>
              </a:lnSpc>
            </a:pPr>
            <a:endParaRPr lang="en-GB" sz="1800" dirty="0">
              <a:solidFill>
                <a:schemeClr val="tx1"/>
              </a:solidFill>
              <a:latin typeface="Arial Black" panose="020B0A04020102020204" pitchFamily="34" charset="0"/>
              <a:cs typeface="Lato Light"/>
            </a:endParaRPr>
          </a:p>
          <a:p>
            <a:pPr marL="0" indent="0">
              <a:lnSpc>
                <a:spcPct val="110000"/>
              </a:lnSpc>
            </a:pPr>
            <a:r>
              <a:rPr lang="en-GB" sz="1800" dirty="0">
                <a:solidFill>
                  <a:schemeClr val="tx1"/>
                </a:solidFill>
                <a:latin typeface="Arial Black" panose="020B0A04020102020204" pitchFamily="34" charset="0"/>
                <a:cs typeface="Lato Light"/>
              </a:rPr>
              <a:t>Oluwole Olajide,</a:t>
            </a:r>
          </a:p>
          <a:p>
            <a:pPr marL="0" indent="0">
              <a:lnSpc>
                <a:spcPct val="110000"/>
              </a:lnSpc>
            </a:pPr>
            <a:r>
              <a:rPr lang="en-GB" sz="1800" dirty="0">
                <a:solidFill>
                  <a:schemeClr val="tx1"/>
                </a:solidFill>
                <a:latin typeface="Arial Black" panose="020B0A04020102020204" pitchFamily="34" charset="0"/>
                <a:cs typeface="Lato Light"/>
              </a:rPr>
              <a:t>Blessing Olorunfemi,</a:t>
            </a:r>
          </a:p>
          <a:p>
            <a:pPr marL="0" indent="0">
              <a:lnSpc>
                <a:spcPct val="110000"/>
              </a:lnSpc>
            </a:pPr>
            <a:r>
              <a:rPr lang="en-GB" sz="1800" dirty="0">
                <a:solidFill>
                  <a:schemeClr val="tx1"/>
                </a:solidFill>
                <a:latin typeface="Arial Black" panose="020B0A04020102020204" pitchFamily="34" charset="0"/>
                <a:cs typeface="Lato Light"/>
              </a:rPr>
              <a:t>Isaac </a:t>
            </a:r>
            <a:r>
              <a:rPr lang="en-GB" sz="1800" dirty="0" err="1">
                <a:solidFill>
                  <a:schemeClr val="tx1"/>
                </a:solidFill>
                <a:latin typeface="Arial Black" panose="020B0A04020102020204" pitchFamily="34" charset="0"/>
                <a:cs typeface="Lato Light"/>
              </a:rPr>
              <a:t>Oyekunle</a:t>
            </a:r>
            <a:r>
              <a:rPr lang="en-GB" sz="1800" dirty="0">
                <a:solidFill>
                  <a:schemeClr val="tx1"/>
                </a:solidFill>
                <a:latin typeface="Arial Black" panose="020B0A04020102020204" pitchFamily="34" charset="0"/>
                <a:cs typeface="Lato Light"/>
              </a:rPr>
              <a:t>,</a:t>
            </a:r>
          </a:p>
          <a:p>
            <a:pPr marL="0" indent="0">
              <a:lnSpc>
                <a:spcPct val="110000"/>
              </a:lnSpc>
            </a:pPr>
            <a:endParaRPr lang="en-GB" sz="1800" dirty="0">
              <a:solidFill>
                <a:schemeClr val="tx1"/>
              </a:solidFill>
              <a:latin typeface="Arial Black" panose="020B0A04020102020204" pitchFamily="34" charset="0"/>
              <a:cs typeface="Lato Light"/>
            </a:endParaRPr>
          </a:p>
          <a:p>
            <a:pPr marL="0" indent="0">
              <a:lnSpc>
                <a:spcPct val="110000"/>
              </a:lnSpc>
            </a:pPr>
            <a:r>
              <a:rPr lang="en-GB" sz="1800" dirty="0">
                <a:solidFill>
                  <a:schemeClr val="tx1"/>
                </a:solidFill>
                <a:latin typeface="Arial Black" panose="020B0A04020102020204" pitchFamily="34" charset="0"/>
                <a:cs typeface="Lato Light"/>
              </a:rPr>
              <a:t>DSA Project Report</a:t>
            </a:r>
          </a:p>
          <a:p>
            <a:pPr marL="0" indent="0">
              <a:lnSpc>
                <a:spcPct val="110000"/>
              </a:lnSpc>
            </a:pPr>
            <a:r>
              <a:rPr lang="en-GB" sz="1800" dirty="0">
                <a:solidFill>
                  <a:schemeClr val="tx1"/>
                </a:solidFill>
                <a:latin typeface="Arial Black" panose="020B0A04020102020204" pitchFamily="34" charset="0"/>
                <a:cs typeface="Lato Light"/>
              </a:rPr>
              <a:t>7/07/25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CC48A7F7-DFBA-B8C1-701A-3358DACC6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43;p60">
            <a:extLst>
              <a:ext uri="{FF2B5EF4-FFF2-40B4-BE49-F238E27FC236}">
                <a16:creationId xmlns:a16="http://schemas.microsoft.com/office/drawing/2014/main" id="{CA073A23-F5F1-BB27-97AB-9BCBBC2AB36C}"/>
              </a:ext>
            </a:extLst>
          </p:cNvPr>
          <p:cNvSpPr txBox="1">
            <a:spLocks/>
          </p:cNvSpPr>
          <p:nvPr/>
        </p:nvSpPr>
        <p:spPr>
          <a:xfrm>
            <a:off x="687" y="2133356"/>
            <a:ext cx="9143313" cy="124195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7000" b="1" i="0" u="none" strike="noStrike" cap="none">
                <a:solidFill>
                  <a:srgbClr val="FFFFFF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Inconsolata"/>
              <a:buNone/>
              <a:defRPr sz="52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r>
              <a:rPr lang="en-US" sz="6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4224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4;p37">
            <a:extLst>
              <a:ext uri="{FF2B5EF4-FFF2-40B4-BE49-F238E27FC236}">
                <a16:creationId xmlns:a16="http://schemas.microsoft.com/office/drawing/2014/main" id="{A0106C59-1E52-57EA-898E-A865AA882F5E}"/>
              </a:ext>
            </a:extLst>
          </p:cNvPr>
          <p:cNvSpPr txBox="1">
            <a:spLocks/>
          </p:cNvSpPr>
          <p:nvPr/>
        </p:nvSpPr>
        <p:spPr>
          <a:xfrm>
            <a:off x="1753716" y="478835"/>
            <a:ext cx="5088612" cy="707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spcBef>
                <a:spcPts val="0"/>
              </a:spcBef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Study Background </a:t>
            </a:r>
          </a:p>
        </p:txBody>
      </p:sp>
      <p:sp>
        <p:nvSpPr>
          <p:cNvPr id="3" name="Google Shape;275;p37">
            <a:extLst>
              <a:ext uri="{FF2B5EF4-FFF2-40B4-BE49-F238E27FC236}">
                <a16:creationId xmlns:a16="http://schemas.microsoft.com/office/drawing/2014/main" id="{4F811DDB-ECEE-AE1A-EBE3-53EC0F6975E3}"/>
              </a:ext>
            </a:extLst>
          </p:cNvPr>
          <p:cNvSpPr txBox="1">
            <a:spLocks/>
          </p:cNvSpPr>
          <p:nvPr/>
        </p:nvSpPr>
        <p:spPr>
          <a:xfrm>
            <a:off x="381001" y="1186144"/>
            <a:ext cx="8448674" cy="3644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card fraud is a global financial threat, costing billions annually.</a:t>
            </a:r>
          </a:p>
          <a:p>
            <a:pPr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detection systems rely on fixed rules, often missing new fraud patterns.</a:t>
            </a:r>
          </a:p>
          <a:p>
            <a:pPr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offers a smarter, data-driven approach to detect fraud in real-time.</a:t>
            </a:r>
          </a:p>
          <a:p>
            <a:pPr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study uses a real-world, imbalanced dataset from European transactions.</a:t>
            </a:r>
          </a:p>
          <a:p>
            <a:pPr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Techniques applied includes preprocessing, feature engineering, and </a:t>
            </a:r>
            <a:r>
              <a:rPr lang="en-US" sz="1600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modelling.</a:t>
            </a:r>
          </a:p>
          <a:p>
            <a:pPr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6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16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app was built to make the fraud detection system interactive and user friendly.</a:t>
            </a:r>
          </a:p>
          <a:p>
            <a:pPr>
              <a:lnSpc>
                <a:spcPct val="15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08;p47">
            <a:extLst>
              <a:ext uri="{FF2B5EF4-FFF2-40B4-BE49-F238E27FC236}">
                <a16:creationId xmlns:a16="http://schemas.microsoft.com/office/drawing/2014/main" id="{74ADF9C4-4F94-E717-9358-1D918C402438}"/>
              </a:ext>
            </a:extLst>
          </p:cNvPr>
          <p:cNvSpPr txBox="1">
            <a:spLocks/>
          </p:cNvSpPr>
          <p:nvPr/>
        </p:nvSpPr>
        <p:spPr>
          <a:xfrm>
            <a:off x="785189" y="390920"/>
            <a:ext cx="7212300" cy="631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ea typeface="Inconsolata" panose="020B0604020202020204" charset="0"/>
                <a:cs typeface="Lato Light"/>
              </a:rPr>
              <a:t>Problem Statement</a:t>
            </a:r>
            <a:endParaRPr lang="en-US" sz="3200" dirty="0">
              <a:solidFill>
                <a:schemeClr val="bg2"/>
              </a:solidFill>
              <a:latin typeface="Arial Black" panose="020B0A04020102020204" pitchFamily="34" charset="0"/>
              <a:ea typeface="Inconsolata" panose="020B060402020202020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618DA-A473-1689-8BD6-BE2D089571F6}"/>
              </a:ext>
            </a:extLst>
          </p:cNvPr>
          <p:cNvSpPr txBox="1"/>
          <p:nvPr/>
        </p:nvSpPr>
        <p:spPr>
          <a:xfrm>
            <a:off x="358581" y="1193979"/>
            <a:ext cx="8560405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card fraud is increasing and often goes undetected until after financial damage is done.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Traditional detection methods lacks adaptability to evolving fraud techniques.</a:t>
            </a:r>
          </a:p>
          <a:p>
            <a:pPr marL="342900" indent="-342900">
              <a:lnSpc>
                <a:spcPct val="150000"/>
              </a:lnSpc>
              <a:buSzPct val="8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imbalanced nature of fraud data leads to poor model accuracy and high false negatives.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7;p40">
            <a:extLst>
              <a:ext uri="{FF2B5EF4-FFF2-40B4-BE49-F238E27FC236}">
                <a16:creationId xmlns:a16="http://schemas.microsoft.com/office/drawing/2014/main" id="{CE6A6B0A-BB2E-75B0-3BF9-6A23A012A674}"/>
              </a:ext>
            </a:extLst>
          </p:cNvPr>
          <p:cNvSpPr/>
          <p:nvPr/>
        </p:nvSpPr>
        <p:spPr>
          <a:xfrm>
            <a:off x="304865" y="1426210"/>
            <a:ext cx="3563313" cy="3217508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       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Google Shape;298;p40">
            <a:extLst>
              <a:ext uri="{FF2B5EF4-FFF2-40B4-BE49-F238E27FC236}">
                <a16:creationId xmlns:a16="http://schemas.microsoft.com/office/drawing/2014/main" id="{F5E926EF-5012-1526-F303-74BC7A726D33}"/>
              </a:ext>
            </a:extLst>
          </p:cNvPr>
          <p:cNvSpPr txBox="1">
            <a:spLocks/>
          </p:cNvSpPr>
          <p:nvPr/>
        </p:nvSpPr>
        <p:spPr>
          <a:xfrm>
            <a:off x="1463129" y="378294"/>
            <a:ext cx="6217742" cy="616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ea typeface="Inconsolata" panose="020B0604020202020204" charset="0"/>
                <a:cs typeface="Lato Light"/>
              </a:rPr>
              <a:t>   Aim and Objectives           </a:t>
            </a:r>
            <a:endParaRPr lang="en-US" sz="3200" dirty="0">
              <a:solidFill>
                <a:schemeClr val="bg2"/>
              </a:solidFill>
              <a:latin typeface="Arial Black" panose="020B0A04020102020204" pitchFamily="34" charset="0"/>
              <a:ea typeface="Inconsolata" panose="020B0604020202020204" charset="0"/>
            </a:endParaRPr>
          </a:p>
        </p:txBody>
      </p:sp>
      <p:sp>
        <p:nvSpPr>
          <p:cNvPr id="4" name="Google Shape;296;p40">
            <a:extLst>
              <a:ext uri="{FF2B5EF4-FFF2-40B4-BE49-F238E27FC236}">
                <a16:creationId xmlns:a16="http://schemas.microsoft.com/office/drawing/2014/main" id="{C8B8C0BC-6D7B-C837-7431-55F6B309D161}"/>
              </a:ext>
            </a:extLst>
          </p:cNvPr>
          <p:cNvSpPr/>
          <p:nvPr/>
        </p:nvSpPr>
        <p:spPr>
          <a:xfrm>
            <a:off x="4056289" y="1426185"/>
            <a:ext cx="4792436" cy="3217508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                         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39EEE-C34A-E0DF-4FCD-87E372AFAFD1}"/>
              </a:ext>
            </a:extLst>
          </p:cNvPr>
          <p:cNvSpPr txBox="1"/>
          <p:nvPr/>
        </p:nvSpPr>
        <p:spPr>
          <a:xfrm>
            <a:off x="970749" y="1226155"/>
            <a:ext cx="1793058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ea typeface="Inconsolata" panose="020B0604020202020204" charset="0"/>
              </a:rPr>
              <a:t>Aim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3C426-A548-DAA5-4070-D8830188B54F}"/>
              </a:ext>
            </a:extLst>
          </p:cNvPr>
          <p:cNvSpPr txBox="1"/>
          <p:nvPr/>
        </p:nvSpPr>
        <p:spPr>
          <a:xfrm>
            <a:off x="5617380" y="1226130"/>
            <a:ext cx="1670253" cy="40011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ea typeface="Inconsolata" panose="020B0604020202020204" charset="0"/>
              </a:rPr>
              <a:t>Objectives             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8333410-7327-2617-6859-D3C23E4B1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65" y="1674442"/>
            <a:ext cx="343725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machine learning model capable of accurately detecting credit card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AFEED-D97E-4948-63D0-92F18C10459F}"/>
              </a:ext>
            </a:extLst>
          </p:cNvPr>
          <p:cNvSpPr txBox="1"/>
          <p:nvPr/>
        </p:nvSpPr>
        <p:spPr>
          <a:xfrm>
            <a:off x="399570" y="3192118"/>
            <a:ext cx="33425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 deploy an interactive and user-friendly fraud detection application using </a:t>
            </a:r>
            <a:r>
              <a:rPr lang="en-US" sz="2000" b="1" dirty="0" err="1">
                <a:solidFill>
                  <a:schemeClr val="tx1"/>
                </a:solidFill>
              </a:rPr>
              <a:t>Streamlit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BDA48B9-2BA9-B287-D2D6-77667F956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760" y="1626241"/>
            <a:ext cx="466949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preprocess and analyze real-world transaction data for effective model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538B95-FA78-42D3-84EE-B98E9D137108}"/>
              </a:ext>
            </a:extLst>
          </p:cNvPr>
          <p:cNvSpPr txBox="1"/>
          <p:nvPr/>
        </p:nvSpPr>
        <p:spPr>
          <a:xfrm>
            <a:off x="4117760" y="3305658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To evaluate model performance using metrics such as precision, recall, and F1-score.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2;p38">
            <a:extLst>
              <a:ext uri="{FF2B5EF4-FFF2-40B4-BE49-F238E27FC236}">
                <a16:creationId xmlns:a16="http://schemas.microsoft.com/office/drawing/2014/main" id="{E3DD0517-DA7B-03B4-6738-F80847131E53}"/>
              </a:ext>
            </a:extLst>
          </p:cNvPr>
          <p:cNvSpPr txBox="1">
            <a:spLocks/>
          </p:cNvSpPr>
          <p:nvPr/>
        </p:nvSpPr>
        <p:spPr>
          <a:xfrm>
            <a:off x="444620" y="1829024"/>
            <a:ext cx="8547539" cy="18088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5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3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05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lnSpc>
                <a:spcPct val="150000"/>
              </a:lnSpc>
              <a:buNone/>
            </a:pPr>
            <a:endParaRPr lang="en-US" sz="24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285;p38">
            <a:extLst>
              <a:ext uri="{FF2B5EF4-FFF2-40B4-BE49-F238E27FC236}">
                <a16:creationId xmlns:a16="http://schemas.microsoft.com/office/drawing/2014/main" id="{5DB6284E-78A6-10EA-231D-FFAC057D91A5}"/>
              </a:ext>
            </a:extLst>
          </p:cNvPr>
          <p:cNvSpPr txBox="1">
            <a:spLocks/>
          </p:cNvSpPr>
          <p:nvPr/>
        </p:nvSpPr>
        <p:spPr>
          <a:xfrm>
            <a:off x="589537" y="469448"/>
            <a:ext cx="7397100" cy="633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315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buClrTx/>
              <a:buFontTx/>
            </a:pPr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</a:rPr>
              <a:t>Materials and Methods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5F74AE-DCB8-4B83-A730-7BBB55003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37" y="1102660"/>
            <a:ext cx="8170261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 Overview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Sourced from: Kaggle Credit Card Fraud Detection Dataset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 transactions: 284,807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Fraudulent transactions: 492 (~0.17%)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Features: 30 (anonymized, including Time, Amount, and Class)</a:t>
            </a:r>
          </a:p>
          <a:p>
            <a:endParaRPr lang="en-US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Key Characteristics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Highly imbalanced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Numerical and anonymized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Binary classification problem (Fraud = 1, Legit = 0)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4BD93B-2136-4132-C2D2-8D489028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9E19271F-CAEE-0F96-811F-7F02D59C6C13}"/>
              </a:ext>
            </a:extLst>
          </p:cNvPr>
          <p:cNvSpPr txBox="1">
            <a:spLocks/>
          </p:cNvSpPr>
          <p:nvPr/>
        </p:nvSpPr>
        <p:spPr>
          <a:xfrm>
            <a:off x="-70237" y="511063"/>
            <a:ext cx="8192186" cy="59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Model Development    </a:t>
            </a: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4A30132D-53B4-20F9-4901-81FDAC5C8E90}"/>
              </a:ext>
            </a:extLst>
          </p:cNvPr>
          <p:cNvSpPr txBox="1">
            <a:spLocks/>
          </p:cNvSpPr>
          <p:nvPr/>
        </p:nvSpPr>
        <p:spPr>
          <a:xfrm>
            <a:off x="305235" y="1107672"/>
            <a:ext cx="8333702" cy="3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None/>
              <a:tabLst/>
              <a:defRPr/>
            </a:pPr>
            <a:endParaRPr lang="en-US" sz="2000" dirty="0">
              <a:solidFill>
                <a:srgbClr val="30394B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FAE1A1-1342-EA4B-BCC9-1B9792090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35" y="1225595"/>
            <a:ext cx="865434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 Steps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applied to Amount and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SMOTE used to handle class imbalance.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Correlation analysis for feature selection.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Used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Classifier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its robustness and ability to handle imbalanced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4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AC2DC-E151-C36A-CC75-F3FBCE63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190" y="71161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E95F9-7A5B-D59A-B93C-9DA4F9357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4190" y="1710040"/>
            <a:ext cx="7688700" cy="2938800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 &amp; Recall</a:t>
            </a:r>
          </a:p>
          <a:p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F1-Score</a:t>
            </a:r>
          </a:p>
          <a:p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</a:t>
            </a:r>
          </a:p>
          <a:p>
            <a:pPr marL="146050" indent="0">
              <a:buNone/>
            </a:pPr>
            <a:endParaRPr lang="en-US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46050" indent="0">
              <a:buNone/>
            </a:pPr>
            <a:r>
              <a:rPr lang="en-US" sz="20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</a:t>
            </a:r>
            <a:endParaRPr lang="en-US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model integrated into a </a:t>
            </a:r>
            <a:r>
              <a:rPr lang="en-US" sz="20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 app for easy interaction and predictions</a:t>
            </a:r>
          </a:p>
          <a:p>
            <a:endParaRPr lang="en-US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8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0BBF4FEE-268E-0057-BC2F-7EF401752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4B0849B2-D9BF-574F-8E38-051F3C490ECC}"/>
              </a:ext>
            </a:extLst>
          </p:cNvPr>
          <p:cNvSpPr txBox="1">
            <a:spLocks/>
          </p:cNvSpPr>
          <p:nvPr/>
        </p:nvSpPr>
        <p:spPr>
          <a:xfrm>
            <a:off x="199785" y="107577"/>
            <a:ext cx="7922164" cy="737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Results     </a:t>
            </a: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3BF63325-305E-BA8E-A547-9704B7B4A244}"/>
              </a:ext>
            </a:extLst>
          </p:cNvPr>
          <p:cNvSpPr txBox="1">
            <a:spLocks/>
          </p:cNvSpPr>
          <p:nvPr/>
        </p:nvSpPr>
        <p:spPr>
          <a:xfrm>
            <a:off x="199785" y="591672"/>
            <a:ext cx="8439152" cy="4298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139700" indent="0" algn="l">
              <a:buNone/>
            </a:pPr>
            <a:r>
              <a:rPr lang="en-US" sz="1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Performance (</a:t>
            </a:r>
            <a:r>
              <a:rPr lang="en-US" sz="18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1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Classifier)</a:t>
            </a:r>
            <a:endParaRPr lang="en-US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Accuracy:</a:t>
            </a: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99.7%</a:t>
            </a:r>
          </a:p>
          <a:p>
            <a:pPr algn="l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Precision:</a:t>
            </a: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92.3%</a:t>
            </a:r>
          </a:p>
          <a:p>
            <a:pPr algn="l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 (Sensitivity):</a:t>
            </a: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84.1%</a:t>
            </a:r>
          </a:p>
          <a:p>
            <a:pPr algn="l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F1-Score:</a:t>
            </a: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88.0%</a:t>
            </a:r>
          </a:p>
          <a:p>
            <a:pPr algn="l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US" sz="1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AUC-ROC Score:</a:t>
            </a: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0.98</a:t>
            </a:r>
          </a:p>
          <a:p>
            <a:pPr marL="139700" indent="0" algn="l">
              <a:buClr>
                <a:schemeClr val="bg2"/>
              </a:buClr>
              <a:buNone/>
            </a:pPr>
            <a:endParaRPr lang="en-US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r>
              <a:rPr lang="en-US" sz="1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 Highlights</a:t>
            </a:r>
            <a:endParaRPr lang="en-US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 Positives (correct frauds detected): 420</a:t>
            </a:r>
          </a:p>
          <a:p>
            <a:pPr algn="l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Negatives (frauds missed): 72</a:t>
            </a:r>
          </a:p>
          <a:p>
            <a:pPr algn="l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 Positives (normal transactions flagged as fraud): very low</a:t>
            </a:r>
          </a:p>
          <a:p>
            <a:pPr algn="l">
              <a:buClr>
                <a:schemeClr val="bg2"/>
              </a:buClr>
              <a:buFont typeface="Courier New" panose="02070309020205020404" pitchFamily="49" charset="0"/>
              <a:buChar char="o"/>
            </a:pPr>
            <a:endParaRPr lang="en-US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9700" indent="0" algn="l">
              <a:buNone/>
            </a:pPr>
            <a:r>
              <a:rPr lang="en-US" sz="1800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Deployment Outcome</a:t>
            </a:r>
            <a:endParaRPr lang="en-US" sz="18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chemeClr val="bg2"/>
              </a:buClr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successfully deployed using </a:t>
            </a:r>
            <a:r>
              <a:rPr lang="en-US" sz="1800" b="1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18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with a clean, user-friendly interface for real-time fraud predictions</a:t>
            </a:r>
            <a:r>
              <a:rPr lang="en-US" sz="2000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en-US" sz="2000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5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381B026B-05EE-EFC8-9051-AA1C66A18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3;p41">
            <a:extLst>
              <a:ext uri="{FF2B5EF4-FFF2-40B4-BE49-F238E27FC236}">
                <a16:creationId xmlns:a16="http://schemas.microsoft.com/office/drawing/2014/main" id="{7D2932C4-5B54-CBA7-78C5-3F50781A814B}"/>
              </a:ext>
            </a:extLst>
          </p:cNvPr>
          <p:cNvSpPr txBox="1">
            <a:spLocks/>
          </p:cNvSpPr>
          <p:nvPr/>
        </p:nvSpPr>
        <p:spPr>
          <a:xfrm>
            <a:off x="0" y="126861"/>
            <a:ext cx="8192186" cy="596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1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consolata"/>
              <a:buNone/>
              <a:defRPr sz="2400" b="0" i="0" u="none" strike="noStrike" cap="none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defRPr>
            </a:lvl9pPr>
          </a:lstStyle>
          <a:p>
            <a:pPr algn="ctr"/>
            <a:r>
              <a:rPr lang="en-US" sz="3600" dirty="0">
                <a:solidFill>
                  <a:schemeClr val="bg2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Conclusion    </a:t>
            </a:r>
          </a:p>
        </p:txBody>
      </p:sp>
      <p:sp>
        <p:nvSpPr>
          <p:cNvPr id="5" name="Google Shape;314;p41">
            <a:extLst>
              <a:ext uri="{FF2B5EF4-FFF2-40B4-BE49-F238E27FC236}">
                <a16:creationId xmlns:a16="http://schemas.microsoft.com/office/drawing/2014/main" id="{111AE6A9-BF37-76F6-BE98-88566BA80242}"/>
              </a:ext>
            </a:extLst>
          </p:cNvPr>
          <p:cNvSpPr txBox="1">
            <a:spLocks/>
          </p:cNvSpPr>
          <p:nvPr/>
        </p:nvSpPr>
        <p:spPr>
          <a:xfrm flipV="1">
            <a:off x="714079" y="7420374"/>
            <a:ext cx="8130612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1400"/>
              <a:buNone/>
              <a:tabLst/>
              <a:defRPr/>
            </a:pPr>
            <a:endParaRPr lang="en-US" sz="2000" dirty="0">
              <a:solidFill>
                <a:srgbClr val="30394B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CF33BA-2138-C96B-41D5-F445836AA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837" y="955612"/>
            <a:ext cx="892116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study successfully developed a machine learning model for detecting credit card fraud using online transaction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was chosen for its high performance and ability to handle imbalanced datasets effectively.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model achieved strong evaluation metrics, showing its potential for real-world fraud detection.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preprocessing techniques and scaling significantly improved model accuracy.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user-friendly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app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was built to demonstrate real-time fraud prediction capability.</a:t>
            </a:r>
          </a:p>
        </p:txBody>
      </p:sp>
    </p:spTree>
    <p:extLst>
      <p:ext uri="{BB962C8B-B14F-4D97-AF65-F5344CB8AC3E}">
        <p14:creationId xmlns:p14="http://schemas.microsoft.com/office/powerpoint/2010/main" val="267365919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489</Words>
  <Application>Microsoft Office PowerPoint</Application>
  <PresentationFormat>On-screen Show (16:9)</PresentationFormat>
  <Paragraphs>83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Black</vt:lpstr>
      <vt:lpstr>Arial</vt:lpstr>
      <vt:lpstr>Lato</vt:lpstr>
      <vt:lpstr>Courier New</vt:lpstr>
      <vt:lpstr>Raleway</vt:lpstr>
      <vt:lpstr>Streamline</vt:lpstr>
      <vt:lpstr>Smart Fraud: A Machine Learning Fraud Detection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Evaluation Metrics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JOY UKO</dc:creator>
  <cp:lastModifiedBy>Joy Uko</cp:lastModifiedBy>
  <cp:revision>4</cp:revision>
  <dcterms:modified xsi:type="dcterms:W3CDTF">2025-07-07T11:04:15Z</dcterms:modified>
</cp:coreProperties>
</file>