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2"/>
  </p:notesMasterIdLst>
  <p:sldIdLst>
    <p:sldId id="256" r:id="rId2"/>
    <p:sldId id="271" r:id="rId3"/>
    <p:sldId id="275" r:id="rId4"/>
    <p:sldId id="260" r:id="rId5"/>
    <p:sldId id="278" r:id="rId6"/>
    <p:sldId id="276" r:id="rId7"/>
    <p:sldId id="279" r:id="rId8"/>
    <p:sldId id="282" r:id="rId9"/>
    <p:sldId id="274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443AE-62E8-4121-AAA5-0F15014973D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205D4-1B27-44B0-8E9C-25FDA4A33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01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71DBD-D145-4DF3-A2BB-1783CDBDFB11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98EE-CE68-41DB-A1BC-78EF97FAD32B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91BC-1F7B-4598-A64A-A9977DEB2406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BCE6-FA49-4EBE-996C-403FFFDA587A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5F60-329C-4062-BB8E-C838734EA46E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9113-5B03-44EF-A9B0-91713AF2370D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B1A2-74B2-4361-9565-3A026F368559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E2BB-6C85-4574-8441-BDCE257DF324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6086-18EA-45F1-8840-92E18871B0BD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A132-063A-4BEF-939B-30B695150A1D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E7FBAD3-EB90-4AC9-95DF-CB45FE70E224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063D7FE-73C5-4E36-AA86-6E852FF2E81C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F262-C218-461C-A144-EA969A289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949824"/>
            <a:ext cx="8991600" cy="208284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Presentation</a:t>
            </a:r>
            <a:br>
              <a:rPr lang="en-US" sz="3600" dirty="0"/>
            </a:br>
            <a:r>
              <a:rPr lang="en-US" sz="3600" dirty="0"/>
              <a:t>on</a:t>
            </a:r>
            <a:br>
              <a:rPr lang="en-US" sz="3600" dirty="0"/>
            </a:br>
            <a:r>
              <a:rPr lang="en-US" sz="3600" dirty="0"/>
              <a:t>Golden rules of User interface design</a:t>
            </a:r>
          </a:p>
        </p:txBody>
      </p:sp>
    </p:spTree>
    <p:extLst>
      <p:ext uri="{BB962C8B-B14F-4D97-AF65-F5344CB8AC3E}">
        <p14:creationId xmlns:p14="http://schemas.microsoft.com/office/powerpoint/2010/main" val="122100696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F13BA6-BCE8-45D5-9968-8203D298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6086-18EA-45F1-8840-92E18871B0BD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3E2F00-4FC6-4AE8-9AD5-4B389BCC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0E4DDA-B3F5-4A51-B516-5EC0F098502D}"/>
              </a:ext>
            </a:extLst>
          </p:cNvPr>
          <p:cNvSpPr txBox="1"/>
          <p:nvPr/>
        </p:nvSpPr>
        <p:spPr>
          <a:xfrm>
            <a:off x="2539457" y="1498600"/>
            <a:ext cx="772019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4748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8A7E-1B0D-4EF5-B5FD-98CE54C3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Presented by: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2156B-6EBB-4B42-83D2-A27BD66B5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Joy Bhowmik</a:t>
            </a:r>
          </a:p>
          <a:p>
            <a:r>
              <a:rPr lang="en-US" b="1" dirty="0"/>
              <a:t>ASH1925012M</a:t>
            </a:r>
          </a:p>
          <a:p>
            <a:r>
              <a:rPr lang="en-US" b="1" dirty="0"/>
              <a:t>Year: 03 Term: 02</a:t>
            </a:r>
          </a:p>
          <a:p>
            <a:r>
              <a:rPr lang="en-US" b="1" dirty="0"/>
              <a:t>IIT, NSTU</a:t>
            </a:r>
          </a:p>
          <a:p>
            <a:r>
              <a:rPr lang="en-US" b="1" dirty="0"/>
              <a:t>Joybhowmik67@gmail.com</a:t>
            </a:r>
          </a:p>
        </p:txBody>
      </p:sp>
      <p:pic>
        <p:nvPicPr>
          <p:cNvPr id="7" name="Picture Placeholder 5" descr="Email">
            <a:extLst>
              <a:ext uri="{FF2B5EF4-FFF2-40B4-BE49-F238E27FC236}">
                <a16:creationId xmlns:a16="http://schemas.microsoft.com/office/drawing/2014/main" id="{0E8992E4-FFEC-46A5-8645-B4670A1FA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509" r="5509"/>
          <a:stretch>
            <a:fillRect/>
          </a:stretch>
        </p:blipFill>
        <p:spPr>
          <a:xfrm rot="10800000" flipV="1">
            <a:off x="1458342" y="4957482"/>
            <a:ext cx="279182" cy="3137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FEE9897-084B-4784-8840-122629B7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D9F0-56D6-4888-9BBC-8B00DE29BAFF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D397F2-24D1-4653-B789-CBA3D45F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</a:t>
            </a:fld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1709672-E4E4-1B55-1C45-B441D6ADC86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5754" r="5754"/>
          <a:stretch>
            <a:fillRect/>
          </a:stretch>
        </p:blipFill>
        <p:spPr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7916994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190E-9F34-424F-8358-98E5654D1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049" y="1121667"/>
            <a:ext cx="4486656" cy="600454"/>
          </a:xfrm>
        </p:spPr>
        <p:txBody>
          <a:bodyPr>
            <a:normAutofit fontScale="90000"/>
          </a:bodyPr>
          <a:lstStyle/>
          <a:p>
            <a:r>
              <a:rPr lang="en-US" dirty="0"/>
              <a:t>User interface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9BE84-A907-439E-8BE4-EB15E6432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7111" y="2228717"/>
            <a:ext cx="4815840" cy="208778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/>
              <a:t>User interface design creates an effective communication medium between humans and computers. Following a set of interface design principles, the design identifies interface objects and actions and then creates a screen layout that forms the basis for a user interface prototype.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5B256F7-823C-4790-9E95-93502081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6769-4555-4B50-A486-46C4BA82892F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0DC59FA-9082-4E39-BEA8-E79D86238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6EE095-71B5-ED29-F8BF-A8D193025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50" y="2757487"/>
            <a:ext cx="4486656" cy="279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9742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F985-31E1-47BC-B156-DD754A884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355" y="804672"/>
            <a:ext cx="4486656" cy="1141497"/>
          </a:xfrm>
        </p:spPr>
        <p:txBody>
          <a:bodyPr>
            <a:normAutofit/>
          </a:bodyPr>
          <a:lstStyle/>
          <a:p>
            <a:r>
              <a:rPr lang="en-US" dirty="0"/>
              <a:t>Golden rules of User interface design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81ACD-C134-45F5-8453-BA95ED46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AC05-945B-4B66-B147-4728BC8C5068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A613EFB-4EA4-45D5-A1F2-DF87E349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4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ACECF9-B1C2-D3E1-FF07-86F3A6C062A8}"/>
              </a:ext>
            </a:extLst>
          </p:cNvPr>
          <p:cNvSpPr txBox="1"/>
          <p:nvPr/>
        </p:nvSpPr>
        <p:spPr>
          <a:xfrm>
            <a:off x="6343745" y="1623003"/>
            <a:ext cx="4962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ill Sans MT (Body)"/>
              </a:rPr>
              <a:t>The golden rules of user interface design: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B64554-CAC1-8B02-579B-D94982B47DE8}"/>
              </a:ext>
            </a:extLst>
          </p:cNvPr>
          <p:cNvSpPr txBox="1"/>
          <p:nvPr/>
        </p:nvSpPr>
        <p:spPr>
          <a:xfrm>
            <a:off x="6343744" y="2532118"/>
            <a:ext cx="516693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Gill Sans MT (Body)"/>
              </a:rPr>
              <a:t>Place the user in control</a:t>
            </a:r>
            <a:endParaRPr lang="en-US" sz="2000" b="0" i="0" dirty="0">
              <a:effectLst/>
              <a:latin typeface="Gill Sans MT (Body)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ill Sans MT (Body)"/>
              </a:rPr>
              <a:t>Reduce user’s memory load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ill Sans MT (Body)"/>
              </a:rPr>
              <a:t>Make interface consistent</a:t>
            </a:r>
          </a:p>
          <a:p>
            <a:pPr fontAlgn="base"/>
            <a:endParaRPr lang="en-US" sz="2000" b="0" i="0" dirty="0">
              <a:solidFill>
                <a:srgbClr val="232629"/>
              </a:solidFill>
              <a:effectLst/>
              <a:latin typeface="inherit"/>
            </a:endParaRPr>
          </a:p>
          <a:p>
            <a:pPr algn="l" fontAlgn="base"/>
            <a:endParaRPr lang="en-US" sz="2000" b="0" i="0" dirty="0">
              <a:solidFill>
                <a:srgbClr val="232629"/>
              </a:solidFill>
              <a:effectLst/>
              <a:latin typeface="inheri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87DD65B-8C19-76E3-A597-707C76A7E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55" y="2705668"/>
            <a:ext cx="4486655" cy="298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1212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F985-31E1-47BC-B156-DD754A884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355" y="804672"/>
            <a:ext cx="4486656" cy="1141497"/>
          </a:xfrm>
        </p:spPr>
        <p:txBody>
          <a:bodyPr>
            <a:normAutofit/>
          </a:bodyPr>
          <a:lstStyle/>
          <a:p>
            <a:pPr fontAlgn="base"/>
            <a:r>
              <a:rPr lang="en-US" sz="2400" b="0" i="0" dirty="0">
                <a:effectLst/>
                <a:latin typeface="Gill Sans MT (Body)"/>
              </a:rPr>
              <a:t>Reduce user’s memory load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81ACD-C134-45F5-8453-BA95ED46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AC05-945B-4B66-B147-4728BC8C5068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A613EFB-4EA4-45D5-A1F2-DF87E349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2BD5F9-0AD6-62A8-D8B0-C9FB4B209A82}"/>
              </a:ext>
            </a:extLst>
          </p:cNvPr>
          <p:cNvSpPr txBox="1"/>
          <p:nvPr/>
        </p:nvSpPr>
        <p:spPr>
          <a:xfrm>
            <a:off x="6585791" y="2261764"/>
            <a:ext cx="49629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 more a user has to remember, the more error-prone the interaction with the system will be. </a:t>
            </a:r>
            <a:endParaRPr lang="en-US" sz="2000" dirty="0">
              <a:latin typeface="Gill Sans MT (Body)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5F0D7F-81AF-C742-F24D-42683AEB0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56" y="2532117"/>
            <a:ext cx="4486656" cy="308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5165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F985-31E1-47BC-B156-DD754A884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355" y="804672"/>
            <a:ext cx="4486656" cy="1141497"/>
          </a:xfrm>
        </p:spPr>
        <p:txBody>
          <a:bodyPr>
            <a:normAutofit/>
          </a:bodyPr>
          <a:lstStyle/>
          <a:p>
            <a:pPr fontAlgn="base"/>
            <a:r>
              <a:rPr lang="en-US" sz="2400" b="0" i="0" dirty="0">
                <a:effectLst/>
                <a:latin typeface="Gill Sans MT (Body)"/>
              </a:rPr>
              <a:t>Reduce user’s memory load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81ACD-C134-45F5-8453-BA95ED46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AC05-945B-4B66-B147-4728BC8C5068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A613EFB-4EA4-45D5-A1F2-DF87E349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7ABF3D-15FD-7FB1-B271-5A128A8A8CCE}"/>
              </a:ext>
            </a:extLst>
          </p:cNvPr>
          <p:cNvSpPr txBox="1"/>
          <p:nvPr/>
        </p:nvSpPr>
        <p:spPr>
          <a:xfrm>
            <a:off x="6289955" y="1546059"/>
            <a:ext cx="51669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2000" i="0" dirty="0">
                <a:effectLst/>
                <a:latin typeface="Gill Sans MT (Body)"/>
              </a:rPr>
              <a:t>Tasks to obtain this goal: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5F0D7F-81AF-C742-F24D-42683AEB0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56" y="2532117"/>
            <a:ext cx="4486656" cy="30887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6A2739-1D4F-03E2-0C64-A448390EDECF}"/>
              </a:ext>
            </a:extLst>
          </p:cNvPr>
          <p:cNvSpPr txBox="1"/>
          <p:nvPr/>
        </p:nvSpPr>
        <p:spPr>
          <a:xfrm>
            <a:off x="6289954" y="2305615"/>
            <a:ext cx="516693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Gill Sans MT (Body)"/>
              </a:rPr>
              <a:t>Reduce demand on short-term memory</a:t>
            </a:r>
            <a:endParaRPr lang="en-US" sz="2000" b="0" i="0" dirty="0">
              <a:effectLst/>
              <a:latin typeface="Gill Sans MT (Body)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Establish meaningful defaults.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The visual layout of the interface should be based on a real-world metaphor.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Disclose information in a progressive fashion.</a:t>
            </a:r>
            <a:endParaRPr lang="en-US" sz="2000" b="0" i="0" dirty="0">
              <a:solidFill>
                <a:srgbClr val="232629"/>
              </a:solidFill>
              <a:effectLst/>
              <a:latin typeface="inherit"/>
            </a:endParaRPr>
          </a:p>
          <a:p>
            <a:pPr algn="l" fontAlgn="base"/>
            <a:endParaRPr lang="en-US" sz="2000" b="0" i="0" dirty="0">
              <a:solidFill>
                <a:srgbClr val="232629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48989176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F985-31E1-47BC-B156-DD754A884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355" y="804672"/>
            <a:ext cx="4486656" cy="1141497"/>
          </a:xfrm>
        </p:spPr>
        <p:txBody>
          <a:bodyPr>
            <a:normAutofit/>
          </a:bodyPr>
          <a:lstStyle/>
          <a:p>
            <a:pPr fontAlgn="base"/>
            <a:r>
              <a:rPr lang="en-US" sz="2400" b="0" i="0" dirty="0">
                <a:effectLst/>
                <a:latin typeface="Gill Sans MT (Body)"/>
              </a:rPr>
              <a:t>Make user interface consistent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81ACD-C134-45F5-8453-BA95ED46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AC05-945B-4B66-B147-4728BC8C5068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A613EFB-4EA4-45D5-A1F2-DF87E349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7ABF3D-15FD-7FB1-B271-5A128A8A8CCE}"/>
              </a:ext>
            </a:extLst>
          </p:cNvPr>
          <p:cNvSpPr txBox="1"/>
          <p:nvPr/>
        </p:nvSpPr>
        <p:spPr>
          <a:xfrm>
            <a:off x="6289955" y="1546059"/>
            <a:ext cx="51669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2000" i="0" dirty="0">
                <a:effectLst/>
                <a:latin typeface="Gill Sans MT (Body)"/>
              </a:rPr>
              <a:t>The user interface should be designed in such a way that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A9D5C-E6B0-4AC8-8BA1-129FE768B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55" y="2600323"/>
            <a:ext cx="4486655" cy="24423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3A26E2-838E-912F-13FA-E2AC0637DD84}"/>
              </a:ext>
            </a:extLst>
          </p:cNvPr>
          <p:cNvSpPr txBox="1"/>
          <p:nvPr/>
        </p:nvSpPr>
        <p:spPr>
          <a:xfrm>
            <a:off x="6289954" y="2613392"/>
            <a:ext cx="516693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All visual information is organized according to design rules that are maintained throughout all-screen displays. </a:t>
            </a:r>
            <a:endParaRPr lang="en-US" sz="2000" b="0" i="0" dirty="0">
              <a:effectLst/>
              <a:latin typeface="Gill Sans MT (Body)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Navigation from task to task should be consistent.</a:t>
            </a:r>
            <a:endParaRPr lang="en-US" sz="2000" b="0" i="0" dirty="0">
              <a:solidFill>
                <a:srgbClr val="232629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61430525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F985-31E1-47BC-B156-DD754A884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355" y="804672"/>
            <a:ext cx="4486656" cy="1141497"/>
          </a:xfrm>
        </p:spPr>
        <p:txBody>
          <a:bodyPr>
            <a:normAutofit/>
          </a:bodyPr>
          <a:lstStyle/>
          <a:p>
            <a:pPr fontAlgn="base"/>
            <a:r>
              <a:rPr lang="en-US" sz="2400" b="0" i="0" dirty="0">
                <a:effectLst/>
                <a:latin typeface="Gill Sans MT (Body)"/>
              </a:rPr>
              <a:t>Make user interface consistent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81ACD-C134-45F5-8453-BA95ED46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AC05-945B-4B66-B147-4728BC8C5068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A613EFB-4EA4-45D5-A1F2-DF87E349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7ABF3D-15FD-7FB1-B271-5A128A8A8CCE}"/>
              </a:ext>
            </a:extLst>
          </p:cNvPr>
          <p:cNvSpPr txBox="1"/>
          <p:nvPr/>
        </p:nvSpPr>
        <p:spPr>
          <a:xfrm>
            <a:off x="6289955" y="1546059"/>
            <a:ext cx="51669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2000" i="0" dirty="0">
                <a:effectLst/>
                <a:latin typeface="Gill Sans MT (Body)"/>
              </a:rPr>
              <a:t>Tasks to obtain this goal: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A9D5C-E6B0-4AC8-8BA1-129FE768B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55" y="2600323"/>
            <a:ext cx="4486655" cy="24423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ACFE06-FDD1-DDC0-8628-AE2061985311}"/>
              </a:ext>
            </a:extLst>
          </p:cNvPr>
          <p:cNvSpPr txBox="1"/>
          <p:nvPr/>
        </p:nvSpPr>
        <p:spPr>
          <a:xfrm>
            <a:off x="6289954" y="2305615"/>
            <a:ext cx="516693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Allow the user to put the current task into a meaningful context.</a:t>
            </a:r>
            <a:endParaRPr lang="en-US" sz="2000" b="0" i="0" dirty="0">
              <a:effectLst/>
              <a:latin typeface="Gill Sans MT (Body)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Maintain consistency across a family of applications.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If past interactive models have created user expectations, do not make changes unless there is a compelling reason to do so.</a:t>
            </a:r>
            <a:endParaRPr lang="en-US" sz="2000" b="0" i="0" dirty="0">
              <a:solidFill>
                <a:srgbClr val="232629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66884053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F13BA6-BCE8-45D5-9968-8203D298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6086-18EA-45F1-8840-92E18871B0BD}" type="datetime1">
              <a:rPr lang="en-US" smtClean="0"/>
              <a:t>12/1/2022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3E2F00-4FC6-4AE8-9AD5-4B389BCC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0E4DDA-B3F5-4A51-B516-5EC0F098502D}"/>
              </a:ext>
            </a:extLst>
          </p:cNvPr>
          <p:cNvSpPr txBox="1"/>
          <p:nvPr/>
        </p:nvSpPr>
        <p:spPr>
          <a:xfrm>
            <a:off x="3783871" y="2466788"/>
            <a:ext cx="54144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23387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499</TotalTime>
  <Words>283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Gill Sans MT (Body)</vt:lpstr>
      <vt:lpstr>inherit</vt:lpstr>
      <vt:lpstr>Parcel</vt:lpstr>
      <vt:lpstr>Presentation on Golden rules of User interface design</vt:lpstr>
      <vt:lpstr>Presented by:</vt:lpstr>
      <vt:lpstr>User interface Design</vt:lpstr>
      <vt:lpstr>Golden rules of User interface design</vt:lpstr>
      <vt:lpstr>Reduce user’s memory load</vt:lpstr>
      <vt:lpstr>Reduce user’s memory load</vt:lpstr>
      <vt:lpstr>Make user interface consistent</vt:lpstr>
      <vt:lpstr>Make user interface consistent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 colony optimization(ACO)</dc:title>
  <dc:creator>Sanjatul Hasan Siam</dc:creator>
  <cp:lastModifiedBy>Lenovo-PC</cp:lastModifiedBy>
  <cp:revision>135</cp:revision>
  <dcterms:created xsi:type="dcterms:W3CDTF">2022-11-18T11:02:26Z</dcterms:created>
  <dcterms:modified xsi:type="dcterms:W3CDTF">2022-12-01T04:30:18Z</dcterms:modified>
</cp:coreProperties>
</file>