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26"/>
  </p:notesMasterIdLst>
  <p:sldIdLst>
    <p:sldId id="294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95" r:id="rId21"/>
    <p:sldId id="296" r:id="rId22"/>
    <p:sldId id="297" r:id="rId23"/>
    <p:sldId id="298" r:id="rId24"/>
    <p:sldId id="279" r:id="rId25"/>
  </p:sldIdLst>
  <p:sldSz cx="9144000" cy="5143500" type="screen16x9"/>
  <p:notesSz cx="6858000" cy="9144000"/>
  <p:embeddedFontLst>
    <p:embeddedFont>
      <p:font typeface="Roboto Black" panose="020B0604020202020204" charset="0"/>
      <p:bold r:id="rId27"/>
      <p:boldItalic r:id="rId28"/>
    </p:embeddedFont>
    <p:embeddedFont>
      <p:font typeface="Rockwell" panose="02060603020205020403" pitchFamily="18" charset="0"/>
      <p:regular r:id="rId29"/>
      <p:bold r:id="rId30"/>
      <p:italic r:id="rId31"/>
      <p:boldItalic r:id="rId32"/>
    </p:embeddedFont>
    <p:embeddedFont>
      <p:font typeface="Quicksand Medium" panose="00000600000000000000" pitchFamily="2" charset="0"/>
      <p:regular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Blackadder ITC" panose="04020505051007020D02" pitchFamily="82" charset="0"/>
      <p:regular r:id="rId38"/>
    </p:embeddedFont>
    <p:embeddedFont>
      <p:font typeface="Bahnschrift SemiBold SemiConden" panose="020B0502040204020203" pitchFamily="34" charset="0"/>
      <p:bold r:id="rId39"/>
    </p:embeddedFont>
    <p:embeddedFont>
      <p:font typeface="Roboto Mono Thin" panose="020B0604020202020204" charset="0"/>
      <p:regular r:id="rId40"/>
      <p:bold r:id="rId41"/>
      <p:italic r:id="rId42"/>
      <p:boldItalic r:id="rId43"/>
    </p:embeddedFont>
    <p:embeddedFont>
      <p:font typeface="Bree Serif" panose="020B0604020202020204" charset="0"/>
      <p:regular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Algerian" panose="04020705040A02060702" pitchFamily="82" charset="0"/>
      <p:regular r:id="rId49"/>
    </p:embeddedFont>
    <p:embeddedFont>
      <p:font typeface="Agency FB" panose="020B0503020202020204" pitchFamily="34" charset="0"/>
      <p:regular r:id="rId50"/>
      <p:bold r:id="rId51"/>
    </p:embeddedFont>
    <p:embeddedFont>
      <p:font typeface="Roboto Light" panose="020B0604020202020204" charset="0"/>
      <p:regular r:id="rId52"/>
      <p:bold r:id="rId53"/>
      <p:italic r:id="rId54"/>
      <p:boldItalic r:id="rId55"/>
    </p:embeddedFont>
    <p:embeddedFont>
      <p:font typeface="Proxima Nova Semibold" panose="020B0604020202020204" charset="0"/>
      <p:regular r:id="rId56"/>
      <p:bold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915"/>
    <a:srgbClr val="66FF33"/>
    <a:srgbClr val="99FF99"/>
    <a:srgbClr val="CD21B9"/>
    <a:srgbClr val="E28C66"/>
    <a:srgbClr val="B791C1"/>
    <a:srgbClr val="FF6699"/>
    <a:srgbClr val="C88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FF925-2853-4370-92CF-628419EB7AF6}">
  <a:tblStyle styleId="{B7FFF925-2853-4370-92CF-628419EB7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7275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9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1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9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97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5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5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8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83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9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de5f8131e0_0_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de5f8131e0_0_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3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2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1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0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21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8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4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1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6;p26"/>
          <p:cNvSpPr txBox="1">
            <a:spLocks noGrp="1"/>
          </p:cNvSpPr>
          <p:nvPr>
            <p:ph type="ctrTitle"/>
          </p:nvPr>
        </p:nvSpPr>
        <p:spPr>
          <a:xfrm>
            <a:off x="967858" y="599991"/>
            <a:ext cx="4727700" cy="71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Presented by</a:t>
            </a:r>
            <a:endParaRPr sz="3600" b="1" dirty="0"/>
          </a:p>
        </p:txBody>
      </p:sp>
      <p:grpSp>
        <p:nvGrpSpPr>
          <p:cNvPr id="4" name="Google Shape;12103;p61"/>
          <p:cNvGrpSpPr/>
          <p:nvPr/>
        </p:nvGrpSpPr>
        <p:grpSpPr>
          <a:xfrm>
            <a:off x="2629033" y="2758181"/>
            <a:ext cx="452280" cy="474997"/>
            <a:chOff x="7144274" y="1500214"/>
            <a:chExt cx="282174" cy="355735"/>
          </a:xfrm>
        </p:grpSpPr>
        <p:sp>
          <p:nvSpPr>
            <p:cNvPr id="5" name="Google Shape;12104;p61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05;p61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06;p61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07;p61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08;p61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09;p61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60182" y="2758181"/>
            <a:ext cx="422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JOY PAL - 201002418</a:t>
            </a:r>
            <a:endParaRPr lang="en-US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31" name="Google Shape;7098;p54"/>
          <p:cNvGrpSpPr/>
          <p:nvPr/>
        </p:nvGrpSpPr>
        <p:grpSpPr>
          <a:xfrm>
            <a:off x="344779" y="783001"/>
            <a:ext cx="307231" cy="349133"/>
            <a:chOff x="5736525" y="3963700"/>
            <a:chExt cx="259925" cy="295375"/>
          </a:xfrm>
        </p:grpSpPr>
        <p:sp>
          <p:nvSpPr>
            <p:cNvPr id="32" name="Google Shape;7099;p54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00;p54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01;p54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02;p54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03;p54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04;p54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05;p54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5"/>
          <p:cNvSpPr/>
          <p:nvPr/>
        </p:nvSpPr>
        <p:spPr>
          <a:xfrm>
            <a:off x="7814634" y="357124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9;p25"/>
          <p:cNvSpPr/>
          <p:nvPr/>
        </p:nvSpPr>
        <p:spPr>
          <a:xfrm>
            <a:off x="7059694" y="86903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0;p25"/>
          <p:cNvSpPr/>
          <p:nvPr/>
        </p:nvSpPr>
        <p:spPr>
          <a:xfrm>
            <a:off x="6736194" y="315223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42;p25"/>
          <p:cNvGrpSpPr/>
          <p:nvPr/>
        </p:nvGrpSpPr>
        <p:grpSpPr>
          <a:xfrm>
            <a:off x="6999004" y="3729761"/>
            <a:ext cx="121434" cy="1073147"/>
            <a:chOff x="6232314" y="3696331"/>
            <a:chExt cx="121434" cy="1073147"/>
          </a:xfrm>
        </p:grpSpPr>
        <p:sp>
          <p:nvSpPr>
            <p:cNvPr id="46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45;p25"/>
          <p:cNvGrpSpPr/>
          <p:nvPr/>
        </p:nvGrpSpPr>
        <p:grpSpPr>
          <a:xfrm>
            <a:off x="7547238" y="371144"/>
            <a:ext cx="133252" cy="1952377"/>
            <a:chOff x="6780548" y="337714"/>
            <a:chExt cx="133252" cy="1952377"/>
          </a:xfrm>
        </p:grpSpPr>
        <p:sp>
          <p:nvSpPr>
            <p:cNvPr id="49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453;p25"/>
          <p:cNvSpPr/>
          <p:nvPr/>
        </p:nvSpPr>
        <p:spPr>
          <a:xfrm>
            <a:off x="8213291" y="348838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454;p25"/>
          <p:cNvGrpSpPr/>
          <p:nvPr/>
        </p:nvGrpSpPr>
        <p:grpSpPr>
          <a:xfrm>
            <a:off x="8774786" y="2142340"/>
            <a:ext cx="199001" cy="2139769"/>
            <a:chOff x="8008096" y="2108910"/>
            <a:chExt cx="199001" cy="2139769"/>
          </a:xfrm>
        </p:grpSpPr>
        <p:sp>
          <p:nvSpPr>
            <p:cNvPr id="53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3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605;p31"/>
          <p:cNvSpPr txBox="1">
            <a:spLocks noGrp="1"/>
          </p:cNvSpPr>
          <p:nvPr>
            <p:ph type="ctrTitle"/>
          </p:nvPr>
        </p:nvSpPr>
        <p:spPr>
          <a:xfrm>
            <a:off x="5569499" y="245454"/>
            <a:ext cx="24522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latin typeface="Quicksand Medium" panose="00000600000000000000" pitchFamily="2" charset="0"/>
              </a:rPr>
              <a:t>Twisted Pair</a:t>
            </a:r>
            <a:endParaRPr sz="2800" b="1" dirty="0">
              <a:latin typeface="Quicksand Medium" panose="00000600000000000000" pitchFamily="2" charset="0"/>
            </a:endParaRPr>
          </a:p>
        </p:txBody>
      </p:sp>
      <p:cxnSp>
        <p:nvCxnSpPr>
          <p:cNvPr id="38" name="Google Shape;614;p31"/>
          <p:cNvCxnSpPr/>
          <p:nvPr/>
        </p:nvCxnSpPr>
        <p:spPr>
          <a:xfrm flipV="1">
            <a:off x="5413637" y="758536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605;p31"/>
          <p:cNvSpPr txBox="1">
            <a:spLocks/>
          </p:cNvSpPr>
          <p:nvPr/>
        </p:nvSpPr>
        <p:spPr>
          <a:xfrm>
            <a:off x="495271" y="1078691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Applications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2244" y="2005445"/>
            <a:ext cx="697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Twisted Pair cables are used in telephone lines to provide data and voice channels.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DSL lines make use of these cables.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Area Networks (LAN) also make use of twisted pair cables.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They can be used for both analog and digital transmission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5569499" y="245454"/>
            <a:ext cx="24522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latin typeface="Quicksand Medium" panose="00000600000000000000" pitchFamily="2" charset="0"/>
              </a:rPr>
              <a:t>Twisted Pair</a:t>
            </a:r>
            <a:endParaRPr sz="2800" b="1" dirty="0">
              <a:latin typeface="Quicksand Medium" panose="00000600000000000000" pitchFamily="2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 flipV="1">
            <a:off x="5413637" y="758536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605;p31"/>
          <p:cNvSpPr txBox="1">
            <a:spLocks/>
          </p:cNvSpPr>
          <p:nvPr/>
        </p:nvSpPr>
        <p:spPr>
          <a:xfrm>
            <a:off x="495271" y="852054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15" name="Google Shape;605;p31"/>
          <p:cNvSpPr txBox="1">
            <a:spLocks/>
          </p:cNvSpPr>
          <p:nvPr/>
        </p:nvSpPr>
        <p:spPr>
          <a:xfrm>
            <a:off x="495271" y="2711563"/>
            <a:ext cx="2777866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Disadvantages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2773" y="1577277"/>
            <a:ext cx="592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Inexpensive and readily available </a:t>
            </a:r>
          </a:p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Flexible and light weight</a:t>
            </a:r>
          </a:p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Easy to work with and install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2773" y="3436786"/>
            <a:ext cx="592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Susceptibility to interference and noise</a:t>
            </a:r>
          </a:p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Attenuation problem </a:t>
            </a:r>
          </a:p>
          <a:p>
            <a:pPr marL="285750" indent="-285750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Relatively low bandwidth (3000 Hz)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05;p31"/>
          <p:cNvSpPr txBox="1">
            <a:spLocks noGrp="1"/>
          </p:cNvSpPr>
          <p:nvPr>
            <p:ph type="ctrTitle"/>
          </p:nvPr>
        </p:nvSpPr>
        <p:spPr>
          <a:xfrm>
            <a:off x="1070236" y="318191"/>
            <a:ext cx="33874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 smtClean="0">
                <a:solidFill>
                  <a:srgbClr val="66FF33"/>
                </a:solidFill>
                <a:latin typeface="Quicksand Medium" panose="00000600000000000000" pitchFamily="2" charset="0"/>
              </a:rPr>
              <a:t>Coaxial Cable</a:t>
            </a:r>
            <a:endParaRPr sz="3000" b="1" dirty="0">
              <a:solidFill>
                <a:srgbClr val="66FF33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21" name="Google Shape;614;p31"/>
          <p:cNvCxnSpPr/>
          <p:nvPr/>
        </p:nvCxnSpPr>
        <p:spPr>
          <a:xfrm flipV="1">
            <a:off x="51900" y="924791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85800" y="1240446"/>
            <a:ext cx="765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 called ‘Coax’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a inner conductor surrounded by a braided mesh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conductors share a common center axial, hence the term “co-axial”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Structure of Coaxial 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23" y="3125760"/>
            <a:ext cx="6276254" cy="17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33707" y="205843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Structure of Coaxial Cable</a:t>
            </a:r>
          </a:p>
        </p:txBody>
      </p:sp>
      <p:cxnSp>
        <p:nvCxnSpPr>
          <p:cNvPr id="37" name="Google Shape;614;p31"/>
          <p:cNvCxnSpPr/>
          <p:nvPr/>
        </p:nvCxnSpPr>
        <p:spPr>
          <a:xfrm flipV="1">
            <a:off x="5902010" y="697436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Picture 2" descr="Structure of Coaxial 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1" y="667508"/>
            <a:ext cx="3544732" cy="109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51" y="2037577"/>
            <a:ext cx="43606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Copper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conductor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central conductor, which consists of copper. The conductor is the point at which data transmits</a:t>
            </a: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fontAlgn="base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Insulator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Dielectric plastic insulation around the copper conductor. it is used to maintain the spacing between the center conductor and shield</a:t>
            </a: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3707" y="2037577"/>
            <a:ext cx="37773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Braided </a:t>
            </a:r>
            <a:r>
              <a:rPr lang="en-US" sz="20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mesh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braid provides a barrier against EMI moving into and out of the coaxial cable</a:t>
            </a: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fontAlgn="base">
              <a:buClr>
                <a:schemeClr val="accent2"/>
              </a:buClr>
            </a:pP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fontAlgn="base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Protective plastic layer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external polymer layer, which has a plastic coating. It is used to protect internal layers from damages.</a:t>
            </a:r>
          </a:p>
          <a:p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68" y="251438"/>
            <a:ext cx="3631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Types of Coaxial cables</a:t>
            </a:r>
          </a:p>
        </p:txBody>
      </p:sp>
      <p:cxnSp>
        <p:nvCxnSpPr>
          <p:cNvPr id="48" name="Google Shape;614;p31"/>
          <p:cNvCxnSpPr/>
          <p:nvPr/>
        </p:nvCxnSpPr>
        <p:spPr>
          <a:xfrm flipV="1">
            <a:off x="0" y="713103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841663" y="1555614"/>
            <a:ext cx="3761511" cy="223978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Hardline coaxial cable</a:t>
            </a:r>
          </a:p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Flexible coaxial cable </a:t>
            </a:r>
          </a:p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Semi-rigid coaxial cable </a:t>
            </a:r>
          </a:p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Formable coaxial cable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2492" y="1555614"/>
            <a:ext cx="3054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 startAt="5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Twin-axial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cable </a:t>
            </a:r>
            <a:endParaRPr lang="en-US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 startAt="5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Tri-axial cable </a:t>
            </a:r>
          </a:p>
          <a:p>
            <a:pPr marL="457200" indent="-457200">
              <a:lnSpc>
                <a:spcPct val="150000"/>
              </a:lnSpc>
              <a:buClr>
                <a:srgbClr val="66FF33"/>
              </a:buClr>
              <a:buFont typeface="+mj-lt"/>
              <a:buAutoNum type="arabicPeriod" startAt="5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Rigid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coaxial cable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05;p31"/>
          <p:cNvSpPr txBox="1">
            <a:spLocks/>
          </p:cNvSpPr>
          <p:nvPr/>
        </p:nvSpPr>
        <p:spPr>
          <a:xfrm>
            <a:off x="495271" y="777355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Applications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33707" y="205843"/>
            <a:ext cx="2247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Quicksand Medium" panose="00000600000000000000" pitchFamily="2" charset="0"/>
              </a:rPr>
              <a:t>Coaxial Cable</a:t>
            </a:r>
          </a:p>
        </p:txBody>
      </p:sp>
      <p:cxnSp>
        <p:nvCxnSpPr>
          <p:cNvPr id="64" name="Google Shape;614;p31"/>
          <p:cNvCxnSpPr/>
          <p:nvPr/>
        </p:nvCxnSpPr>
        <p:spPr>
          <a:xfrm flipV="1">
            <a:off x="5902010" y="697436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986448" y="1664510"/>
            <a:ext cx="77204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Coaxial </a:t>
            </a: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cable used for television would be 75 Ohm and RG-6 coaxial cable.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Coaxial </a:t>
            </a: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cables are also used for carrying internet signals, RG-6 cables are used for this.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coaxial cables are also used in CCTV systems and both RG-59 AND RG-6 cables can be used.</a:t>
            </a:r>
          </a:p>
          <a:p>
            <a:pPr marL="342900" indent="-342900" fontAlgn="base">
              <a:buClr>
                <a:srgbClr val="66FF33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coaxial cables are also used in video Transmission the RG-6 is used for better digital signals and RG-59 for lossless transmission of video signals</a:t>
            </a:r>
            <a:r>
              <a:rPr lang="en-US" sz="20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605;p31"/>
          <p:cNvSpPr txBox="1">
            <a:spLocks noGrp="1"/>
          </p:cNvSpPr>
          <p:nvPr>
            <p:ph type="ctrTitle"/>
          </p:nvPr>
        </p:nvSpPr>
        <p:spPr>
          <a:xfrm>
            <a:off x="4790182" y="235064"/>
            <a:ext cx="33874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Coaxial Cable</a:t>
            </a:r>
            <a:endParaRPr sz="28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252" name="Google Shape;614;p31"/>
          <p:cNvCxnSpPr/>
          <p:nvPr/>
        </p:nvCxnSpPr>
        <p:spPr>
          <a:xfrm flipV="1">
            <a:off x="5902010" y="758536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605;p31"/>
          <p:cNvSpPr txBox="1">
            <a:spLocks/>
          </p:cNvSpPr>
          <p:nvPr/>
        </p:nvSpPr>
        <p:spPr>
          <a:xfrm>
            <a:off x="495271" y="852054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254" name="Google Shape;605;p31"/>
          <p:cNvSpPr txBox="1">
            <a:spLocks/>
          </p:cNvSpPr>
          <p:nvPr/>
        </p:nvSpPr>
        <p:spPr>
          <a:xfrm>
            <a:off x="495271" y="2711563"/>
            <a:ext cx="2777866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Disadvantages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9441" y="1623443"/>
            <a:ext cx="7855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bandwidth (400 to 600Mhz) &amp; (up to 10,800 voice conversation)</a:t>
            </a:r>
          </a:p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be tapped easily (pros and cons)</a:t>
            </a:r>
          </a:p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Much less susceptible to interference than twisted pair</a:t>
            </a:r>
            <a:endParaRPr lang="en-US" sz="18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49441" y="3482953"/>
            <a:ext cx="7855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attenuation rate makes it expensive over long distance </a:t>
            </a:r>
          </a:p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a Coaxial cable has multiple layers it is very bulky.</a:t>
            </a:r>
          </a:p>
          <a:p>
            <a:pPr marL="285750" indent="-2857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coaxial cable must be grounded in order to prevent any crosstalk</a:t>
            </a: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605;p31"/>
          <p:cNvSpPr txBox="1">
            <a:spLocks noGrp="1"/>
          </p:cNvSpPr>
          <p:nvPr>
            <p:ph type="ctrTitle"/>
          </p:nvPr>
        </p:nvSpPr>
        <p:spPr>
          <a:xfrm>
            <a:off x="1070236" y="318191"/>
            <a:ext cx="33874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66FF33"/>
                </a:solidFill>
                <a:latin typeface="Quicksand Medium" panose="00000600000000000000" pitchFamily="2" charset="0"/>
              </a:rPr>
              <a:t>Optical Fiber</a:t>
            </a:r>
            <a:endParaRPr sz="3000" b="1" dirty="0">
              <a:solidFill>
                <a:srgbClr val="66FF33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42" name="Google Shape;614;p31"/>
          <p:cNvCxnSpPr/>
          <p:nvPr/>
        </p:nvCxnSpPr>
        <p:spPr>
          <a:xfrm flipV="1">
            <a:off x="51900" y="924791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477968" y="1240445"/>
            <a:ext cx="820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 Optical Fiber is a cylindrical fiber of glass which is hair thin size or any transparent dielectric medium. The fiber which is used for optical communication is waveguides made of transparent dielectrics.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00" name="Picture 4" descr="https://media.geeksforgeeks.org/wp-content/uploads/20210716190121/UntitledDiagram62-300x19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6"/>
          <a:stretch/>
        </p:blipFill>
        <p:spPr bwMode="auto">
          <a:xfrm>
            <a:off x="2098675" y="2839749"/>
            <a:ext cx="5299652" cy="18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05;p31"/>
          <p:cNvSpPr txBox="1">
            <a:spLocks noGrp="1"/>
          </p:cNvSpPr>
          <p:nvPr>
            <p:ph type="ctrTitle"/>
          </p:nvPr>
        </p:nvSpPr>
        <p:spPr>
          <a:xfrm>
            <a:off x="3740727" y="110373"/>
            <a:ext cx="45720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66FF33"/>
                </a:solidFill>
                <a:latin typeface="Quicksand Medium" panose="00000600000000000000" pitchFamily="2" charset="0"/>
              </a:rPr>
              <a:t>Types of Optical Fiber</a:t>
            </a:r>
            <a:endParaRPr sz="3000" b="1" dirty="0">
              <a:solidFill>
                <a:srgbClr val="66FF33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18" name="Google Shape;614;p31"/>
          <p:cNvCxnSpPr/>
          <p:nvPr/>
        </p:nvCxnSpPr>
        <p:spPr>
          <a:xfrm flipV="1">
            <a:off x="5902010" y="623454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301335" y="1049027"/>
            <a:ext cx="75230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Generally optical fiber is classified into two categories based on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rgbClr val="66FF3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modes -</a:t>
            </a:r>
          </a:p>
          <a:p>
            <a:pPr marL="457200" indent="-457200">
              <a:buClr>
                <a:srgbClr val="66FF33"/>
              </a:buClr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rgbClr val="66FF33"/>
              </a:buClr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rgbClr val="66FF33"/>
              </a:buClr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rgbClr val="66FF33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refractive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255" y="2483427"/>
            <a:ext cx="69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Single-mode fiber		</a:t>
            </a:r>
            <a:r>
              <a:rPr lang="en-US" sz="24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b.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Multi-mode fiber	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009" y="3793136"/>
            <a:ext cx="77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Step-index optical fiber	   </a:t>
            </a:r>
            <a:r>
              <a:rPr lang="en-US" sz="24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b.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Graded index optical fiber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588" y="339681"/>
            <a:ext cx="42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Quicksand Medium" panose="00000600000000000000" pitchFamily="2" charset="0"/>
              </a:rPr>
              <a:t>On the basis of the Number of Modes</a:t>
            </a:r>
            <a:endParaRPr lang="en-US" sz="1800" dirty="0">
              <a:solidFill>
                <a:schemeClr val="accent1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398" y="983916"/>
            <a:ext cx="3328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a.	Single-mode fiber 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085" y="1658929"/>
            <a:ext cx="3928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only one type of ray of light can propagate through the fiber.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218" name="Picture 2" descr="https://media.geeksforgeeks.org/wp-content/uploads/20200628185455/22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02" y="1384026"/>
            <a:ext cx="3510169" cy="13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398" y="2916621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	Multi-mode fiber 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085" y="3522642"/>
            <a:ext cx="6722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Multimode fiber allows a large number of modes for the light ray traveling through it. The core diameter is generally (40um) and that of cladding is (70um).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63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714812" y="1766830"/>
            <a:ext cx="5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D C</a:t>
            </a:r>
            <a:endParaRPr lang="en-US" sz="20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4459" y="2400713"/>
            <a:ext cx="3415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Guided </a:t>
            </a:r>
            <a:r>
              <a:rPr lang="en-US" sz="4000" dirty="0" smtClean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Transmission </a:t>
            </a:r>
            <a:r>
              <a:rPr lang="en-US" sz="40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Media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7423" y="402026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Quicksand Medium" panose="00000600000000000000" pitchFamily="2" charset="0"/>
              </a:rPr>
              <a:t>On the basis of Refractive Index:</a:t>
            </a:r>
            <a:endParaRPr lang="en-US" sz="1800" dirty="0">
              <a:solidFill>
                <a:schemeClr val="accent1"/>
              </a:solidFill>
              <a:latin typeface="Quicksand Medium" panose="000006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3531" y="1009895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a.</a:t>
            </a:r>
            <a:r>
              <a:rPr lang="en-US" sz="20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Step-index </a:t>
            </a:r>
            <a:r>
              <a:rPr lang="en-US" sz="20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optical fiber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0937" y="1539890"/>
            <a:ext cx="4196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rays of light propagate through it in the form of </a:t>
            </a:r>
            <a:r>
              <a:rPr lang="en-US" sz="1800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meridional</a:t>
            </a:r>
            <a:r>
              <a:rPr lang="en-US" sz="1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rays which cross the fiber axis during every reflection at the core-cladding boundary.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266" name="Picture 2" descr="https://media.geeksforgeeks.org/wp-content/uploads/20200628185634/316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1209950"/>
            <a:ext cx="3791402" cy="15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3530" y="2995012"/>
            <a:ext cx="3751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b.     Graded </a:t>
            </a:r>
            <a:r>
              <a:rPr lang="en-US" sz="20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optical fiber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811" y="3649915"/>
            <a:ext cx="4402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 has a non-uniform refractive index that gradually decreases from the center towards the core-cladding interface.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268" name="Picture 4" descr="https://media.geeksforgeeks.org/wp-content/uploads/20200628185715/4108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3231573"/>
            <a:ext cx="3791402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64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5;p31"/>
          <p:cNvSpPr txBox="1">
            <a:spLocks noGrp="1"/>
          </p:cNvSpPr>
          <p:nvPr>
            <p:ph type="ctrTitle"/>
          </p:nvPr>
        </p:nvSpPr>
        <p:spPr>
          <a:xfrm>
            <a:off x="4894090" y="72737"/>
            <a:ext cx="33874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66FF33"/>
                </a:solidFill>
                <a:latin typeface="Quicksand Medium" panose="00000600000000000000" pitchFamily="2" charset="0"/>
              </a:rPr>
              <a:t>Optical Fiber</a:t>
            </a:r>
            <a:endParaRPr sz="3000" b="1" dirty="0">
              <a:solidFill>
                <a:srgbClr val="66FF33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22" name="Google Shape;614;p31"/>
          <p:cNvCxnSpPr/>
          <p:nvPr/>
        </p:nvCxnSpPr>
        <p:spPr>
          <a:xfrm flipV="1">
            <a:off x="5902010" y="585818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05;p31"/>
          <p:cNvSpPr txBox="1">
            <a:spLocks/>
          </p:cNvSpPr>
          <p:nvPr/>
        </p:nvSpPr>
        <p:spPr>
          <a:xfrm>
            <a:off x="495271" y="777355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Applications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5822" y="1383955"/>
            <a:ext cx="4572000" cy="3266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Medical Industry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Communication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Defence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Industries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Lighting and Decorations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Mechanical Inspections</a:t>
            </a:r>
          </a:p>
        </p:txBody>
      </p:sp>
    </p:spTree>
    <p:extLst>
      <p:ext uri="{BB962C8B-B14F-4D97-AF65-F5344CB8AC3E}">
        <p14:creationId xmlns:p14="http://schemas.microsoft.com/office/powerpoint/2010/main" val="1414083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5;p31"/>
          <p:cNvSpPr txBox="1">
            <a:spLocks/>
          </p:cNvSpPr>
          <p:nvPr/>
        </p:nvSpPr>
        <p:spPr>
          <a:xfrm>
            <a:off x="495271" y="852054"/>
            <a:ext cx="245228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22" name="Google Shape;605;p31"/>
          <p:cNvSpPr txBox="1">
            <a:spLocks/>
          </p:cNvSpPr>
          <p:nvPr/>
        </p:nvSpPr>
        <p:spPr>
          <a:xfrm>
            <a:off x="495271" y="3092109"/>
            <a:ext cx="272591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Disadvantages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23" name="Google Shape;605;p31"/>
          <p:cNvSpPr txBox="1">
            <a:spLocks noGrp="1"/>
          </p:cNvSpPr>
          <p:nvPr>
            <p:ph type="ctrTitle"/>
          </p:nvPr>
        </p:nvSpPr>
        <p:spPr>
          <a:xfrm>
            <a:off x="4852527" y="235063"/>
            <a:ext cx="33874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Optical Fiber</a:t>
            </a:r>
            <a:endParaRPr sz="30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24" name="Google Shape;614;p31"/>
          <p:cNvCxnSpPr/>
          <p:nvPr/>
        </p:nvCxnSpPr>
        <p:spPr>
          <a:xfrm flipV="1">
            <a:off x="5902010" y="706582"/>
            <a:ext cx="32419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angle 24"/>
          <p:cNvSpPr/>
          <p:nvPr/>
        </p:nvSpPr>
        <p:spPr>
          <a:xfrm>
            <a:off x="1101436" y="14586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Increased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capacity and bandwidth</a:t>
            </a: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Lightweight</a:t>
            </a:r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Less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signal attenuation</a:t>
            </a: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Immunity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electromagnetic interference</a:t>
            </a: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Resistance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corrosive materials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1436" y="36987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Difficult </a:t>
            </a:r>
            <a:r>
              <a:rPr lang="en-US" sz="1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install and maintain</a:t>
            </a: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High </a:t>
            </a:r>
            <a:r>
              <a:rPr lang="en-US" sz="1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</a:t>
            </a:r>
          </a:p>
          <a:p>
            <a:pPr fontAlgn="base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Fragile</a:t>
            </a:r>
            <a:endParaRPr lang="en-US" sz="18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67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589;p46"/>
          <p:cNvGrpSpPr/>
          <p:nvPr/>
        </p:nvGrpSpPr>
        <p:grpSpPr>
          <a:xfrm>
            <a:off x="0" y="0"/>
            <a:ext cx="1970333" cy="208784"/>
            <a:chOff x="6336019" y="3733725"/>
            <a:chExt cx="2566206" cy="351310"/>
          </a:xfrm>
        </p:grpSpPr>
        <p:sp>
          <p:nvSpPr>
            <p:cNvPr id="15" name="Google Shape;1590;p4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1;p4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2;p4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3;p4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604;p46"/>
          <p:cNvGrpSpPr/>
          <p:nvPr/>
        </p:nvGrpSpPr>
        <p:grpSpPr>
          <a:xfrm>
            <a:off x="0" y="4931461"/>
            <a:ext cx="856348" cy="212039"/>
            <a:chOff x="4411970" y="2233974"/>
            <a:chExt cx="763574" cy="189068"/>
          </a:xfrm>
        </p:grpSpPr>
        <p:sp>
          <p:nvSpPr>
            <p:cNvPr id="20" name="Google Shape;1605;p46"/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6;p46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5419;p50"/>
          <p:cNvGrpSpPr/>
          <p:nvPr/>
        </p:nvGrpSpPr>
        <p:grpSpPr>
          <a:xfrm>
            <a:off x="7574856" y="0"/>
            <a:ext cx="1569144" cy="591015"/>
            <a:chOff x="3820100" y="3023049"/>
            <a:chExt cx="1303926" cy="491162"/>
          </a:xfrm>
        </p:grpSpPr>
        <p:grpSp>
          <p:nvGrpSpPr>
            <p:cNvPr id="33" name="Google Shape;5420;p50"/>
            <p:cNvGrpSpPr/>
            <p:nvPr/>
          </p:nvGrpSpPr>
          <p:grpSpPr>
            <a:xfrm>
              <a:off x="3820100" y="3023072"/>
              <a:ext cx="1303926" cy="491139"/>
              <a:chOff x="3820100" y="3023072"/>
              <a:chExt cx="1303926" cy="491139"/>
            </a:xfrm>
          </p:grpSpPr>
          <p:sp>
            <p:nvSpPr>
              <p:cNvPr id="43" name="Google Shape;5421;p50"/>
              <p:cNvSpPr/>
              <p:nvPr/>
            </p:nvSpPr>
            <p:spPr>
              <a:xfrm>
                <a:off x="3820100" y="3023072"/>
                <a:ext cx="505424" cy="491139"/>
              </a:xfrm>
              <a:custGeom>
                <a:avLst/>
                <a:gdLst/>
                <a:ahLst/>
                <a:cxnLst/>
                <a:rect l="l" t="t" r="r" b="b"/>
                <a:pathLst>
                  <a:path w="45218" h="43940" extrusionOk="0">
                    <a:moveTo>
                      <a:pt x="0" y="0"/>
                    </a:moveTo>
                    <a:cubicBezTo>
                      <a:pt x="0" y="24200"/>
                      <a:pt x="19796" y="43939"/>
                      <a:pt x="44111" y="43939"/>
                    </a:cubicBezTo>
                    <a:lnTo>
                      <a:pt x="45218" y="43939"/>
                    </a:lnTo>
                    <a:lnTo>
                      <a:pt x="45218" y="34795"/>
                    </a:lnTo>
                    <a:lnTo>
                      <a:pt x="44111" y="34795"/>
                    </a:lnTo>
                    <a:cubicBezTo>
                      <a:pt x="24972" y="34795"/>
                      <a:pt x="9345" y="19439"/>
                      <a:pt x="9103" y="450"/>
                    </a:cubicBezTo>
                    <a:cubicBezTo>
                      <a:pt x="9103" y="301"/>
                      <a:pt x="9100" y="150"/>
                      <a:pt x="910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422;p50"/>
              <p:cNvSpPr/>
              <p:nvPr/>
            </p:nvSpPr>
            <p:spPr>
              <a:xfrm>
                <a:off x="4323828" y="3411976"/>
                <a:ext cx="800197" cy="102229"/>
              </a:xfrm>
              <a:custGeom>
                <a:avLst/>
                <a:gdLst/>
                <a:ahLst/>
                <a:cxnLst/>
                <a:rect l="l" t="t" r="r" b="b"/>
                <a:pathLst>
                  <a:path w="71590" h="9146" extrusionOk="0">
                    <a:moveTo>
                      <a:pt x="1" y="1"/>
                    </a:moveTo>
                    <a:lnTo>
                      <a:pt x="1" y="9145"/>
                    </a:lnTo>
                    <a:lnTo>
                      <a:pt x="71589" y="9145"/>
                    </a:lnTo>
                    <a:lnTo>
                      <a:pt x="7158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5423;p50"/>
            <p:cNvGrpSpPr/>
            <p:nvPr/>
          </p:nvGrpSpPr>
          <p:grpSpPr>
            <a:xfrm>
              <a:off x="4132439" y="3023645"/>
              <a:ext cx="393633" cy="177096"/>
              <a:chOff x="4132439" y="3023645"/>
              <a:chExt cx="393633" cy="177096"/>
            </a:xfrm>
          </p:grpSpPr>
          <p:sp>
            <p:nvSpPr>
              <p:cNvPr id="41" name="Google Shape;5424;p50"/>
              <p:cNvSpPr/>
              <p:nvPr/>
            </p:nvSpPr>
            <p:spPr>
              <a:xfrm>
                <a:off x="4132439" y="3023645"/>
                <a:ext cx="190085" cy="177096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5844" extrusionOk="0">
                    <a:moveTo>
                      <a:pt x="0" y="1"/>
                    </a:moveTo>
                    <a:cubicBezTo>
                      <a:pt x="0" y="5035"/>
                      <a:pt x="2405" y="9521"/>
                      <a:pt x="6124" y="12423"/>
                    </a:cubicBezTo>
                    <a:cubicBezTo>
                      <a:pt x="8932" y="14639"/>
                      <a:pt x="12404" y="15844"/>
                      <a:pt x="15981" y="15844"/>
                    </a:cubicBezTo>
                    <a:lnTo>
                      <a:pt x="17005" y="15844"/>
                    </a:lnTo>
                    <a:lnTo>
                      <a:pt x="17005" y="6962"/>
                    </a:lnTo>
                    <a:lnTo>
                      <a:pt x="15905" y="6962"/>
                    </a:lnTo>
                    <a:cubicBezTo>
                      <a:pt x="12043" y="6962"/>
                      <a:pt x="8822" y="3862"/>
                      <a:pt x="88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425;p50"/>
              <p:cNvSpPr/>
              <p:nvPr/>
            </p:nvSpPr>
            <p:spPr>
              <a:xfrm>
                <a:off x="4318649" y="3101461"/>
                <a:ext cx="207423" cy="99267"/>
              </a:xfrm>
              <a:custGeom>
                <a:avLst/>
                <a:gdLst/>
                <a:ahLst/>
                <a:cxnLst/>
                <a:rect l="l" t="t" r="r" b="b"/>
                <a:pathLst>
                  <a:path w="18211" h="8881" extrusionOk="0">
                    <a:moveTo>
                      <a:pt x="0" y="0"/>
                    </a:moveTo>
                    <a:lnTo>
                      <a:pt x="0" y="8880"/>
                    </a:lnTo>
                    <a:lnTo>
                      <a:pt x="18210" y="8880"/>
                    </a:lnTo>
                    <a:lnTo>
                      <a:pt x="18210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5426;p50"/>
            <p:cNvGrpSpPr/>
            <p:nvPr/>
          </p:nvGrpSpPr>
          <p:grpSpPr>
            <a:xfrm>
              <a:off x="3921811" y="3023049"/>
              <a:ext cx="1002397" cy="388943"/>
              <a:chOff x="3921811" y="3023049"/>
              <a:chExt cx="1002397" cy="388943"/>
            </a:xfrm>
          </p:grpSpPr>
          <p:sp>
            <p:nvSpPr>
              <p:cNvPr id="39" name="Google Shape;5427;p50"/>
              <p:cNvSpPr/>
              <p:nvPr/>
            </p:nvSpPr>
            <p:spPr>
              <a:xfrm>
                <a:off x="3921811" y="3023049"/>
                <a:ext cx="403709" cy="388943"/>
              </a:xfrm>
              <a:custGeom>
                <a:avLst/>
                <a:gdLst/>
                <a:ahLst/>
                <a:cxnLst/>
                <a:rect l="l" t="t" r="r" b="b"/>
                <a:pathLst>
                  <a:path w="36118" h="34797" extrusionOk="0">
                    <a:moveTo>
                      <a:pt x="0" y="1"/>
                    </a:moveTo>
                    <a:cubicBezTo>
                      <a:pt x="0" y="152"/>
                      <a:pt x="3" y="301"/>
                      <a:pt x="3" y="452"/>
                    </a:cubicBezTo>
                    <a:cubicBezTo>
                      <a:pt x="245" y="19441"/>
                      <a:pt x="15879" y="34797"/>
                      <a:pt x="35018" y="34797"/>
                    </a:cubicBezTo>
                    <a:lnTo>
                      <a:pt x="36118" y="34797"/>
                    </a:lnTo>
                    <a:lnTo>
                      <a:pt x="36118" y="25652"/>
                    </a:lnTo>
                    <a:lnTo>
                      <a:pt x="34843" y="25652"/>
                    </a:lnTo>
                    <a:lnTo>
                      <a:pt x="34798" y="25632"/>
                    </a:lnTo>
                    <a:cubicBezTo>
                      <a:pt x="20649" y="25575"/>
                      <a:pt x="9181" y="14193"/>
                      <a:pt x="9115" y="123"/>
                    </a:cubicBezTo>
                    <a:cubicBezTo>
                      <a:pt x="9115" y="81"/>
                      <a:pt x="9108" y="42"/>
                      <a:pt x="910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428;p50"/>
              <p:cNvSpPr/>
              <p:nvPr/>
            </p:nvSpPr>
            <p:spPr>
              <a:xfrm>
                <a:off x="4322109" y="3309770"/>
                <a:ext cx="602098" cy="102218"/>
              </a:xfrm>
              <a:custGeom>
                <a:avLst/>
                <a:gdLst/>
                <a:ahLst/>
                <a:cxnLst/>
                <a:rect l="l" t="t" r="r" b="b"/>
                <a:pathLst>
                  <a:path w="53867" h="9145" extrusionOk="0">
                    <a:moveTo>
                      <a:pt x="1" y="0"/>
                    </a:moveTo>
                    <a:lnTo>
                      <a:pt x="1" y="9145"/>
                    </a:lnTo>
                    <a:lnTo>
                      <a:pt x="53867" y="9145"/>
                    </a:lnTo>
                    <a:lnTo>
                      <a:pt x="53867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5429;p50"/>
            <p:cNvGrpSpPr/>
            <p:nvPr/>
          </p:nvGrpSpPr>
          <p:grpSpPr>
            <a:xfrm>
              <a:off x="4023645" y="3023049"/>
              <a:ext cx="683032" cy="286722"/>
              <a:chOff x="4023645" y="3023049"/>
              <a:chExt cx="683032" cy="286722"/>
            </a:xfrm>
          </p:grpSpPr>
          <p:sp>
            <p:nvSpPr>
              <p:cNvPr id="37" name="Google Shape;5430;p50"/>
              <p:cNvSpPr/>
              <p:nvPr/>
            </p:nvSpPr>
            <p:spPr>
              <a:xfrm>
                <a:off x="4023645" y="3023049"/>
                <a:ext cx="300664" cy="286524"/>
              </a:xfrm>
              <a:custGeom>
                <a:avLst/>
                <a:gdLst/>
                <a:ahLst/>
                <a:cxnLst/>
                <a:rect l="l" t="t" r="r" b="b"/>
                <a:pathLst>
                  <a:path w="26899" h="25634" extrusionOk="0">
                    <a:moveTo>
                      <a:pt x="1" y="1"/>
                    </a:moveTo>
                    <a:cubicBezTo>
                      <a:pt x="1" y="42"/>
                      <a:pt x="4" y="81"/>
                      <a:pt x="4" y="121"/>
                    </a:cubicBezTo>
                    <a:cubicBezTo>
                      <a:pt x="70" y="14193"/>
                      <a:pt x="11538" y="25575"/>
                      <a:pt x="25687" y="25630"/>
                    </a:cubicBezTo>
                    <a:cubicBezTo>
                      <a:pt x="25723" y="25630"/>
                      <a:pt x="25757" y="25634"/>
                      <a:pt x="25792" y="25634"/>
                    </a:cubicBezTo>
                    <a:lnTo>
                      <a:pt x="26899" y="25634"/>
                    </a:lnTo>
                    <a:lnTo>
                      <a:pt x="26899" y="15842"/>
                    </a:lnTo>
                    <a:lnTo>
                      <a:pt x="25768" y="15842"/>
                    </a:lnTo>
                    <a:cubicBezTo>
                      <a:pt x="22191" y="15842"/>
                      <a:pt x="18719" y="14637"/>
                      <a:pt x="15911" y="12423"/>
                    </a:cubicBezTo>
                    <a:cubicBezTo>
                      <a:pt x="12192" y="9521"/>
                      <a:pt x="9787" y="5035"/>
                      <a:pt x="978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431;p50"/>
              <p:cNvSpPr/>
              <p:nvPr/>
            </p:nvSpPr>
            <p:spPr>
              <a:xfrm>
                <a:off x="4314850" y="3200125"/>
                <a:ext cx="391827" cy="109646"/>
              </a:xfrm>
              <a:custGeom>
                <a:avLst/>
                <a:gdLst/>
                <a:ahLst/>
                <a:cxnLst/>
                <a:rect l="l" t="t" r="r" b="b"/>
                <a:pathLst>
                  <a:path w="35055" h="9792" extrusionOk="0">
                    <a:moveTo>
                      <a:pt x="1" y="0"/>
                    </a:moveTo>
                    <a:lnTo>
                      <a:pt x="1" y="88"/>
                    </a:lnTo>
                    <a:lnTo>
                      <a:pt x="1" y="9792"/>
                    </a:lnTo>
                    <a:lnTo>
                      <a:pt x="35054" y="9792"/>
                    </a:lnTo>
                    <a:lnTo>
                      <a:pt x="350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37;p25"/>
          <p:cNvSpPr/>
          <p:nvPr/>
        </p:nvSpPr>
        <p:spPr>
          <a:xfrm>
            <a:off x="7814634" y="357124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39;p25"/>
          <p:cNvSpPr/>
          <p:nvPr/>
        </p:nvSpPr>
        <p:spPr>
          <a:xfrm>
            <a:off x="7059694" y="86903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40;p25"/>
          <p:cNvSpPr/>
          <p:nvPr/>
        </p:nvSpPr>
        <p:spPr>
          <a:xfrm>
            <a:off x="6736194" y="315223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42;p25"/>
          <p:cNvGrpSpPr/>
          <p:nvPr/>
        </p:nvGrpSpPr>
        <p:grpSpPr>
          <a:xfrm>
            <a:off x="6999004" y="3729761"/>
            <a:ext cx="121434" cy="1073147"/>
            <a:chOff x="6232314" y="3696331"/>
            <a:chExt cx="121434" cy="1073147"/>
          </a:xfrm>
        </p:grpSpPr>
        <p:sp>
          <p:nvSpPr>
            <p:cNvPr id="49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445;p25"/>
          <p:cNvGrpSpPr/>
          <p:nvPr/>
        </p:nvGrpSpPr>
        <p:grpSpPr>
          <a:xfrm>
            <a:off x="7547238" y="371144"/>
            <a:ext cx="133252" cy="1952377"/>
            <a:chOff x="6780548" y="337714"/>
            <a:chExt cx="133252" cy="1952377"/>
          </a:xfrm>
        </p:grpSpPr>
        <p:sp>
          <p:nvSpPr>
            <p:cNvPr id="52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453;p25"/>
          <p:cNvSpPr/>
          <p:nvPr/>
        </p:nvSpPr>
        <p:spPr>
          <a:xfrm>
            <a:off x="8213291" y="348838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454;p25"/>
          <p:cNvGrpSpPr/>
          <p:nvPr/>
        </p:nvGrpSpPr>
        <p:grpSpPr>
          <a:xfrm>
            <a:off x="8774786" y="2142340"/>
            <a:ext cx="199001" cy="2139769"/>
            <a:chOff x="8008096" y="2108910"/>
            <a:chExt cx="199001" cy="2139769"/>
          </a:xfrm>
        </p:grpSpPr>
        <p:sp>
          <p:nvSpPr>
            <p:cNvPr id="56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7548" y="2066503"/>
            <a:ext cx="5167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Blackadder ITC" panose="04020505051007020D02" pitchFamily="82" charset="0"/>
              </a:rPr>
              <a:t>Thank You…</a:t>
            </a:r>
            <a:endParaRPr lang="en-US" sz="8000" dirty="0">
              <a:solidFill>
                <a:schemeClr val="accent6">
                  <a:lumMod val="75000"/>
                </a:schemeClr>
              </a:solidFill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TABLE OF CONTENTS</a:t>
            </a:r>
            <a:endParaRPr sz="3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rgbClr val="E28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rgbClr val="B79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484;p27"/>
          <p:cNvCxnSpPr>
            <a:stCxn id="71" idx="1"/>
            <a:endCxn id="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485;p27"/>
          <p:cNvCxnSpPr>
            <a:stCxn id="72" idx="1"/>
            <a:endCxn id="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486;p27"/>
          <p:cNvCxnSpPr>
            <a:stCxn id="73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8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8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666235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8023327" y="144872"/>
            <a:ext cx="198338" cy="151480"/>
          </a:xfrm>
          <a:prstGeom prst="rect">
            <a:avLst/>
          </a:prstGeom>
          <a:noFill/>
          <a:ln>
            <a:solidFill>
              <a:srgbClr val="CD21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230154" y="852975"/>
            <a:ext cx="198338" cy="15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382054" y="837995"/>
            <a:ext cx="198338" cy="151480"/>
          </a:xfrm>
          <a:prstGeom prst="rect">
            <a:avLst/>
          </a:prstGeom>
          <a:noFill/>
          <a:ln>
            <a:solidFill>
              <a:srgbClr val="15D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014251" y="181029"/>
            <a:ext cx="209904" cy="230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263444" y="3497973"/>
            <a:ext cx="2166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Transmission Media</a:t>
            </a:r>
            <a:endParaRPr lang="en-US" sz="24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457362" y="3497973"/>
            <a:ext cx="1473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Guided Media</a:t>
            </a:r>
            <a:endParaRPr lang="en-US" sz="24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500792" y="3497973"/>
            <a:ext cx="252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Types of Guided Media</a:t>
            </a:r>
            <a:endParaRPr lang="en-US" sz="2400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4263" y="2838486"/>
            <a:ext cx="409123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Sending of data from one device to another through Medium is called Transmission Media.</a:t>
            </a:r>
            <a:endParaRPr sz="2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1"/>
          <p:cNvSpPr txBox="1">
            <a:spLocks noGrp="1"/>
          </p:cNvSpPr>
          <p:nvPr>
            <p:ph type="ctrTitle"/>
          </p:nvPr>
        </p:nvSpPr>
        <p:spPr>
          <a:xfrm>
            <a:off x="4894263" y="1729215"/>
            <a:ext cx="3530600" cy="61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Transmission Media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grpSp>
        <p:nvGrpSpPr>
          <p:cNvPr id="13" name="Google Shape;4679;p48"/>
          <p:cNvGrpSpPr/>
          <p:nvPr/>
        </p:nvGrpSpPr>
        <p:grpSpPr>
          <a:xfrm>
            <a:off x="1340945" y="3165019"/>
            <a:ext cx="1880755" cy="767434"/>
            <a:chOff x="6777990" y="3710194"/>
            <a:chExt cx="1646915" cy="677382"/>
          </a:xfrm>
          <a:solidFill>
            <a:schemeClr val="accent1"/>
          </a:solidFill>
        </p:grpSpPr>
        <p:grpSp>
          <p:nvGrpSpPr>
            <p:cNvPr id="14" name="Google Shape;4680;p48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  <a:grpFill/>
          </p:grpSpPr>
          <p:cxnSp>
            <p:nvCxnSpPr>
              <p:cNvPr id="24" name="Google Shape;4681;p48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5" name="Google Shape;4682;p48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accent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683;p48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  <a:grpFill/>
          </p:grpSpPr>
          <p:cxnSp>
            <p:nvCxnSpPr>
              <p:cNvPr id="22" name="Google Shape;4684;p48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3" name="Google Shape;4685;p48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accent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686;p48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  <a:grpFill/>
          </p:grpSpPr>
          <p:cxnSp>
            <p:nvCxnSpPr>
              <p:cNvPr id="20" name="Google Shape;4687;p48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1" name="Google Shape;4688;p48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accent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4689;p48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  <a:grpFill/>
          </p:grpSpPr>
          <p:cxnSp>
            <p:nvCxnSpPr>
              <p:cNvPr id="18" name="Google Shape;4690;p48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" name="Google Shape;4691;p48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accent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Rockwell" panose="02060603020205020403" pitchFamily="18" charset="0"/>
              </a:rPr>
              <a:t>Types of Transmission Media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2036073" y="1962981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6024242" y="1962981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5359;p50"/>
          <p:cNvGrpSpPr/>
          <p:nvPr/>
        </p:nvGrpSpPr>
        <p:grpSpPr>
          <a:xfrm>
            <a:off x="439375" y="510495"/>
            <a:ext cx="574511" cy="874709"/>
            <a:chOff x="1715404" y="1112080"/>
            <a:chExt cx="642270" cy="977984"/>
          </a:xfrm>
        </p:grpSpPr>
        <p:grpSp>
          <p:nvGrpSpPr>
            <p:cNvPr id="22" name="Google Shape;5360;p50"/>
            <p:cNvGrpSpPr/>
            <p:nvPr/>
          </p:nvGrpSpPr>
          <p:grpSpPr>
            <a:xfrm>
              <a:off x="1715404" y="1112080"/>
              <a:ext cx="642270" cy="977984"/>
              <a:chOff x="1715404" y="1112080"/>
              <a:chExt cx="642270" cy="977984"/>
            </a:xfrm>
          </p:grpSpPr>
          <p:sp>
            <p:nvSpPr>
              <p:cNvPr id="32" name="Google Shape;5361;p50"/>
              <p:cNvSpPr/>
              <p:nvPr/>
            </p:nvSpPr>
            <p:spPr>
              <a:xfrm>
                <a:off x="1715404" y="1112080"/>
                <a:ext cx="642270" cy="642270"/>
              </a:xfrm>
              <a:custGeom>
                <a:avLst/>
                <a:gdLst/>
                <a:ahLst/>
                <a:cxnLst/>
                <a:rect l="l" t="t" r="r" b="b"/>
                <a:pathLst>
                  <a:path w="41544" h="41544" extrusionOk="0">
                    <a:moveTo>
                      <a:pt x="20773" y="3462"/>
                    </a:moveTo>
                    <a:cubicBezTo>
                      <a:pt x="30333" y="3462"/>
                      <a:pt x="38081" y="11211"/>
                      <a:pt x="38081" y="20771"/>
                    </a:cubicBezTo>
                    <a:cubicBezTo>
                      <a:pt x="38081" y="30331"/>
                      <a:pt x="30333" y="38081"/>
                      <a:pt x="20773" y="38081"/>
                    </a:cubicBezTo>
                    <a:cubicBezTo>
                      <a:pt x="11213" y="38081"/>
                      <a:pt x="3462" y="30331"/>
                      <a:pt x="3462" y="20771"/>
                    </a:cubicBezTo>
                    <a:cubicBezTo>
                      <a:pt x="3462" y="11211"/>
                      <a:pt x="11213" y="3462"/>
                      <a:pt x="20773" y="3462"/>
                    </a:cubicBezTo>
                    <a:close/>
                    <a:moveTo>
                      <a:pt x="20773" y="0"/>
                    </a:moveTo>
                    <a:cubicBezTo>
                      <a:pt x="9301" y="0"/>
                      <a:pt x="0" y="9299"/>
                      <a:pt x="0" y="20771"/>
                    </a:cubicBezTo>
                    <a:cubicBezTo>
                      <a:pt x="0" y="32243"/>
                      <a:pt x="9301" y="41543"/>
                      <a:pt x="20773" y="41543"/>
                    </a:cubicBezTo>
                    <a:cubicBezTo>
                      <a:pt x="32245" y="41543"/>
                      <a:pt x="41543" y="32243"/>
                      <a:pt x="41543" y="20771"/>
                    </a:cubicBezTo>
                    <a:cubicBezTo>
                      <a:pt x="41543" y="9299"/>
                      <a:pt x="32245" y="0"/>
                      <a:pt x="2077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62;p50"/>
              <p:cNvSpPr/>
              <p:nvPr/>
            </p:nvSpPr>
            <p:spPr>
              <a:xfrm>
                <a:off x="1956781" y="1714402"/>
                <a:ext cx="9121" cy="37566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4299" extrusionOk="0">
                    <a:moveTo>
                      <a:pt x="0" y="0"/>
                    </a:moveTo>
                    <a:lnTo>
                      <a:pt x="0" y="24299"/>
                    </a:lnTo>
                    <a:lnTo>
                      <a:pt x="589" y="24299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5363;p50"/>
            <p:cNvGrpSpPr/>
            <p:nvPr/>
          </p:nvGrpSpPr>
          <p:grpSpPr>
            <a:xfrm>
              <a:off x="1768927" y="1165603"/>
              <a:ext cx="535225" cy="851367"/>
              <a:chOff x="1768927" y="1165603"/>
              <a:chExt cx="535225" cy="851367"/>
            </a:xfrm>
          </p:grpSpPr>
          <p:sp>
            <p:nvSpPr>
              <p:cNvPr id="30" name="Google Shape;5364;p50"/>
              <p:cNvSpPr/>
              <p:nvPr/>
            </p:nvSpPr>
            <p:spPr>
              <a:xfrm>
                <a:off x="1768927" y="1165603"/>
                <a:ext cx="535225" cy="535225"/>
              </a:xfrm>
              <a:custGeom>
                <a:avLst/>
                <a:gdLst/>
                <a:ahLst/>
                <a:cxnLst/>
                <a:rect l="l" t="t" r="r" b="b"/>
                <a:pathLst>
                  <a:path w="34620" h="34620" extrusionOk="0">
                    <a:moveTo>
                      <a:pt x="17311" y="3462"/>
                    </a:moveTo>
                    <a:cubicBezTo>
                      <a:pt x="24959" y="3462"/>
                      <a:pt x="31157" y="9661"/>
                      <a:pt x="31157" y="17309"/>
                    </a:cubicBezTo>
                    <a:cubicBezTo>
                      <a:pt x="31157" y="24957"/>
                      <a:pt x="24959" y="31157"/>
                      <a:pt x="17311" y="31157"/>
                    </a:cubicBezTo>
                    <a:cubicBezTo>
                      <a:pt x="9663" y="31157"/>
                      <a:pt x="3462" y="24957"/>
                      <a:pt x="3462" y="17309"/>
                    </a:cubicBezTo>
                    <a:cubicBezTo>
                      <a:pt x="3462" y="9661"/>
                      <a:pt x="9663" y="3462"/>
                      <a:pt x="17311" y="3462"/>
                    </a:cubicBezTo>
                    <a:close/>
                    <a:moveTo>
                      <a:pt x="17311" y="0"/>
                    </a:moveTo>
                    <a:cubicBezTo>
                      <a:pt x="7751" y="0"/>
                      <a:pt x="0" y="7749"/>
                      <a:pt x="0" y="17309"/>
                    </a:cubicBezTo>
                    <a:cubicBezTo>
                      <a:pt x="0" y="26869"/>
                      <a:pt x="7751" y="34619"/>
                      <a:pt x="17311" y="34619"/>
                    </a:cubicBezTo>
                    <a:cubicBezTo>
                      <a:pt x="26871" y="34619"/>
                      <a:pt x="34619" y="26869"/>
                      <a:pt x="34619" y="17309"/>
                    </a:cubicBezTo>
                    <a:cubicBezTo>
                      <a:pt x="34619" y="7749"/>
                      <a:pt x="26871" y="0"/>
                      <a:pt x="1731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65;p50"/>
              <p:cNvSpPr/>
              <p:nvPr/>
            </p:nvSpPr>
            <p:spPr>
              <a:xfrm>
                <a:off x="2006902" y="1668949"/>
                <a:ext cx="9137" cy="34802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2511" extrusionOk="0">
                    <a:moveTo>
                      <a:pt x="1" y="0"/>
                    </a:moveTo>
                    <a:lnTo>
                      <a:pt x="1" y="22510"/>
                    </a:lnTo>
                    <a:lnTo>
                      <a:pt x="590" y="22510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66;p50"/>
            <p:cNvGrpSpPr/>
            <p:nvPr/>
          </p:nvGrpSpPr>
          <p:grpSpPr>
            <a:xfrm>
              <a:off x="1822449" y="1219125"/>
              <a:ext cx="428180" cy="718859"/>
              <a:chOff x="1822449" y="1219125"/>
              <a:chExt cx="428180" cy="718859"/>
            </a:xfrm>
          </p:grpSpPr>
          <p:sp>
            <p:nvSpPr>
              <p:cNvPr id="28" name="Google Shape;5367;p50"/>
              <p:cNvSpPr/>
              <p:nvPr/>
            </p:nvSpPr>
            <p:spPr>
              <a:xfrm>
                <a:off x="1822449" y="1219125"/>
                <a:ext cx="428180" cy="428180"/>
              </a:xfrm>
              <a:custGeom>
                <a:avLst/>
                <a:gdLst/>
                <a:ahLst/>
                <a:cxnLst/>
                <a:rect l="l" t="t" r="r" b="b"/>
                <a:pathLst>
                  <a:path w="27696" h="27696" extrusionOk="0">
                    <a:moveTo>
                      <a:pt x="13849" y="3462"/>
                    </a:moveTo>
                    <a:cubicBezTo>
                      <a:pt x="19585" y="3462"/>
                      <a:pt x="24233" y="8111"/>
                      <a:pt x="24233" y="13847"/>
                    </a:cubicBezTo>
                    <a:cubicBezTo>
                      <a:pt x="24233" y="19583"/>
                      <a:pt x="19585" y="24233"/>
                      <a:pt x="13849" y="24233"/>
                    </a:cubicBezTo>
                    <a:cubicBezTo>
                      <a:pt x="8113" y="24233"/>
                      <a:pt x="3462" y="19583"/>
                      <a:pt x="3462" y="13847"/>
                    </a:cubicBezTo>
                    <a:cubicBezTo>
                      <a:pt x="3462" y="8111"/>
                      <a:pt x="8113" y="3462"/>
                      <a:pt x="13849" y="3462"/>
                    </a:cubicBezTo>
                    <a:close/>
                    <a:moveTo>
                      <a:pt x="13849" y="0"/>
                    </a:moveTo>
                    <a:cubicBezTo>
                      <a:pt x="6201" y="0"/>
                      <a:pt x="0" y="6199"/>
                      <a:pt x="0" y="13847"/>
                    </a:cubicBezTo>
                    <a:cubicBezTo>
                      <a:pt x="0" y="21495"/>
                      <a:pt x="6201" y="27695"/>
                      <a:pt x="13849" y="27695"/>
                    </a:cubicBezTo>
                    <a:cubicBezTo>
                      <a:pt x="21497" y="27695"/>
                      <a:pt x="27695" y="21495"/>
                      <a:pt x="27695" y="13847"/>
                    </a:cubicBezTo>
                    <a:cubicBezTo>
                      <a:pt x="27695" y="6199"/>
                      <a:pt x="21497" y="0"/>
                      <a:pt x="1384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68;p50"/>
              <p:cNvSpPr/>
              <p:nvPr/>
            </p:nvSpPr>
            <p:spPr>
              <a:xfrm>
                <a:off x="2057039" y="1605996"/>
                <a:ext cx="9121" cy="33198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1474" extrusionOk="0">
                    <a:moveTo>
                      <a:pt x="0" y="0"/>
                    </a:moveTo>
                    <a:lnTo>
                      <a:pt x="0" y="21474"/>
                    </a:lnTo>
                    <a:lnTo>
                      <a:pt x="590" y="21474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69;p50"/>
            <p:cNvGrpSpPr/>
            <p:nvPr/>
          </p:nvGrpSpPr>
          <p:grpSpPr>
            <a:xfrm>
              <a:off x="1875972" y="1272648"/>
              <a:ext cx="321135" cy="586939"/>
              <a:chOff x="1875972" y="1272648"/>
              <a:chExt cx="321135" cy="586939"/>
            </a:xfrm>
          </p:grpSpPr>
          <p:sp>
            <p:nvSpPr>
              <p:cNvPr id="26" name="Google Shape;5370;p50"/>
              <p:cNvSpPr/>
              <p:nvPr/>
            </p:nvSpPr>
            <p:spPr>
              <a:xfrm>
                <a:off x="1875972" y="1272648"/>
                <a:ext cx="321135" cy="321120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20771" extrusionOk="0">
                    <a:moveTo>
                      <a:pt x="10387" y="3461"/>
                    </a:moveTo>
                    <a:cubicBezTo>
                      <a:pt x="14211" y="3461"/>
                      <a:pt x="17309" y="6561"/>
                      <a:pt x="17309" y="10385"/>
                    </a:cubicBezTo>
                    <a:cubicBezTo>
                      <a:pt x="17309" y="14209"/>
                      <a:pt x="14211" y="17309"/>
                      <a:pt x="10387" y="17309"/>
                    </a:cubicBezTo>
                    <a:cubicBezTo>
                      <a:pt x="6563" y="17309"/>
                      <a:pt x="3462" y="14209"/>
                      <a:pt x="3462" y="10385"/>
                    </a:cubicBezTo>
                    <a:cubicBezTo>
                      <a:pt x="3462" y="6561"/>
                      <a:pt x="6563" y="3461"/>
                      <a:pt x="10387" y="3461"/>
                    </a:cubicBezTo>
                    <a:close/>
                    <a:moveTo>
                      <a:pt x="10387" y="0"/>
                    </a:moveTo>
                    <a:cubicBezTo>
                      <a:pt x="4651" y="0"/>
                      <a:pt x="0" y="4649"/>
                      <a:pt x="0" y="10385"/>
                    </a:cubicBezTo>
                    <a:cubicBezTo>
                      <a:pt x="0" y="16121"/>
                      <a:pt x="4651" y="20771"/>
                      <a:pt x="10387" y="20771"/>
                    </a:cubicBezTo>
                    <a:cubicBezTo>
                      <a:pt x="16123" y="20771"/>
                      <a:pt x="20771" y="16121"/>
                      <a:pt x="20771" y="10385"/>
                    </a:cubicBezTo>
                    <a:cubicBezTo>
                      <a:pt x="20771" y="4649"/>
                      <a:pt x="16123" y="0"/>
                      <a:pt x="1038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371;p50"/>
              <p:cNvSpPr/>
              <p:nvPr/>
            </p:nvSpPr>
            <p:spPr>
              <a:xfrm>
                <a:off x="2107176" y="1533705"/>
                <a:ext cx="9121" cy="3258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1079" extrusionOk="0">
                    <a:moveTo>
                      <a:pt x="0" y="0"/>
                    </a:moveTo>
                    <a:lnTo>
                      <a:pt x="0" y="21078"/>
                    </a:lnTo>
                    <a:lnTo>
                      <a:pt x="589" y="21078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5138;p50"/>
          <p:cNvGrpSpPr/>
          <p:nvPr/>
        </p:nvGrpSpPr>
        <p:grpSpPr>
          <a:xfrm>
            <a:off x="2288026" y="2078181"/>
            <a:ext cx="496737" cy="436420"/>
            <a:chOff x="2679875" y="2361475"/>
            <a:chExt cx="780425" cy="760575"/>
          </a:xfrm>
        </p:grpSpPr>
        <p:sp>
          <p:nvSpPr>
            <p:cNvPr id="35" name="Google Shape;5139;p50"/>
            <p:cNvSpPr/>
            <p:nvPr/>
          </p:nvSpPr>
          <p:spPr>
            <a:xfrm>
              <a:off x="2812050" y="2361475"/>
              <a:ext cx="516050" cy="266400"/>
            </a:xfrm>
            <a:custGeom>
              <a:avLst/>
              <a:gdLst/>
              <a:ahLst/>
              <a:cxnLst/>
              <a:rect l="l" t="t" r="r" b="b"/>
              <a:pathLst>
                <a:path w="20642" h="10656" extrusionOk="0">
                  <a:moveTo>
                    <a:pt x="10321" y="0"/>
                  </a:moveTo>
                  <a:cubicBezTo>
                    <a:pt x="4630" y="0"/>
                    <a:pt x="1" y="4630"/>
                    <a:pt x="1" y="10321"/>
                  </a:cubicBezTo>
                  <a:cubicBezTo>
                    <a:pt x="1" y="10385"/>
                    <a:pt x="2" y="10450"/>
                    <a:pt x="4" y="10514"/>
                  </a:cubicBezTo>
                  <a:cubicBezTo>
                    <a:pt x="1580" y="9686"/>
                    <a:pt x="3307" y="9273"/>
                    <a:pt x="5033" y="9273"/>
                  </a:cubicBezTo>
                  <a:cubicBezTo>
                    <a:pt x="6858" y="9273"/>
                    <a:pt x="8681" y="9735"/>
                    <a:pt x="10321" y="10655"/>
                  </a:cubicBezTo>
                  <a:cubicBezTo>
                    <a:pt x="11962" y="9735"/>
                    <a:pt x="13786" y="9273"/>
                    <a:pt x="15610" y="9273"/>
                  </a:cubicBezTo>
                  <a:cubicBezTo>
                    <a:pt x="17337" y="9273"/>
                    <a:pt x="19065" y="9686"/>
                    <a:pt x="20640" y="10514"/>
                  </a:cubicBezTo>
                  <a:cubicBezTo>
                    <a:pt x="20640" y="10450"/>
                    <a:pt x="20642" y="10385"/>
                    <a:pt x="20642" y="10321"/>
                  </a:cubicBezTo>
                  <a:cubicBezTo>
                    <a:pt x="20642" y="4630"/>
                    <a:pt x="16012" y="0"/>
                    <a:pt x="1032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40;p50"/>
            <p:cNvSpPr/>
            <p:nvPr/>
          </p:nvSpPr>
          <p:spPr>
            <a:xfrm>
              <a:off x="3082750" y="2645625"/>
              <a:ext cx="377550" cy="476425"/>
            </a:xfrm>
            <a:custGeom>
              <a:avLst/>
              <a:gdLst/>
              <a:ahLst/>
              <a:cxnLst/>
              <a:rect l="l" t="t" r="r" b="b"/>
              <a:pathLst>
                <a:path w="15102" h="19057" extrusionOk="0">
                  <a:moveTo>
                    <a:pt x="10272" y="0"/>
                  </a:moveTo>
                  <a:cubicBezTo>
                    <a:pt x="9934" y="3512"/>
                    <a:pt x="7912" y="6539"/>
                    <a:pt x="5024" y="8262"/>
                  </a:cubicBezTo>
                  <a:cubicBezTo>
                    <a:pt x="5031" y="8418"/>
                    <a:pt x="5036" y="8577"/>
                    <a:pt x="5036" y="8736"/>
                  </a:cubicBezTo>
                  <a:cubicBezTo>
                    <a:pt x="5036" y="12577"/>
                    <a:pt x="3024" y="15957"/>
                    <a:pt x="1" y="17879"/>
                  </a:cubicBezTo>
                  <a:cubicBezTo>
                    <a:pt x="1471" y="18653"/>
                    <a:pt x="3109" y="19056"/>
                    <a:pt x="4771" y="19056"/>
                  </a:cubicBezTo>
                  <a:cubicBezTo>
                    <a:pt x="4774" y="19056"/>
                    <a:pt x="4778" y="19056"/>
                    <a:pt x="4781" y="19056"/>
                  </a:cubicBezTo>
                  <a:cubicBezTo>
                    <a:pt x="10472" y="19056"/>
                    <a:pt x="15102" y="14427"/>
                    <a:pt x="15102" y="8736"/>
                  </a:cubicBezTo>
                  <a:cubicBezTo>
                    <a:pt x="15102" y="5062"/>
                    <a:pt x="13170" y="1831"/>
                    <a:pt x="102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41;p50"/>
            <p:cNvSpPr/>
            <p:nvPr/>
          </p:nvSpPr>
          <p:spPr>
            <a:xfrm>
              <a:off x="3082750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4781" y="1"/>
                  </a:moveTo>
                  <a:cubicBezTo>
                    <a:pt x="3141" y="1"/>
                    <a:pt x="1499" y="393"/>
                    <a:pt x="1" y="1178"/>
                  </a:cubicBezTo>
                  <a:cubicBezTo>
                    <a:pt x="2747" y="2923"/>
                    <a:pt x="4656" y="5871"/>
                    <a:pt x="4984" y="9276"/>
                  </a:cubicBezTo>
                  <a:cubicBezTo>
                    <a:pt x="7683" y="7574"/>
                    <a:pt x="9542" y="4656"/>
                    <a:pt x="9787" y="1300"/>
                  </a:cubicBezTo>
                  <a:cubicBezTo>
                    <a:pt x="8232" y="434"/>
                    <a:pt x="6507" y="1"/>
                    <a:pt x="478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2;p50"/>
            <p:cNvSpPr/>
            <p:nvPr/>
          </p:nvSpPr>
          <p:spPr>
            <a:xfrm>
              <a:off x="2679875" y="2645625"/>
              <a:ext cx="377575" cy="476425"/>
            </a:xfrm>
            <a:custGeom>
              <a:avLst/>
              <a:gdLst/>
              <a:ahLst/>
              <a:cxnLst/>
              <a:rect l="l" t="t" r="r" b="b"/>
              <a:pathLst>
                <a:path w="15103" h="19057" extrusionOk="0">
                  <a:moveTo>
                    <a:pt x="4831" y="0"/>
                  </a:moveTo>
                  <a:cubicBezTo>
                    <a:pt x="1931" y="1831"/>
                    <a:pt x="0" y="5062"/>
                    <a:pt x="0" y="8736"/>
                  </a:cubicBezTo>
                  <a:cubicBezTo>
                    <a:pt x="0" y="14427"/>
                    <a:pt x="4631" y="19056"/>
                    <a:pt x="10321" y="19056"/>
                  </a:cubicBezTo>
                  <a:cubicBezTo>
                    <a:pt x="10324" y="19056"/>
                    <a:pt x="10327" y="19056"/>
                    <a:pt x="10331" y="19056"/>
                  </a:cubicBezTo>
                  <a:cubicBezTo>
                    <a:pt x="11993" y="19056"/>
                    <a:pt x="13630" y="18653"/>
                    <a:pt x="15102" y="17879"/>
                  </a:cubicBezTo>
                  <a:cubicBezTo>
                    <a:pt x="12077" y="15957"/>
                    <a:pt x="10068" y="12577"/>
                    <a:pt x="10068" y="8736"/>
                  </a:cubicBezTo>
                  <a:cubicBezTo>
                    <a:pt x="10068" y="8577"/>
                    <a:pt x="10071" y="8418"/>
                    <a:pt x="10079" y="8262"/>
                  </a:cubicBezTo>
                  <a:cubicBezTo>
                    <a:pt x="7192" y="6540"/>
                    <a:pt x="5169" y="3512"/>
                    <a:pt x="483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43;p50"/>
            <p:cNvSpPr/>
            <p:nvPr/>
          </p:nvSpPr>
          <p:spPr>
            <a:xfrm>
              <a:off x="2812775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5005" y="1"/>
                  </a:moveTo>
                  <a:cubicBezTo>
                    <a:pt x="3280" y="1"/>
                    <a:pt x="1555" y="434"/>
                    <a:pt x="1" y="1300"/>
                  </a:cubicBezTo>
                  <a:cubicBezTo>
                    <a:pt x="246" y="4658"/>
                    <a:pt x="2103" y="7574"/>
                    <a:pt x="4801" y="9276"/>
                  </a:cubicBezTo>
                  <a:cubicBezTo>
                    <a:pt x="5130" y="5871"/>
                    <a:pt x="7040" y="2923"/>
                    <a:pt x="9786" y="1178"/>
                  </a:cubicBezTo>
                  <a:cubicBezTo>
                    <a:pt x="8288" y="393"/>
                    <a:pt x="6646" y="1"/>
                    <a:pt x="5005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44;p50"/>
            <p:cNvSpPr/>
            <p:nvPr/>
          </p:nvSpPr>
          <p:spPr>
            <a:xfrm>
              <a:off x="2944250" y="2859150"/>
              <a:ext cx="251675" cy="226375"/>
            </a:xfrm>
            <a:custGeom>
              <a:avLst/>
              <a:gdLst/>
              <a:ahLst/>
              <a:cxnLst/>
              <a:rect l="l" t="t" r="r" b="b"/>
              <a:pathLst>
                <a:path w="10067" h="9055" extrusionOk="0">
                  <a:moveTo>
                    <a:pt x="4" y="1"/>
                  </a:moveTo>
                  <a:cubicBezTo>
                    <a:pt x="2" y="65"/>
                    <a:pt x="0" y="130"/>
                    <a:pt x="0" y="195"/>
                  </a:cubicBezTo>
                  <a:cubicBezTo>
                    <a:pt x="0" y="3954"/>
                    <a:pt x="2023" y="7250"/>
                    <a:pt x="5033" y="9055"/>
                  </a:cubicBezTo>
                  <a:cubicBezTo>
                    <a:pt x="8045" y="7250"/>
                    <a:pt x="10066" y="3954"/>
                    <a:pt x="10066" y="195"/>
                  </a:cubicBezTo>
                  <a:cubicBezTo>
                    <a:pt x="10066" y="130"/>
                    <a:pt x="10066" y="65"/>
                    <a:pt x="10065" y="1"/>
                  </a:cubicBezTo>
                  <a:cubicBezTo>
                    <a:pt x="8490" y="829"/>
                    <a:pt x="6762" y="1243"/>
                    <a:pt x="5034" y="1243"/>
                  </a:cubicBezTo>
                  <a:cubicBezTo>
                    <a:pt x="3306" y="1243"/>
                    <a:pt x="1578" y="829"/>
                    <a:pt x="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5432;p50"/>
          <p:cNvGrpSpPr/>
          <p:nvPr/>
        </p:nvGrpSpPr>
        <p:grpSpPr>
          <a:xfrm>
            <a:off x="6290637" y="2078181"/>
            <a:ext cx="462187" cy="469096"/>
            <a:chOff x="1706078" y="2092648"/>
            <a:chExt cx="660913" cy="637296"/>
          </a:xfrm>
        </p:grpSpPr>
        <p:sp>
          <p:nvSpPr>
            <p:cNvPr id="42" name="Google Shape;5433;p50"/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5434;p50"/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</p:grpSpPr>
          <p:sp>
            <p:nvSpPr>
              <p:cNvPr id="44" name="Google Shape;5435;p50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436;p50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437;p50"/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337489" y="3243649"/>
            <a:ext cx="25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Guided Media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48746" y="3243649"/>
            <a:ext cx="293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Unguided Media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75405" y="2806378"/>
            <a:ext cx="415678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Guided transmission media means t</a:t>
            </a:r>
            <a:r>
              <a:rPr lang="en-US" sz="2400" dirty="0" smtClean="0">
                <a:solidFill>
                  <a:srgbClr val="FFFFFF"/>
                </a:solidFill>
              </a:rPr>
              <a:t>he data signals are guided along the path like cabling system.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14" y="1067942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Title 78"/>
          <p:cNvSpPr txBox="1">
            <a:spLocks noGrp="1"/>
          </p:cNvSpPr>
          <p:nvPr>
            <p:ph type="ctrTitle"/>
          </p:nvPr>
        </p:nvSpPr>
        <p:spPr>
          <a:xfrm>
            <a:off x="4875405" y="1698968"/>
            <a:ext cx="2888204" cy="6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Guided Media</a:t>
            </a:r>
            <a:endParaRPr lang="en-US" sz="32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80" name="Google Shape;6411;p53"/>
          <p:cNvSpPr/>
          <p:nvPr/>
        </p:nvSpPr>
        <p:spPr>
          <a:xfrm>
            <a:off x="1197079" y="3436063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585;p53"/>
          <p:cNvGrpSpPr/>
          <p:nvPr/>
        </p:nvGrpSpPr>
        <p:grpSpPr>
          <a:xfrm>
            <a:off x="3403046" y="1829671"/>
            <a:ext cx="352803" cy="352803"/>
            <a:chOff x="-23245675" y="3148525"/>
            <a:chExt cx="296150" cy="296150"/>
          </a:xfrm>
          <a:solidFill>
            <a:schemeClr val="accent1"/>
          </a:solidFill>
        </p:grpSpPr>
        <p:sp>
          <p:nvSpPr>
            <p:cNvPr id="82" name="Google Shape;6586;p53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87;p53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588;p53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6485;p53"/>
          <p:cNvGrpSpPr/>
          <p:nvPr/>
        </p:nvGrpSpPr>
        <p:grpSpPr>
          <a:xfrm>
            <a:off x="3225690" y="3592541"/>
            <a:ext cx="353757" cy="351463"/>
            <a:chOff x="-22845575" y="3504075"/>
            <a:chExt cx="296950" cy="295025"/>
          </a:xfrm>
          <a:solidFill>
            <a:schemeClr val="accent1"/>
          </a:solidFill>
        </p:grpSpPr>
        <p:sp>
          <p:nvSpPr>
            <p:cNvPr id="86" name="Google Shape;6486;p53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487;p53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Rockwell" panose="02060603020205020403" pitchFamily="18" charset="0"/>
              </a:rPr>
              <a:t>TYPES OF GUIDED MEDIA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721881" y="3609224"/>
            <a:ext cx="1704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Twisted Pair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355" y="3609224"/>
            <a:ext cx="173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Co-Axial Cables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5233" y="3609224"/>
            <a:ext cx="159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Optical Fibers  </a:t>
            </a:r>
            <a:endParaRPr lang="en-US"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06043" y="573925"/>
            <a:ext cx="363768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Twisted Pair Wires</a:t>
            </a:r>
            <a:endParaRPr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820704" y="1980670"/>
            <a:ext cx="5039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Low frequency transmission medium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Separately insulated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Twisted together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Often “bundle” into cables</a:t>
            </a: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Usually installed in building during construction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3. Twisted Pair cable components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545" y="1720121"/>
            <a:ext cx="3578407" cy="18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4239490" y="328963"/>
            <a:ext cx="40792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Types of Twisted Pair</a:t>
            </a:r>
            <a:endParaRPr sz="28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93556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218210" y="1652155"/>
            <a:ext cx="5392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Shielded Twisted Pair (STP)</a:t>
            </a:r>
          </a:p>
          <a:p>
            <a:pPr lvl="2">
              <a:buClr>
                <a:srgbClr val="66FF33"/>
              </a:buClr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>
                <a:solidFill>
                  <a:srgbClr val="66F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⪧ </a:t>
            </a:r>
            <a:r>
              <a:rPr lang="en-US" sz="2000" dirty="0" smtClean="0">
                <a:solidFill>
                  <a:srgbClr val="66F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pair is wrapped with 	metallic foil  to insulate the pair from 	electromagnetic interference. </a:t>
            </a:r>
          </a:p>
          <a:p>
            <a:pPr lvl="2">
              <a:buClr>
                <a:srgbClr val="66FF33"/>
              </a:buClr>
            </a:pP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2" indent="-285750">
              <a:buClr>
                <a:srgbClr val="66FF33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Unshielded Twisted Pair (UTP)</a:t>
            </a:r>
          </a:p>
          <a:p>
            <a:pPr>
              <a:buClr>
                <a:srgbClr val="66FF33"/>
              </a:buClr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66FF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⪧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Each wire is insulate with plastic 	wrap, but the pair is encased in an 	outer covering. 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https://media.geeksforgeeks.org/wp-content/uploads/20210716184259/UntitledDiagram331-300x13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87"/>
          <a:stretch/>
        </p:blipFill>
        <p:spPr bwMode="auto">
          <a:xfrm>
            <a:off x="5882724" y="1750017"/>
            <a:ext cx="2857500" cy="99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uploads/20210716183350/UntitledDiagram321-200x14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0"/>
          <a:stretch/>
        </p:blipFill>
        <p:spPr bwMode="auto">
          <a:xfrm>
            <a:off x="5882724" y="3557044"/>
            <a:ext cx="2522721" cy="10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607</Words>
  <Application>Microsoft Office PowerPoint</Application>
  <PresentationFormat>On-screen Show (16:9)</PresentationFormat>
  <Paragraphs>128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1" baseType="lpstr">
      <vt:lpstr>Roboto Black</vt:lpstr>
      <vt:lpstr>Rockwell</vt:lpstr>
      <vt:lpstr>Quicksand Medium</vt:lpstr>
      <vt:lpstr>Cambria</vt:lpstr>
      <vt:lpstr>Arial</vt:lpstr>
      <vt:lpstr>Wingdings</vt:lpstr>
      <vt:lpstr>Blackadder ITC</vt:lpstr>
      <vt:lpstr>Bahnschrift SemiBold SemiConden</vt:lpstr>
      <vt:lpstr>Roboto Mono Thin</vt:lpstr>
      <vt:lpstr>Bree Serif</vt:lpstr>
      <vt:lpstr>Proxima Nova</vt:lpstr>
      <vt:lpstr>Algerian</vt:lpstr>
      <vt:lpstr>Agency FB</vt:lpstr>
      <vt:lpstr>Roboto Light</vt:lpstr>
      <vt:lpstr>Proxima Nova Semibold</vt:lpstr>
      <vt:lpstr>Courier New</vt:lpstr>
      <vt:lpstr>WEB PROPOSAL</vt:lpstr>
      <vt:lpstr>Slidesgo Final Pages</vt:lpstr>
      <vt:lpstr>Presented by</vt:lpstr>
      <vt:lpstr>PowerPoint Presentation</vt:lpstr>
      <vt:lpstr>01</vt:lpstr>
      <vt:lpstr>Transmission Media</vt:lpstr>
      <vt:lpstr>Types of Transmission Media</vt:lpstr>
      <vt:lpstr>Guided Media</vt:lpstr>
      <vt:lpstr>TYPES OF GUIDED MEDIA</vt:lpstr>
      <vt:lpstr>Twisted Pair Wires</vt:lpstr>
      <vt:lpstr>Types of Twisted Pair</vt:lpstr>
      <vt:lpstr>Twisted Pair</vt:lpstr>
      <vt:lpstr>Twisted Pair</vt:lpstr>
      <vt:lpstr>Coaxial Cable</vt:lpstr>
      <vt:lpstr>PowerPoint Presentation</vt:lpstr>
      <vt:lpstr>PowerPoint Presentation</vt:lpstr>
      <vt:lpstr>PowerPoint Presentation</vt:lpstr>
      <vt:lpstr>Coaxial Cable</vt:lpstr>
      <vt:lpstr>Optical Fiber</vt:lpstr>
      <vt:lpstr>Types of Optical Fiber</vt:lpstr>
      <vt:lpstr>PowerPoint Presentation</vt:lpstr>
      <vt:lpstr>PowerPoint Presentation</vt:lpstr>
      <vt:lpstr>Optical Fiber</vt:lpstr>
      <vt:lpstr>Optical Fiber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Joy Pal</dc:creator>
  <cp:lastModifiedBy>DELL</cp:lastModifiedBy>
  <cp:revision>34</cp:revision>
  <dcterms:modified xsi:type="dcterms:W3CDTF">2022-12-14T16:01:41Z</dcterms:modified>
</cp:coreProperties>
</file>