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94" r:id="rId3"/>
    <p:sldId id="283" r:id="rId4"/>
    <p:sldId id="257" r:id="rId5"/>
    <p:sldId id="258" r:id="rId6"/>
    <p:sldId id="259" r:id="rId7"/>
    <p:sldId id="261" r:id="rId8"/>
    <p:sldId id="296" r:id="rId9"/>
    <p:sldId id="297" r:id="rId10"/>
    <p:sldId id="298" r:id="rId11"/>
    <p:sldId id="263" r:id="rId12"/>
    <p:sldId id="299" r:id="rId13"/>
    <p:sldId id="264" r:id="rId14"/>
    <p:sldId id="262" r:id="rId15"/>
    <p:sldId id="265" r:id="rId16"/>
    <p:sldId id="267" r:id="rId17"/>
    <p:sldId id="268" r:id="rId18"/>
    <p:sldId id="269" r:id="rId19"/>
    <p:sldId id="291" r:id="rId20"/>
  </p:sldIdLst>
  <p:sldSz cx="9144000" cy="5143500" type="screen16x9"/>
  <p:notesSz cx="6858000" cy="9144000"/>
  <p:embeddedFontLst>
    <p:embeddedFont>
      <p:font typeface="Barlow Light"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Barlow" panose="020B0604020202020204" charset="0"/>
      <p:regular r:id="rId30"/>
      <p:bold r:id="rId31"/>
      <p:italic r:id="rId32"/>
      <p:boldItalic r:id="rId33"/>
    </p:embeddedFont>
    <p:embeddedFont>
      <p:font typeface="Cambria" panose="02040503050406030204" pitchFamily="18" charset="0"/>
      <p:regular r:id="rId34"/>
      <p:bold r:id="rId35"/>
      <p:italic r:id="rId36"/>
      <p:boldItalic r:id="rId37"/>
    </p:embeddedFont>
    <p:embeddedFont>
      <p:font typeface="Tw Cen MT" panose="020B0602020104020603" pitchFamily="34" charset="0"/>
      <p:regular r:id="rId38"/>
      <p:bold r:id="rId39"/>
      <p:italic r:id="rId40"/>
      <p:boldItalic r:id="rId41"/>
    </p:embeddedFont>
    <p:embeddedFont>
      <p:font typeface="Artifakt Element Black" panose="020B0A03050000020004" pitchFamily="34" charset="0"/>
      <p:bold r:id="rId42"/>
      <p:boldItalic r:id="rId43"/>
    </p:embeddedFont>
    <p:embeddedFont>
      <p:font typeface="Berlin Sans FB Demi" panose="020E0802020502020306" pitchFamily="34" charset="0"/>
      <p:bold r:id="rId44"/>
    </p:embeddedFont>
    <p:embeddedFont>
      <p:font typeface="Algerian" panose="04020705040A02060702" pitchFamily="82"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4694"/>
  </p:normalViewPr>
  <p:slideViewPr>
    <p:cSldViewPr snapToGrid="0" snapToObjects="1">
      <p:cViewPr varScale="1">
        <p:scale>
          <a:sx n="108" d="100"/>
          <a:sy n="10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956812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848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46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52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365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99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61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71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b72d1cf2b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b72d1cf2b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94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12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75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11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1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28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4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64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40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1672410" y="940080"/>
            <a:ext cx="2605350" cy="308645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800" dirty="0" smtClean="0">
                <a:solidFill>
                  <a:schemeClr val="lt2"/>
                </a:solidFill>
              </a:rPr>
              <a:t> </a:t>
            </a:r>
            <a:r>
              <a:rPr lang="en" sz="6800" dirty="0" smtClean="0">
                <a:solidFill>
                  <a:schemeClr val="accent1"/>
                </a:solidFill>
              </a:rPr>
              <a:t>GDP </a:t>
            </a:r>
            <a:br>
              <a:rPr lang="en" sz="6800" dirty="0" smtClean="0">
                <a:solidFill>
                  <a:schemeClr val="accent1"/>
                </a:solidFill>
              </a:rPr>
            </a:br>
            <a:r>
              <a:rPr lang="en" sz="6800" dirty="0" smtClean="0">
                <a:solidFill>
                  <a:schemeClr val="accent1"/>
                </a:solidFill>
              </a:rPr>
              <a:t>&amp; </a:t>
            </a:r>
            <a:br>
              <a:rPr lang="en" sz="6800" dirty="0" smtClean="0">
                <a:solidFill>
                  <a:schemeClr val="accent1"/>
                </a:solidFill>
              </a:rPr>
            </a:br>
            <a:r>
              <a:rPr lang="en" sz="6800" dirty="0" smtClean="0">
                <a:solidFill>
                  <a:schemeClr val="accent1"/>
                </a:solidFill>
              </a:rPr>
              <a:t>GNP</a:t>
            </a:r>
            <a:r>
              <a:rPr lang="en" sz="6800" dirty="0" smtClean="0">
                <a:solidFill>
                  <a:schemeClr val="lt2"/>
                </a:solidFill>
              </a:rPr>
              <a:t> </a:t>
            </a:r>
            <a:endParaRPr sz="6800" dirty="0">
              <a:solidFill>
                <a:schemeClr val="lt2"/>
              </a:solidFill>
            </a:endParaRPr>
          </a:p>
        </p:txBody>
      </p:sp>
      <p:grpSp>
        <p:nvGrpSpPr>
          <p:cNvPr id="58" name="Google Shape;1517;p47"/>
          <p:cNvGrpSpPr/>
          <p:nvPr/>
        </p:nvGrpSpPr>
        <p:grpSpPr>
          <a:xfrm>
            <a:off x="5321127" y="940080"/>
            <a:ext cx="3108960" cy="3339626"/>
            <a:chOff x="5300400" y="3670175"/>
            <a:chExt cx="421300" cy="399325"/>
          </a:xfrm>
        </p:grpSpPr>
        <p:sp>
          <p:nvSpPr>
            <p:cNvPr id="59" name="Google Shape;1518;p47"/>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6">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 name="Google Shape;1519;p47"/>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1520;p47"/>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 name="Google Shape;1521;p47"/>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 name="Google Shape;1522;p47"/>
            <p:cNvSpPr/>
            <p:nvPr/>
          </p:nvSpPr>
          <p:spPr>
            <a:xfrm>
              <a:off x="5324812"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TextBox 1"/>
          <p:cNvSpPr txBox="1"/>
          <p:nvPr/>
        </p:nvSpPr>
        <p:spPr>
          <a:xfrm>
            <a:off x="203981" y="4656406"/>
            <a:ext cx="4586068" cy="307777"/>
          </a:xfrm>
          <a:prstGeom prst="rect">
            <a:avLst/>
          </a:prstGeom>
          <a:noFill/>
        </p:spPr>
        <p:txBody>
          <a:bodyPr wrap="square" rtlCol="0">
            <a:spAutoFit/>
          </a:bodyPr>
          <a:lstStyle/>
          <a:p>
            <a:r>
              <a:rPr lang="en-US" dirty="0" smtClean="0">
                <a:solidFill>
                  <a:srgbClr val="FF0000"/>
                </a:solidFill>
                <a:latin typeface="Cambria" panose="02040503050406030204" pitchFamily="18" charset="0"/>
                <a:ea typeface="Cambria" panose="02040503050406030204" pitchFamily="18" charset="0"/>
              </a:rPr>
              <a:t>Bangladesh Studies – Summer 2022</a:t>
            </a:r>
            <a:endParaRPr lang="en-US" dirty="0">
              <a:solidFill>
                <a:srgbClr val="FF0000"/>
              </a:solidFill>
              <a:latin typeface="Cambria" panose="02040503050406030204" pitchFamily="18" charset="0"/>
              <a:ea typeface="Cambria" panose="02040503050406030204" pitchFamily="18" charset="0"/>
            </a:endParaRPr>
          </a:p>
        </p:txBody>
      </p:sp>
      <p:grpSp>
        <p:nvGrpSpPr>
          <p:cNvPr id="10" name="Google Shape;1683;p48"/>
          <p:cNvGrpSpPr/>
          <p:nvPr/>
        </p:nvGrpSpPr>
        <p:grpSpPr>
          <a:xfrm>
            <a:off x="401848" y="2044155"/>
            <a:ext cx="460705" cy="491455"/>
            <a:chOff x="9901824" y="937343"/>
            <a:chExt cx="744273" cy="793950"/>
          </a:xfrm>
        </p:grpSpPr>
        <p:grpSp>
          <p:nvGrpSpPr>
            <p:cNvPr id="11" name="Google Shape;1684;p48"/>
            <p:cNvGrpSpPr/>
            <p:nvPr/>
          </p:nvGrpSpPr>
          <p:grpSpPr>
            <a:xfrm>
              <a:off x="9901824" y="937343"/>
              <a:ext cx="744273" cy="793950"/>
              <a:chOff x="9901824" y="937343"/>
              <a:chExt cx="744273" cy="793950"/>
            </a:xfrm>
          </p:grpSpPr>
          <p:sp>
            <p:nvSpPr>
              <p:cNvPr id="18" name="Google Shape;1685;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686;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687;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688;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689;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690;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691;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692;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693;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94;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 name="Google Shape;1695;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696;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697;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698;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699;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700;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386" y="554646"/>
            <a:ext cx="5307000" cy="396300"/>
          </a:xfrm>
        </p:spPr>
        <p:txBody>
          <a:bodyPr/>
          <a:lstStyle/>
          <a:p>
            <a:r>
              <a:rPr lang="en-US" dirty="0"/>
              <a:t>Limitations of </a:t>
            </a:r>
            <a:r>
              <a:rPr lang="en-US" dirty="0" smtClean="0"/>
              <a:t>GDP</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Rectangle 3"/>
          <p:cNvSpPr/>
          <p:nvPr/>
        </p:nvSpPr>
        <p:spPr>
          <a:xfrm>
            <a:off x="780755" y="1820769"/>
            <a:ext cx="8032654" cy="2246769"/>
          </a:xfrm>
          <a:prstGeom prst="rect">
            <a:avLst/>
          </a:prstGeom>
        </p:spPr>
        <p:txBody>
          <a:bodyPr wrap="square">
            <a:spAutoFit/>
          </a:bodyPr>
          <a:lstStyle/>
          <a:p>
            <a:pPr marL="514350" indent="-514350">
              <a:buClr>
                <a:schemeClr val="accent1"/>
              </a:buClr>
              <a:buFont typeface="+mj-lt"/>
              <a:buAutoNum type="romanLcPeriod"/>
            </a:pPr>
            <a:r>
              <a:rPr lang="en-US" sz="2000" dirty="0" smtClean="0">
                <a:solidFill>
                  <a:schemeClr val="tx1"/>
                </a:solidFill>
                <a:latin typeface="Cambria" panose="02040503050406030204" pitchFamily="18" charset="0"/>
                <a:ea typeface="Cambria" panose="02040503050406030204" pitchFamily="18" charset="0"/>
              </a:rPr>
              <a:t>GDP </a:t>
            </a:r>
            <a:r>
              <a:rPr lang="en-US" sz="2000" dirty="0">
                <a:solidFill>
                  <a:schemeClr val="tx1"/>
                </a:solidFill>
                <a:latin typeface="Cambria" panose="02040503050406030204" pitchFamily="18" charset="0"/>
                <a:ea typeface="Cambria" panose="02040503050406030204" pitchFamily="18" charset="0"/>
              </a:rPr>
              <a:t>does not include non-market transactions</a:t>
            </a:r>
            <a:r>
              <a:rPr lang="en-US" sz="2000" dirty="0" smtClean="0">
                <a:solidFill>
                  <a:schemeClr val="tx1"/>
                </a:solidFill>
                <a:latin typeface="Cambria" panose="02040503050406030204" pitchFamily="18" charset="0"/>
                <a:ea typeface="Cambria" panose="02040503050406030204" pitchFamily="18" charset="0"/>
              </a:rPr>
              <a:t>.</a:t>
            </a:r>
          </a:p>
          <a:p>
            <a:pPr marL="514350" indent="-514350">
              <a:buClr>
                <a:schemeClr val="accent1"/>
              </a:buClr>
              <a:buFont typeface="+mj-lt"/>
              <a:buAutoNum type="romanLcPeriod"/>
            </a:pPr>
            <a:endParaRPr lang="en-US" sz="2000" dirty="0" smtClean="0">
              <a:solidFill>
                <a:schemeClr val="tx1"/>
              </a:solidFill>
              <a:latin typeface="Cambria" panose="02040503050406030204" pitchFamily="18" charset="0"/>
              <a:ea typeface="Cambria" panose="02040503050406030204" pitchFamily="18" charset="0"/>
            </a:endParaRPr>
          </a:p>
          <a:p>
            <a:pPr marL="514350" indent="-514350">
              <a:buClr>
                <a:schemeClr val="accent1"/>
              </a:buClr>
              <a:buFont typeface="+mj-lt"/>
              <a:buAutoNum type="romanLcPeriod"/>
            </a:pPr>
            <a:r>
              <a:rPr lang="en-US" sz="2000" dirty="0" smtClean="0">
                <a:solidFill>
                  <a:schemeClr val="tx1"/>
                </a:solidFill>
                <a:latin typeface="Cambria" panose="02040503050406030204" pitchFamily="18" charset="0"/>
                <a:ea typeface="Cambria" panose="02040503050406030204" pitchFamily="18" charset="0"/>
              </a:rPr>
              <a:t>It </a:t>
            </a:r>
            <a:r>
              <a:rPr lang="en-US" sz="2000" dirty="0">
                <a:solidFill>
                  <a:schemeClr val="tx1"/>
                </a:solidFill>
                <a:latin typeface="Cambria" panose="02040503050406030204" pitchFamily="18" charset="0"/>
                <a:ea typeface="Cambria" panose="02040503050406030204" pitchFamily="18" charset="0"/>
              </a:rPr>
              <a:t>fails to indicate whether the growth of a nation is sustainable.</a:t>
            </a:r>
            <a:br>
              <a:rPr lang="en-US" sz="2000" dirty="0">
                <a:solidFill>
                  <a:schemeClr val="tx1"/>
                </a:solidFill>
                <a:latin typeface="Cambria" panose="02040503050406030204" pitchFamily="18" charset="0"/>
                <a:ea typeface="Cambria" panose="02040503050406030204" pitchFamily="18" charset="0"/>
              </a:rPr>
            </a:br>
            <a:endParaRPr lang="en-US" sz="2000" dirty="0" smtClean="0">
              <a:solidFill>
                <a:schemeClr val="tx1"/>
              </a:solidFill>
              <a:latin typeface="Cambria" panose="02040503050406030204" pitchFamily="18" charset="0"/>
              <a:ea typeface="Cambria" panose="02040503050406030204" pitchFamily="18" charset="0"/>
            </a:endParaRPr>
          </a:p>
          <a:p>
            <a:pPr marL="514350" indent="-514350">
              <a:buClr>
                <a:schemeClr val="accent1"/>
              </a:buClr>
              <a:buFont typeface="+mj-lt"/>
              <a:buAutoNum type="romanLcPeriod"/>
            </a:pPr>
            <a:r>
              <a:rPr lang="en-US" sz="2000" dirty="0" smtClean="0">
                <a:solidFill>
                  <a:schemeClr val="tx1"/>
                </a:solidFill>
                <a:latin typeface="Cambria" panose="02040503050406030204" pitchFamily="18" charset="0"/>
                <a:ea typeface="Cambria" panose="02040503050406030204" pitchFamily="18" charset="0"/>
              </a:rPr>
              <a:t>It </a:t>
            </a:r>
            <a:r>
              <a:rPr lang="en-US" sz="2000" dirty="0">
                <a:solidFill>
                  <a:schemeClr val="tx1"/>
                </a:solidFill>
                <a:latin typeface="Cambria" panose="02040503050406030204" pitchFamily="18" charset="0"/>
                <a:ea typeface="Cambria" panose="02040503050406030204" pitchFamily="18" charset="0"/>
              </a:rPr>
              <a:t>fails to take into account the impact on human health and environment that may arise as externalities from the production or consumption of the output.</a:t>
            </a:r>
          </a:p>
        </p:txBody>
      </p:sp>
    </p:spTree>
    <p:extLst>
      <p:ext uri="{BB962C8B-B14F-4D97-AF65-F5344CB8AC3E}">
        <p14:creationId xmlns:p14="http://schemas.microsoft.com/office/powerpoint/2010/main" val="2144860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8" name="Google Shape;106;p12"/>
          <p:cNvSpPr txBox="1">
            <a:spLocks noGrp="1"/>
          </p:cNvSpPr>
          <p:nvPr>
            <p:ph type="title"/>
          </p:nvPr>
        </p:nvSpPr>
        <p:spPr>
          <a:xfrm>
            <a:off x="630216" y="422031"/>
            <a:ext cx="1079009" cy="53594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GNP</a:t>
            </a:r>
            <a:endParaRPr sz="3200" dirty="0"/>
          </a:p>
        </p:txBody>
      </p:sp>
      <p:sp>
        <p:nvSpPr>
          <p:cNvPr id="5" name="Rectangle 4"/>
          <p:cNvSpPr/>
          <p:nvPr/>
        </p:nvSpPr>
        <p:spPr>
          <a:xfrm>
            <a:off x="919349" y="1612770"/>
            <a:ext cx="7523680" cy="1015663"/>
          </a:xfrm>
          <a:prstGeom prst="rect">
            <a:avLst/>
          </a:prstGeom>
        </p:spPr>
        <p:txBody>
          <a:bodyPr wrap="square">
            <a:spAutoFit/>
          </a:bodyPr>
          <a:lstStyle/>
          <a:p>
            <a:pPr marL="342900" indent="-342900">
              <a:buClr>
                <a:schemeClr val="accent1"/>
              </a:buClr>
              <a:buFont typeface="Wingdings" panose="05000000000000000000" pitchFamily="2" charset="2"/>
              <a:buChar char="§"/>
            </a:pPr>
            <a:r>
              <a:rPr lang="en-US" sz="2000" dirty="0">
                <a:solidFill>
                  <a:schemeClr val="tx1"/>
                </a:solidFill>
                <a:latin typeface="Cambria" panose="02040503050406030204" pitchFamily="18" charset="0"/>
                <a:ea typeface="Cambria" panose="02040503050406030204" pitchFamily="18" charset="0"/>
              </a:rPr>
              <a:t>Gross </a:t>
            </a:r>
            <a:r>
              <a:rPr lang="en-US" sz="2000" dirty="0" smtClean="0">
                <a:solidFill>
                  <a:schemeClr val="tx1"/>
                </a:solidFill>
                <a:latin typeface="Cambria" panose="02040503050406030204" pitchFamily="18" charset="0"/>
                <a:ea typeface="Cambria" panose="02040503050406030204" pitchFamily="18" charset="0"/>
              </a:rPr>
              <a:t>National Product </a:t>
            </a:r>
            <a:r>
              <a:rPr lang="en-US" sz="2000" dirty="0">
                <a:solidFill>
                  <a:schemeClr val="tx1"/>
                </a:solidFill>
                <a:latin typeface="Cambria" panose="02040503050406030204" pitchFamily="18" charset="0"/>
                <a:ea typeface="Cambria" panose="02040503050406030204" pitchFamily="18" charset="0"/>
              </a:rPr>
              <a:t>(GNP) is an estimate of the total value of all the final products and services turned out in a given period by the means of production owned by a country's residents.</a:t>
            </a:r>
          </a:p>
        </p:txBody>
      </p:sp>
      <p:sp>
        <p:nvSpPr>
          <p:cNvPr id="7" name="Rectangle 6"/>
          <p:cNvSpPr/>
          <p:nvPr/>
        </p:nvSpPr>
        <p:spPr>
          <a:xfrm>
            <a:off x="1262741" y="3043633"/>
            <a:ext cx="7180287" cy="923330"/>
          </a:xfrm>
          <a:prstGeom prst="rect">
            <a:avLst/>
          </a:prstGeom>
        </p:spPr>
        <p:txBody>
          <a:bodyPr wrap="square">
            <a:spAutoFit/>
          </a:bodyPr>
          <a:lstStyle/>
          <a:p>
            <a:pPr lvl="2">
              <a:buClr>
                <a:schemeClr val="accent1">
                  <a:lumMod val="75000"/>
                </a:schemeClr>
              </a:buClr>
            </a:pPr>
            <a:r>
              <a:rPr lang="en-US" sz="1800" dirty="0">
                <a:solidFill>
                  <a:schemeClr val="tx1"/>
                </a:solidFill>
                <a:latin typeface="Cambria" panose="02040503050406030204" pitchFamily="18" charset="0"/>
                <a:ea typeface="Cambria" panose="02040503050406030204" pitchFamily="18" charset="0"/>
              </a:rPr>
              <a:t>For example, the GNP of the United States is $250 billion higher than its GDP due to the high number of production activities by U.S. citizens in overseas countries.</a:t>
            </a:r>
          </a:p>
        </p:txBody>
      </p:sp>
      <p:sp>
        <p:nvSpPr>
          <p:cNvPr id="59" name="Google Shape;1523;p47"/>
          <p:cNvSpPr/>
          <p:nvPr/>
        </p:nvSpPr>
        <p:spPr>
          <a:xfrm>
            <a:off x="8129711" y="493994"/>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17" y="540579"/>
            <a:ext cx="5307000" cy="396300"/>
          </a:xfrm>
        </p:spPr>
        <p:txBody>
          <a:bodyPr/>
          <a:lstStyle/>
          <a:p>
            <a:r>
              <a:rPr lang="en-US" dirty="0" smtClean="0"/>
              <a:t>Components of GNP</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7" name="Hexagon 6"/>
          <p:cNvSpPr/>
          <p:nvPr/>
        </p:nvSpPr>
        <p:spPr>
          <a:xfrm>
            <a:off x="2144773" y="1741117"/>
            <a:ext cx="1870518" cy="1263395"/>
          </a:xfrm>
          <a:prstGeom prst="hexag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Cambria" panose="02040503050406030204" pitchFamily="18" charset="0"/>
                <a:ea typeface="Cambria" panose="02040503050406030204" pitchFamily="18" charset="0"/>
              </a:rPr>
              <a:t>Personal Consumption Expenditure</a:t>
            </a:r>
            <a:endParaRPr lang="en-US" b="1" dirty="0">
              <a:latin typeface="Cambria" panose="02040503050406030204" pitchFamily="18" charset="0"/>
              <a:ea typeface="Cambria" panose="02040503050406030204" pitchFamily="18" charset="0"/>
            </a:endParaRPr>
          </a:p>
        </p:txBody>
      </p:sp>
      <p:sp>
        <p:nvSpPr>
          <p:cNvPr id="9" name="Hexagon 8"/>
          <p:cNvSpPr/>
          <p:nvPr/>
        </p:nvSpPr>
        <p:spPr>
          <a:xfrm>
            <a:off x="5360029" y="1797388"/>
            <a:ext cx="1870519" cy="1263395"/>
          </a:xfrm>
          <a:prstGeom prst="hexag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Cambria" panose="02040503050406030204" pitchFamily="18" charset="0"/>
                <a:ea typeface="Cambria" panose="02040503050406030204" pitchFamily="18" charset="0"/>
              </a:rPr>
              <a:t>Net Exports</a:t>
            </a:r>
            <a:endParaRPr lang="en-US" b="1" dirty="0">
              <a:latin typeface="Cambria" panose="02040503050406030204" pitchFamily="18" charset="0"/>
              <a:ea typeface="Cambria" panose="02040503050406030204" pitchFamily="18" charset="0"/>
            </a:endParaRPr>
          </a:p>
        </p:txBody>
      </p:sp>
      <p:sp>
        <p:nvSpPr>
          <p:cNvPr id="11" name="Hexagon 10"/>
          <p:cNvSpPr/>
          <p:nvPr/>
        </p:nvSpPr>
        <p:spPr>
          <a:xfrm>
            <a:off x="630217" y="2913073"/>
            <a:ext cx="1726500" cy="1321304"/>
          </a:xfrm>
          <a:prstGeom prst="hexag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Cambria" panose="02040503050406030204" pitchFamily="18" charset="0"/>
                <a:ea typeface="Cambria" panose="02040503050406030204" pitchFamily="18" charset="0"/>
              </a:rPr>
              <a:t>Government Expenditure </a:t>
            </a:r>
            <a:endParaRPr lang="en-US" b="1" dirty="0">
              <a:latin typeface="Cambria" panose="02040503050406030204" pitchFamily="18" charset="0"/>
              <a:ea typeface="Cambria" panose="02040503050406030204" pitchFamily="18" charset="0"/>
            </a:endParaRPr>
          </a:p>
        </p:txBody>
      </p:sp>
      <p:sp>
        <p:nvSpPr>
          <p:cNvPr id="12" name="Hexagon 11"/>
          <p:cNvSpPr/>
          <p:nvPr/>
        </p:nvSpPr>
        <p:spPr>
          <a:xfrm>
            <a:off x="3835098" y="2913073"/>
            <a:ext cx="1694749" cy="1321304"/>
          </a:xfrm>
          <a:prstGeom prst="hexag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Cambria" panose="02040503050406030204" pitchFamily="18" charset="0"/>
                <a:ea typeface="Cambria" panose="02040503050406030204" pitchFamily="18" charset="0"/>
              </a:rPr>
              <a:t>Private Domestic Investment</a:t>
            </a:r>
            <a:endParaRPr lang="en-US" b="1" dirty="0">
              <a:latin typeface="Cambria" panose="02040503050406030204" pitchFamily="18" charset="0"/>
              <a:ea typeface="Cambria" panose="02040503050406030204" pitchFamily="18" charset="0"/>
            </a:endParaRPr>
          </a:p>
        </p:txBody>
      </p:sp>
      <p:sp>
        <p:nvSpPr>
          <p:cNvPr id="13" name="Hexagon 12"/>
          <p:cNvSpPr/>
          <p:nvPr/>
        </p:nvSpPr>
        <p:spPr>
          <a:xfrm>
            <a:off x="7054778" y="2863835"/>
            <a:ext cx="1754426" cy="1321304"/>
          </a:xfrm>
          <a:prstGeom prst="hexagon">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Cambria" panose="02040503050406030204" pitchFamily="18" charset="0"/>
                <a:ea typeface="Cambria" panose="02040503050406030204" pitchFamily="18" charset="0"/>
              </a:rPr>
              <a:t>Others Expenditure</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9790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6" name="Rectangle 5"/>
          <p:cNvSpPr/>
          <p:nvPr/>
        </p:nvSpPr>
        <p:spPr>
          <a:xfrm>
            <a:off x="1218045" y="1944699"/>
            <a:ext cx="7546834" cy="707886"/>
          </a:xfrm>
          <a:prstGeom prst="rect">
            <a:avLst/>
          </a:prstGeom>
        </p:spPr>
        <p:txBody>
          <a:bodyPr wrap="square">
            <a:spAutoFit/>
          </a:bodyPr>
          <a:lstStyle/>
          <a:p>
            <a:pPr marL="342900" indent="-342900">
              <a:buClr>
                <a:schemeClr val="accent2">
                  <a:lumMod val="75000"/>
                </a:schemeClr>
              </a:buClr>
              <a:buFont typeface="Wingdings" panose="05000000000000000000" pitchFamily="2" charset="2"/>
              <a:buChar char="q"/>
            </a:pPr>
            <a:r>
              <a:rPr lang="en-US" sz="2000" dirty="0" smtClean="0">
                <a:solidFill>
                  <a:schemeClr val="tx1"/>
                </a:solidFill>
                <a:latin typeface="Cambria" panose="02040503050406030204" pitchFamily="18" charset="0"/>
                <a:ea typeface="Cambria" panose="02040503050406030204" pitchFamily="18" charset="0"/>
              </a:rPr>
              <a:t>GNP </a:t>
            </a:r>
            <a:r>
              <a:rPr lang="en-US" sz="2000" dirty="0">
                <a:solidFill>
                  <a:schemeClr val="tx1"/>
                </a:solidFill>
                <a:latin typeface="Cambria" panose="02040503050406030204" pitchFamily="18" charset="0"/>
                <a:ea typeface="Cambria" panose="02040503050406030204" pitchFamily="18" charset="0"/>
              </a:rPr>
              <a:t>= Consumption </a:t>
            </a:r>
            <a:r>
              <a:rPr lang="en-US" sz="2000" dirty="0" smtClean="0">
                <a:solidFill>
                  <a:schemeClr val="tx1"/>
                </a:solidFill>
                <a:latin typeface="Cambria" panose="02040503050406030204" pitchFamily="18" charset="0"/>
                <a:ea typeface="Cambria" panose="02040503050406030204" pitchFamily="18" charset="0"/>
              </a:rPr>
              <a:t>expenditure (C) </a:t>
            </a:r>
            <a:r>
              <a:rPr lang="en-US" sz="2000" dirty="0">
                <a:solidFill>
                  <a:schemeClr val="tx1"/>
                </a:solidFill>
                <a:latin typeface="Cambria" panose="02040503050406030204" pitchFamily="18" charset="0"/>
                <a:ea typeface="Cambria" panose="02040503050406030204" pitchFamily="18" charset="0"/>
              </a:rPr>
              <a:t>+ </a:t>
            </a:r>
            <a:r>
              <a:rPr lang="en-US" sz="2000" dirty="0" smtClean="0">
                <a:solidFill>
                  <a:schemeClr val="tx1"/>
                </a:solidFill>
                <a:latin typeface="Cambria" panose="02040503050406030204" pitchFamily="18" charset="0"/>
                <a:ea typeface="Cambria" panose="02040503050406030204" pitchFamily="18" charset="0"/>
              </a:rPr>
              <a:t>Investment (I) </a:t>
            </a:r>
            <a:r>
              <a:rPr lang="en-US" sz="2000" dirty="0">
                <a:solidFill>
                  <a:schemeClr val="tx1"/>
                </a:solidFill>
                <a:latin typeface="Cambria" panose="02040503050406030204" pitchFamily="18" charset="0"/>
                <a:ea typeface="Cambria" panose="02040503050406030204" pitchFamily="18" charset="0"/>
              </a:rPr>
              <a:t>+ </a:t>
            </a:r>
            <a:r>
              <a:rPr lang="en-US" sz="2000" dirty="0" smtClean="0">
                <a:solidFill>
                  <a:schemeClr val="tx1"/>
                </a:solidFill>
                <a:latin typeface="Cambria" panose="02040503050406030204" pitchFamily="18" charset="0"/>
                <a:ea typeface="Cambria" panose="02040503050406030204" pitchFamily="18" charset="0"/>
              </a:rPr>
              <a:t>Government expenditure (G) </a:t>
            </a:r>
            <a:r>
              <a:rPr lang="en-US" sz="2000" dirty="0">
                <a:solidFill>
                  <a:schemeClr val="tx1"/>
                </a:solidFill>
                <a:latin typeface="Cambria" panose="02040503050406030204" pitchFamily="18" charset="0"/>
                <a:ea typeface="Cambria" panose="02040503050406030204" pitchFamily="18" charset="0"/>
              </a:rPr>
              <a:t>+ Net </a:t>
            </a:r>
            <a:r>
              <a:rPr lang="en-US" sz="2000" dirty="0" smtClean="0">
                <a:solidFill>
                  <a:schemeClr val="tx1"/>
                </a:solidFill>
                <a:latin typeface="Cambria" panose="02040503050406030204" pitchFamily="18" charset="0"/>
                <a:ea typeface="Cambria" panose="02040503050406030204" pitchFamily="18" charset="0"/>
              </a:rPr>
              <a:t>exports (X) + </a:t>
            </a:r>
            <a:r>
              <a:rPr lang="en-US" sz="2000" dirty="0">
                <a:solidFill>
                  <a:schemeClr val="tx1"/>
                </a:solidFill>
                <a:latin typeface="Cambria" panose="02040503050406030204" pitchFamily="18" charset="0"/>
                <a:ea typeface="Cambria" panose="02040503050406030204" pitchFamily="18" charset="0"/>
              </a:rPr>
              <a:t>Net </a:t>
            </a:r>
            <a:r>
              <a:rPr lang="en-US" sz="2000" dirty="0" smtClean="0">
                <a:solidFill>
                  <a:schemeClr val="tx1"/>
                </a:solidFill>
                <a:latin typeface="Cambria" panose="02040503050406030204" pitchFamily="18" charset="0"/>
                <a:ea typeface="Cambria" panose="02040503050406030204" pitchFamily="18" charset="0"/>
              </a:rPr>
              <a:t>income (Z)</a:t>
            </a:r>
            <a:endParaRPr lang="en-US" sz="2000" dirty="0">
              <a:solidFill>
                <a:schemeClr val="tx1"/>
              </a:solidFill>
              <a:latin typeface="Cambria" panose="02040503050406030204" pitchFamily="18" charset="0"/>
              <a:ea typeface="Cambria" panose="02040503050406030204" pitchFamily="18" charset="0"/>
            </a:endParaRPr>
          </a:p>
        </p:txBody>
      </p:sp>
      <p:sp>
        <p:nvSpPr>
          <p:cNvPr id="12" name="Google Shape;123;p14"/>
          <p:cNvSpPr txBox="1">
            <a:spLocks/>
          </p:cNvSpPr>
          <p:nvPr/>
        </p:nvSpPr>
        <p:spPr>
          <a:xfrm>
            <a:off x="616149" y="344657"/>
            <a:ext cx="2760097" cy="49928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3200" dirty="0" smtClean="0"/>
              <a:t>Measuring GNP</a:t>
            </a:r>
            <a:endParaRPr lang="en-US" sz="3200" dirty="0"/>
          </a:p>
        </p:txBody>
      </p:sp>
      <p:sp>
        <p:nvSpPr>
          <p:cNvPr id="13" name="TextBox 12"/>
          <p:cNvSpPr txBox="1"/>
          <p:nvPr/>
        </p:nvSpPr>
        <p:spPr>
          <a:xfrm>
            <a:off x="616149" y="1371238"/>
            <a:ext cx="1218680" cy="400110"/>
          </a:xfrm>
          <a:prstGeom prst="rect">
            <a:avLst/>
          </a:prstGeom>
          <a:noFill/>
        </p:spPr>
        <p:txBody>
          <a:bodyPr wrap="square" rtlCol="0">
            <a:spAutoFit/>
          </a:bodyPr>
          <a:lstStyle/>
          <a:p>
            <a:r>
              <a:rPr lang="en-US" sz="2000" b="1" dirty="0" smtClean="0">
                <a:solidFill>
                  <a:schemeClr val="accent2"/>
                </a:solidFill>
                <a:latin typeface="Cambria" panose="02040503050406030204" pitchFamily="18" charset="0"/>
                <a:ea typeface="Cambria" panose="02040503050406030204" pitchFamily="18" charset="0"/>
              </a:rPr>
              <a:t>Formula</a:t>
            </a:r>
            <a:endParaRPr lang="en-US" sz="2000" b="1" dirty="0">
              <a:solidFill>
                <a:schemeClr val="accent2"/>
              </a:solidFill>
              <a:latin typeface="Cambria" panose="02040503050406030204" pitchFamily="18" charset="0"/>
              <a:ea typeface="Cambria" panose="02040503050406030204" pitchFamily="18" charset="0"/>
            </a:endParaRPr>
          </a:p>
        </p:txBody>
      </p:sp>
      <p:sp>
        <p:nvSpPr>
          <p:cNvPr id="7" name="Rectangle 6"/>
          <p:cNvSpPr/>
          <p:nvPr/>
        </p:nvSpPr>
        <p:spPr>
          <a:xfrm>
            <a:off x="545811" y="3415842"/>
            <a:ext cx="8330903" cy="1200329"/>
          </a:xfrm>
          <a:prstGeom prst="rect">
            <a:avLst/>
          </a:prstGeom>
        </p:spPr>
        <p:txBody>
          <a:bodyPr wrap="square">
            <a:spAutoFit/>
          </a:bodyPr>
          <a:lstStyle/>
          <a:p>
            <a:r>
              <a:rPr lang="en-US" sz="1800" dirty="0" smtClean="0">
                <a:solidFill>
                  <a:schemeClr val="accent2">
                    <a:lumMod val="75000"/>
                  </a:schemeClr>
                </a:solidFill>
                <a:latin typeface="Cambria" panose="02040503050406030204" pitchFamily="18" charset="0"/>
                <a:ea typeface="Cambria" panose="02040503050406030204" pitchFamily="18" charset="0"/>
              </a:rPr>
              <a:t>##</a:t>
            </a:r>
            <a:r>
              <a:rPr lang="en-US" sz="1800" dirty="0" smtClean="0">
                <a:solidFill>
                  <a:schemeClr val="tx1"/>
                </a:solidFill>
                <a:latin typeface="Cambria" panose="02040503050406030204" pitchFamily="18" charset="0"/>
                <a:ea typeface="Cambria" panose="02040503050406030204" pitchFamily="18" charset="0"/>
              </a:rPr>
              <a:t> GNP </a:t>
            </a:r>
            <a:r>
              <a:rPr lang="en-US" sz="1800" dirty="0">
                <a:solidFill>
                  <a:schemeClr val="tx1"/>
                </a:solidFill>
                <a:latin typeface="Cambria" panose="02040503050406030204" pitchFamily="18" charset="0"/>
                <a:ea typeface="Cambria" panose="02040503050406030204" pitchFamily="18" charset="0"/>
              </a:rPr>
              <a:t>per capita is used for the calculation of GNP on a country-to-country comparison, while it becomes problematic when a citizen holds a dual citizenship. In that case, their income is contributed as GNP for each of the respective countries, which leads to double counting.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Rectangle 1"/>
          <p:cNvSpPr/>
          <p:nvPr/>
        </p:nvSpPr>
        <p:spPr>
          <a:xfrm>
            <a:off x="486266" y="448385"/>
            <a:ext cx="3182281" cy="523220"/>
          </a:xfrm>
          <a:prstGeom prst="rect">
            <a:avLst/>
          </a:prstGeom>
        </p:spPr>
        <p:txBody>
          <a:bodyPr wrap="none">
            <a:spAutoFit/>
          </a:bodyPr>
          <a:lstStyle/>
          <a:p>
            <a:r>
              <a:rPr lang="en-US" sz="2800" b="1" dirty="0">
                <a:solidFill>
                  <a:schemeClr val="accent1"/>
                </a:solidFill>
                <a:latin typeface="Barlow" panose="020B0604020202020204" charset="0"/>
              </a:rPr>
              <a:t>Importance of GNP</a:t>
            </a:r>
            <a:endParaRPr lang="en-US" sz="2800" dirty="0">
              <a:solidFill>
                <a:schemeClr val="accent1"/>
              </a:solidFill>
              <a:latin typeface="Barlow" panose="020B0604020202020204" charset="0"/>
            </a:endParaRPr>
          </a:p>
        </p:txBody>
      </p:sp>
      <p:sp>
        <p:nvSpPr>
          <p:cNvPr id="3" name="Rectangle 2"/>
          <p:cNvSpPr/>
          <p:nvPr/>
        </p:nvSpPr>
        <p:spPr>
          <a:xfrm>
            <a:off x="991771" y="1455400"/>
            <a:ext cx="7849339" cy="2862322"/>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GNP is considered as an important economic indicator by economists. It is used by them for finding solutions to the economic issues such as poverty and inflation.</a:t>
            </a:r>
          </a:p>
          <a:p>
            <a:endParaRPr lang="en-US" sz="1800" dirty="0">
              <a:solidFill>
                <a:schemeClr val="tx1"/>
              </a:solidFill>
              <a:latin typeface="Cambria" panose="02040503050406030204" pitchFamily="18" charset="0"/>
              <a:ea typeface="Cambria" panose="02040503050406030204" pitchFamily="18" charset="0"/>
            </a:endParaRPr>
          </a:p>
          <a:p>
            <a:pPr marL="285750" indent="-285750">
              <a:buClr>
                <a:schemeClr val="accent1"/>
              </a:buClr>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When income is calculated on the basis of per person irrespective of the location, GNP becomes a much more reliable factor than GDP.</a:t>
            </a:r>
          </a:p>
          <a:p>
            <a:endParaRPr lang="en-US" sz="1800" dirty="0">
              <a:solidFill>
                <a:schemeClr val="tx1"/>
              </a:solidFill>
              <a:latin typeface="Cambria" panose="02040503050406030204" pitchFamily="18" charset="0"/>
              <a:ea typeface="Cambria" panose="02040503050406030204" pitchFamily="18" charset="0"/>
            </a:endParaRPr>
          </a:p>
          <a:p>
            <a:pPr marL="285750" indent="-285750">
              <a:buClr>
                <a:schemeClr val="accent1"/>
              </a:buClr>
              <a:buFont typeface="Wingdings" panose="05000000000000000000" pitchFamily="2" charset="2"/>
              <a:buChar char="§"/>
            </a:pPr>
            <a:r>
              <a:rPr lang="en-US" sz="1800" dirty="0">
                <a:solidFill>
                  <a:schemeClr val="tx1"/>
                </a:solidFill>
                <a:latin typeface="Cambria" panose="02040503050406030204" pitchFamily="18" charset="0"/>
                <a:ea typeface="Cambria" panose="02040503050406030204" pitchFamily="18" charset="0"/>
              </a:rPr>
              <a:t>The information obtained from GNP is used for </a:t>
            </a:r>
            <a:r>
              <a:rPr lang="en-US" sz="1800" dirty="0" err="1" smtClean="0">
                <a:solidFill>
                  <a:schemeClr val="tx1"/>
                </a:solidFill>
                <a:latin typeface="Cambria" panose="02040503050406030204" pitchFamily="18" charset="0"/>
                <a:ea typeface="Cambria" panose="02040503050406030204" pitchFamily="18" charset="0"/>
              </a:rPr>
              <a:t>analysing</a:t>
            </a:r>
            <a:r>
              <a:rPr lang="en-US" sz="1800" dirty="0" smtClean="0">
                <a:solidFill>
                  <a:schemeClr val="tx1"/>
                </a:solidFill>
                <a:latin typeface="Cambria" panose="02040503050406030204" pitchFamily="18" charset="0"/>
                <a:ea typeface="Cambria" panose="02040503050406030204" pitchFamily="18" charset="0"/>
              </a:rPr>
              <a:t> </a:t>
            </a:r>
            <a:r>
              <a:rPr lang="en-US" sz="1800" dirty="0">
                <a:solidFill>
                  <a:schemeClr val="tx1"/>
                </a:solidFill>
                <a:latin typeface="Cambria" panose="02040503050406030204" pitchFamily="18" charset="0"/>
                <a:ea typeface="Cambria" panose="02040503050406030204" pitchFamily="18" charset="0"/>
              </a:rPr>
              <a:t>the </a:t>
            </a:r>
            <a:r>
              <a:rPr lang="en-US" sz="1800" dirty="0" err="1">
                <a:solidFill>
                  <a:schemeClr val="tx1"/>
                </a:solidFill>
                <a:latin typeface="Cambria" panose="02040503050406030204" pitchFamily="18" charset="0"/>
                <a:ea typeface="Cambria" panose="02040503050406030204" pitchFamily="18" charset="0"/>
              </a:rPr>
              <a:t>BoP</a:t>
            </a:r>
            <a:r>
              <a:rPr lang="en-US" sz="1800" dirty="0">
                <a:solidFill>
                  <a:schemeClr val="tx1"/>
                </a:solidFill>
                <a:latin typeface="Cambria" panose="02040503050406030204" pitchFamily="18" charset="0"/>
                <a:ea typeface="Cambria" panose="02040503050406030204" pitchFamily="18" charset="0"/>
              </a:rPr>
              <a:t> </a:t>
            </a:r>
            <a:r>
              <a:rPr lang="en-US" sz="1800" dirty="0" smtClean="0">
                <a:solidFill>
                  <a:schemeClr val="tx1"/>
                </a:solidFill>
                <a:latin typeface="Cambria" panose="02040503050406030204" pitchFamily="18" charset="0"/>
                <a:ea typeface="Cambria" panose="02040503050406030204" pitchFamily="18" charset="0"/>
              </a:rPr>
              <a:t>(Balance of Payments). </a:t>
            </a:r>
            <a:r>
              <a:rPr lang="en-US" sz="1800" dirty="0">
                <a:solidFill>
                  <a:schemeClr val="tx1"/>
                </a:solidFill>
                <a:latin typeface="Cambria" panose="02040503050406030204" pitchFamily="18" charset="0"/>
                <a:ea typeface="Cambria" panose="02040503050406030204" pitchFamily="18" charset="0"/>
              </a:rPr>
              <a:t>In some countries or unions, such as the European Union, economists use GNI or gross national income.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630217" y="547612"/>
            <a:ext cx="255611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Limitation of GNP</a:t>
            </a:r>
            <a:endParaRPr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 name="Rectangle 2"/>
          <p:cNvSpPr/>
          <p:nvPr/>
        </p:nvSpPr>
        <p:spPr>
          <a:xfrm>
            <a:off x="1625246" y="2194442"/>
            <a:ext cx="6717323" cy="1754326"/>
          </a:xfrm>
          <a:prstGeom prst="rect">
            <a:avLst/>
          </a:prstGeom>
        </p:spPr>
        <p:txBody>
          <a:bodyPr wrap="square">
            <a:spAutoFit/>
          </a:bodyPr>
          <a:lstStyle/>
          <a:p>
            <a:pPr marL="514350" indent="-514350">
              <a:lnSpc>
                <a:spcPct val="150000"/>
              </a:lnSpc>
              <a:buClr>
                <a:schemeClr val="accent1"/>
              </a:buClr>
              <a:buFont typeface="+mj-lt"/>
              <a:buAutoNum type="romanLcPeriod"/>
            </a:pPr>
            <a:r>
              <a:rPr lang="en-US" sz="1800" dirty="0" smtClean="0">
                <a:solidFill>
                  <a:schemeClr val="tx1"/>
                </a:solidFill>
                <a:latin typeface="Cambria" panose="02040503050406030204" pitchFamily="18" charset="0"/>
                <a:ea typeface="Cambria" panose="02040503050406030204" pitchFamily="18" charset="0"/>
              </a:rPr>
              <a:t>Exchange Rate</a:t>
            </a:r>
          </a:p>
          <a:p>
            <a:pPr marL="514350" indent="-514350">
              <a:lnSpc>
                <a:spcPct val="150000"/>
              </a:lnSpc>
              <a:buClr>
                <a:schemeClr val="accent1"/>
              </a:buClr>
              <a:buFont typeface="+mj-lt"/>
              <a:buAutoNum type="romanLcPeriod"/>
            </a:pPr>
            <a:r>
              <a:rPr lang="en-US" sz="1800" dirty="0" smtClean="0">
                <a:solidFill>
                  <a:schemeClr val="tx1"/>
                </a:solidFill>
                <a:latin typeface="Cambria" panose="02040503050406030204" pitchFamily="18" charset="0"/>
                <a:ea typeface="Cambria" panose="02040503050406030204" pitchFamily="18" charset="0"/>
              </a:rPr>
              <a:t>Cannot tell if Economy is Growing </a:t>
            </a:r>
          </a:p>
          <a:p>
            <a:pPr marL="514350" indent="-514350">
              <a:lnSpc>
                <a:spcPct val="150000"/>
              </a:lnSpc>
              <a:buClr>
                <a:schemeClr val="accent1"/>
              </a:buClr>
              <a:buFont typeface="+mj-lt"/>
              <a:buAutoNum type="romanLcPeriod"/>
            </a:pPr>
            <a:r>
              <a:rPr lang="en-US" sz="1800" dirty="0" smtClean="0">
                <a:solidFill>
                  <a:schemeClr val="tx1"/>
                </a:solidFill>
                <a:latin typeface="Cambria" panose="02040503050406030204" pitchFamily="18" charset="0"/>
                <a:ea typeface="Cambria" panose="02040503050406030204" pitchFamily="18" charset="0"/>
              </a:rPr>
              <a:t>GNP Inflated due to Expats</a:t>
            </a:r>
          </a:p>
          <a:p>
            <a:pPr marL="514350" indent="-514350">
              <a:lnSpc>
                <a:spcPct val="150000"/>
              </a:lnSpc>
              <a:buClr>
                <a:schemeClr val="accent1"/>
              </a:buClr>
              <a:buFont typeface="+mj-lt"/>
              <a:buAutoNum type="romanLcPeriod"/>
            </a:pPr>
            <a:r>
              <a:rPr lang="en-US" sz="1800" dirty="0" smtClean="0">
                <a:solidFill>
                  <a:schemeClr val="tx1"/>
                </a:solidFill>
                <a:latin typeface="Cambria" panose="02040503050406030204" pitchFamily="18" charset="0"/>
                <a:ea typeface="Cambria" panose="02040503050406030204" pitchFamily="18" charset="0"/>
              </a:rPr>
              <a:t>GNP Deflated due to Foreign Direct Investment</a:t>
            </a:r>
            <a:endParaRPr lang="en-US" sz="1800" dirty="0">
              <a:solidFill>
                <a:schemeClr val="tx1"/>
              </a:solidFill>
              <a:latin typeface="Cambria" panose="02040503050406030204" pitchFamily="18" charset="0"/>
              <a:ea typeface="Cambria" panose="02040503050406030204" pitchFamily="18" charset="0"/>
            </a:endParaRPr>
          </a:p>
        </p:txBody>
      </p:sp>
      <p:sp>
        <p:nvSpPr>
          <p:cNvPr id="4" name="Rectangle 3"/>
          <p:cNvSpPr/>
          <p:nvPr/>
        </p:nvSpPr>
        <p:spPr>
          <a:xfrm>
            <a:off x="703385" y="1398628"/>
            <a:ext cx="7195624" cy="369332"/>
          </a:xfrm>
          <a:prstGeom prst="rect">
            <a:avLst/>
          </a:prstGeom>
        </p:spPr>
        <p:txBody>
          <a:bodyPr wrap="square">
            <a:spAutoFit/>
          </a:bodyPr>
          <a:lstStyle/>
          <a:p>
            <a:pPr>
              <a:buClr>
                <a:schemeClr val="accent1"/>
              </a:buClr>
            </a:pPr>
            <a:r>
              <a:rPr lang="en-US" sz="1800" dirty="0" smtClean="0">
                <a:solidFill>
                  <a:schemeClr val="tx1"/>
                </a:solidFill>
                <a:latin typeface="Cambria" panose="02040503050406030204" pitchFamily="18" charset="0"/>
                <a:ea typeface="Cambria" panose="02040503050406030204" pitchFamily="18" charset="0"/>
              </a:rPr>
              <a:t>Major </a:t>
            </a:r>
            <a:r>
              <a:rPr lang="en-US" sz="1800" dirty="0">
                <a:solidFill>
                  <a:schemeClr val="tx1"/>
                </a:solidFill>
                <a:latin typeface="Cambria" panose="02040503050406030204" pitchFamily="18" charset="0"/>
                <a:ea typeface="Cambria" panose="02040503050406030204" pitchFamily="18" charset="0"/>
              </a:rPr>
              <a:t>Limitations of Gross National Product (GNP</a:t>
            </a:r>
            <a:r>
              <a:rPr lang="en-US" sz="1800" dirty="0" smtClean="0">
                <a:solidFill>
                  <a:schemeClr val="tx1"/>
                </a:solidFill>
                <a:latin typeface="Cambria" panose="02040503050406030204" pitchFamily="18" charset="0"/>
                <a:ea typeface="Cambria" panose="02040503050406030204" pitchFamily="18" charset="0"/>
              </a:rPr>
              <a:t>)</a:t>
            </a:r>
            <a:endParaRPr lang="en-US" sz="18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2" name="Title 1"/>
          <p:cNvSpPr>
            <a:spLocks noGrp="1"/>
          </p:cNvSpPr>
          <p:nvPr>
            <p:ph type="title"/>
          </p:nvPr>
        </p:nvSpPr>
        <p:spPr>
          <a:xfrm>
            <a:off x="748620" y="430301"/>
            <a:ext cx="2734810" cy="396300"/>
          </a:xfrm>
        </p:spPr>
        <p:txBody>
          <a:bodyPr/>
          <a:lstStyle/>
          <a:p>
            <a:r>
              <a:rPr lang="en-US" sz="2800" dirty="0" smtClean="0"/>
              <a:t>GDP	VS	GNP</a:t>
            </a:r>
            <a:endParaRPr lang="en-US" sz="2800" dirty="0"/>
          </a:p>
        </p:txBody>
      </p:sp>
      <p:sp>
        <p:nvSpPr>
          <p:cNvPr id="4" name="Rectangle 3"/>
          <p:cNvSpPr/>
          <p:nvPr/>
        </p:nvSpPr>
        <p:spPr>
          <a:xfrm>
            <a:off x="447120" y="1356242"/>
            <a:ext cx="8471580" cy="830997"/>
          </a:xfrm>
          <a:prstGeom prst="rect">
            <a:avLst/>
          </a:prstGeom>
        </p:spPr>
        <p:txBody>
          <a:bodyPr wrap="square">
            <a:spAutoFit/>
          </a:bodyPr>
          <a:lstStyle/>
          <a:p>
            <a:pPr marL="285750" indent="-285750">
              <a:buClr>
                <a:schemeClr val="accent1">
                  <a:lumMod val="75000"/>
                </a:schemeClr>
              </a:buClr>
              <a:buFont typeface="Wingdings" panose="05000000000000000000" pitchFamily="2" charset="2"/>
              <a:buChar char="§"/>
            </a:pPr>
            <a:r>
              <a:rPr lang="en-US" sz="1600" dirty="0">
                <a:solidFill>
                  <a:schemeClr val="tx1"/>
                </a:solidFill>
                <a:latin typeface="Cambria" panose="02040503050406030204" pitchFamily="18" charset="0"/>
                <a:ea typeface="Cambria" panose="02040503050406030204" pitchFamily="18" charset="0"/>
              </a:rPr>
              <a:t>The aggregate of all the goods and the services generated within the country’s geographical limits is GDP. And the aggregate of all the goods and services rendered by the country’s citizens is known as </a:t>
            </a:r>
            <a:r>
              <a:rPr lang="en-US" sz="1600" b="1" dirty="0" smtClean="0">
                <a:solidFill>
                  <a:schemeClr val="tx1"/>
                </a:solidFill>
                <a:latin typeface="Cambria" panose="02040503050406030204" pitchFamily="18" charset="0"/>
                <a:ea typeface="Cambria" panose="02040503050406030204" pitchFamily="18" charset="0"/>
              </a:rPr>
              <a:t>GNP</a:t>
            </a:r>
            <a:r>
              <a:rPr lang="en-US" sz="1600" dirty="0" smtClean="0">
                <a:solidFill>
                  <a:schemeClr val="tx1"/>
                </a:solidFill>
                <a:latin typeface="Cambria" panose="02040503050406030204" pitchFamily="18" charset="0"/>
                <a:ea typeface="Cambria" panose="02040503050406030204" pitchFamily="18" charset="0"/>
              </a:rPr>
              <a:t>.</a:t>
            </a:r>
            <a:endParaRPr lang="en-US" sz="1600" dirty="0">
              <a:solidFill>
                <a:schemeClr val="tx1"/>
              </a:solidFill>
              <a:latin typeface="Cambria" panose="02040503050406030204" pitchFamily="18" charset="0"/>
              <a:ea typeface="Cambria" panose="02040503050406030204" pitchFamily="18" charset="0"/>
            </a:endParaRPr>
          </a:p>
        </p:txBody>
      </p:sp>
      <p:sp>
        <p:nvSpPr>
          <p:cNvPr id="5" name="Rectangle 4"/>
          <p:cNvSpPr/>
          <p:nvPr/>
        </p:nvSpPr>
        <p:spPr>
          <a:xfrm>
            <a:off x="447120" y="2719611"/>
            <a:ext cx="8471580" cy="830997"/>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smtClean="0">
                <a:solidFill>
                  <a:schemeClr val="tx1"/>
                </a:solidFill>
                <a:latin typeface="Cambria" panose="02040503050406030204" pitchFamily="18" charset="0"/>
                <a:ea typeface="Cambria" panose="02040503050406030204" pitchFamily="18" charset="0"/>
              </a:rPr>
              <a:t>GDP considers </a:t>
            </a:r>
            <a:r>
              <a:rPr lang="en-US" sz="1600" dirty="0">
                <a:solidFill>
                  <a:schemeClr val="tx1"/>
                </a:solidFill>
                <a:latin typeface="Cambria" panose="02040503050406030204" pitchFamily="18" charset="0"/>
                <a:ea typeface="Cambria" panose="02040503050406030204" pitchFamily="18" charset="0"/>
              </a:rPr>
              <a:t>the production of products within the country’s boundaries. On the other hand, </a:t>
            </a:r>
            <a:r>
              <a:rPr lang="en-US" sz="1600" dirty="0" smtClean="0">
                <a:solidFill>
                  <a:schemeClr val="tx1"/>
                </a:solidFill>
                <a:latin typeface="Cambria" panose="02040503050406030204" pitchFamily="18" charset="0"/>
                <a:ea typeface="Cambria" panose="02040503050406030204" pitchFamily="18" charset="0"/>
              </a:rPr>
              <a:t>GNP measures </a:t>
            </a:r>
            <a:r>
              <a:rPr lang="en-US" sz="1600" dirty="0">
                <a:solidFill>
                  <a:schemeClr val="tx1"/>
                </a:solidFill>
                <a:latin typeface="Cambria" panose="02040503050406030204" pitchFamily="18" charset="0"/>
                <a:ea typeface="Cambria" panose="02040503050406030204" pitchFamily="18" charset="0"/>
              </a:rPr>
              <a:t>the production of products by the companies, industries, and other firms of the country’s residents.</a:t>
            </a:r>
          </a:p>
        </p:txBody>
      </p:sp>
      <p:sp>
        <p:nvSpPr>
          <p:cNvPr id="6" name="Rectangle 5"/>
          <p:cNvSpPr/>
          <p:nvPr/>
        </p:nvSpPr>
        <p:spPr>
          <a:xfrm>
            <a:off x="447120" y="4082980"/>
            <a:ext cx="8471580" cy="338554"/>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a:solidFill>
                  <a:schemeClr val="tx1"/>
                </a:solidFill>
                <a:latin typeface="Cambria" panose="02040503050406030204" pitchFamily="18" charset="0"/>
                <a:ea typeface="Cambria" panose="02040503050406030204" pitchFamily="18" charset="0"/>
              </a:rPr>
              <a:t>The fundamentals for calculating the </a:t>
            </a:r>
            <a:r>
              <a:rPr lang="en-US" sz="1600" dirty="0" smtClean="0">
                <a:solidFill>
                  <a:schemeClr val="tx1"/>
                </a:solidFill>
                <a:latin typeface="Cambria" panose="02040503050406030204" pitchFamily="18" charset="0"/>
                <a:ea typeface="Cambria" panose="02040503050406030204" pitchFamily="18" charset="0"/>
              </a:rPr>
              <a:t>GDP </a:t>
            </a:r>
            <a:r>
              <a:rPr lang="en-US" sz="1600" dirty="0">
                <a:solidFill>
                  <a:schemeClr val="tx1"/>
                </a:solidFill>
                <a:latin typeface="Cambria" panose="02040503050406030204" pitchFamily="18" charset="0"/>
                <a:ea typeface="Cambria" panose="02040503050406030204" pitchFamily="18" charset="0"/>
              </a:rPr>
              <a:t>are location, while </a:t>
            </a:r>
            <a:r>
              <a:rPr lang="en-US" sz="1600" dirty="0" smtClean="0">
                <a:solidFill>
                  <a:schemeClr val="tx1"/>
                </a:solidFill>
                <a:latin typeface="Cambria" panose="02040503050406030204" pitchFamily="18" charset="0"/>
                <a:ea typeface="Cambria" panose="02040503050406030204" pitchFamily="18" charset="0"/>
              </a:rPr>
              <a:t>GNP </a:t>
            </a:r>
            <a:r>
              <a:rPr lang="en-US" sz="1600" dirty="0">
                <a:solidFill>
                  <a:schemeClr val="tx1"/>
                </a:solidFill>
                <a:latin typeface="Cambria" panose="02040503050406030204" pitchFamily="18" charset="0"/>
                <a:ea typeface="Cambria" panose="02040503050406030204" pitchFamily="18" charset="0"/>
              </a:rPr>
              <a:t>is based on citizenship.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6" name="Rectangle 5"/>
          <p:cNvSpPr/>
          <p:nvPr/>
        </p:nvSpPr>
        <p:spPr>
          <a:xfrm>
            <a:off x="748619" y="1666486"/>
            <a:ext cx="8501742" cy="584775"/>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smtClean="0">
                <a:solidFill>
                  <a:schemeClr val="tx1"/>
                </a:solidFill>
                <a:latin typeface="Cambria" panose="02040503050406030204" pitchFamily="18" charset="0"/>
                <a:ea typeface="Cambria" panose="02040503050406030204" pitchFamily="18" charset="0"/>
              </a:rPr>
              <a:t>GDP, </a:t>
            </a:r>
            <a:r>
              <a:rPr lang="en-US" sz="1600" dirty="0">
                <a:solidFill>
                  <a:schemeClr val="tx1"/>
                </a:solidFill>
                <a:latin typeface="Cambria" panose="02040503050406030204" pitchFamily="18" charset="0"/>
                <a:ea typeface="Cambria" panose="02040503050406030204" pitchFamily="18" charset="0"/>
              </a:rPr>
              <a:t>productivity is calculated on a country’s scale</a:t>
            </a:r>
            <a:r>
              <a:rPr lang="en-US" sz="1600" dirty="0" smtClean="0">
                <a:solidFill>
                  <a:schemeClr val="tx1"/>
                </a:solidFill>
                <a:latin typeface="Cambria" panose="02040503050406030204" pitchFamily="18" charset="0"/>
                <a:ea typeface="Cambria" panose="02040503050406030204" pitchFamily="18" charset="0"/>
              </a:rPr>
              <a:t>. while GNP, </a:t>
            </a:r>
            <a:r>
              <a:rPr lang="en-US" sz="1600" dirty="0">
                <a:solidFill>
                  <a:schemeClr val="tx1"/>
                </a:solidFill>
                <a:latin typeface="Cambria" panose="02040503050406030204" pitchFamily="18" charset="0"/>
                <a:ea typeface="Cambria" panose="02040503050406030204" pitchFamily="18" charset="0"/>
              </a:rPr>
              <a:t>its calculation is the productivity on an international level.</a:t>
            </a:r>
          </a:p>
        </p:txBody>
      </p:sp>
      <p:sp>
        <p:nvSpPr>
          <p:cNvPr id="7" name="Title 1"/>
          <p:cNvSpPr>
            <a:spLocks noGrp="1"/>
          </p:cNvSpPr>
          <p:nvPr>
            <p:ph type="title"/>
          </p:nvPr>
        </p:nvSpPr>
        <p:spPr>
          <a:xfrm>
            <a:off x="748619" y="430301"/>
            <a:ext cx="7197951" cy="396300"/>
          </a:xfrm>
        </p:spPr>
        <p:txBody>
          <a:bodyPr/>
          <a:lstStyle/>
          <a:p>
            <a:r>
              <a:rPr lang="en-US" sz="2800" dirty="0" smtClean="0"/>
              <a:t>GDP	VS	GNP 		(Cont’d)</a:t>
            </a:r>
            <a:endParaRPr lang="en-US" sz="2800" dirty="0"/>
          </a:p>
        </p:txBody>
      </p:sp>
      <p:sp>
        <p:nvSpPr>
          <p:cNvPr id="3" name="Rectangle 2"/>
          <p:cNvSpPr/>
          <p:nvPr/>
        </p:nvSpPr>
        <p:spPr>
          <a:xfrm>
            <a:off x="748619" y="2603331"/>
            <a:ext cx="7698695" cy="584775"/>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a:solidFill>
                  <a:schemeClr val="tx1"/>
                </a:solidFill>
                <a:latin typeface="Cambria" panose="02040503050406030204" pitchFamily="18" charset="0"/>
                <a:ea typeface="Cambria" panose="02040503050406030204" pitchFamily="18" charset="0"/>
              </a:rPr>
              <a:t>Gross Domestic Product focuses on calculating domestic production, but Gross National Product only considers individuals, firms, and corporations.</a:t>
            </a:r>
          </a:p>
        </p:txBody>
      </p:sp>
      <p:sp>
        <p:nvSpPr>
          <p:cNvPr id="4" name="Rectangle 3"/>
          <p:cNvSpPr/>
          <p:nvPr/>
        </p:nvSpPr>
        <p:spPr>
          <a:xfrm>
            <a:off x="748618" y="3540176"/>
            <a:ext cx="7944781" cy="830997"/>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a:solidFill>
                  <a:schemeClr val="tx1"/>
                </a:solidFill>
                <a:latin typeface="Cambria" panose="02040503050406030204" pitchFamily="18" charset="0"/>
                <a:ea typeface="Cambria" panose="02040503050406030204" pitchFamily="18" charset="0"/>
              </a:rPr>
              <a:t>Gross Domestic Product measures the strength of a country’s domestic </a:t>
            </a:r>
            <a:r>
              <a:rPr lang="en-US" sz="1600" b="1" dirty="0" smtClean="0">
                <a:solidFill>
                  <a:schemeClr val="tx1"/>
                </a:solidFill>
                <a:latin typeface="Cambria" panose="02040503050406030204" pitchFamily="18" charset="0"/>
                <a:ea typeface="Cambria" panose="02040503050406030204" pitchFamily="18" charset="0"/>
              </a:rPr>
              <a:t>economy</a:t>
            </a:r>
            <a:r>
              <a:rPr lang="en-US" sz="1600" dirty="0" smtClean="0">
                <a:solidFill>
                  <a:schemeClr val="tx1"/>
                </a:solidFill>
                <a:latin typeface="Cambria" panose="02040503050406030204" pitchFamily="18" charset="0"/>
                <a:ea typeface="Cambria" panose="02040503050406030204" pitchFamily="18" charset="0"/>
              </a:rPr>
              <a:t>. </a:t>
            </a:r>
            <a:r>
              <a:rPr lang="en-US" sz="1600" dirty="0">
                <a:solidFill>
                  <a:schemeClr val="tx1"/>
                </a:solidFill>
                <a:latin typeface="Cambria" panose="02040503050406030204" pitchFamily="18" charset="0"/>
                <a:ea typeface="Cambria" panose="02040503050406030204" pitchFamily="18" charset="0"/>
              </a:rPr>
              <a:t>On the other hand, the Gross National Product measures how the residents contribute to the country’s economy.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8" name="Google Shape;318;p2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Rectangle 1"/>
          <p:cNvSpPr/>
          <p:nvPr/>
        </p:nvSpPr>
        <p:spPr>
          <a:xfrm>
            <a:off x="942771" y="1833581"/>
            <a:ext cx="7750629" cy="2031325"/>
          </a:xfrm>
          <a:prstGeom prst="rect">
            <a:avLst/>
          </a:prstGeom>
        </p:spPr>
        <p:txBody>
          <a:bodyPr wrap="square">
            <a:spAutoFit/>
          </a:bodyPr>
          <a:lstStyle/>
          <a:p>
            <a:r>
              <a:rPr lang="en-US" sz="1800" dirty="0" smtClean="0">
                <a:solidFill>
                  <a:schemeClr val="tx1"/>
                </a:solidFill>
                <a:latin typeface="Cambria" panose="02040503050406030204" pitchFamily="18" charset="0"/>
                <a:ea typeface="Cambria" panose="02040503050406030204" pitchFamily="18" charset="0"/>
              </a:rPr>
              <a:t>The </a:t>
            </a:r>
            <a:r>
              <a:rPr lang="en-US" sz="1800" dirty="0">
                <a:solidFill>
                  <a:schemeClr val="tx1"/>
                </a:solidFill>
                <a:latin typeface="Cambria" panose="02040503050406030204" pitchFamily="18" charset="0"/>
                <a:ea typeface="Cambria" panose="02040503050406030204" pitchFamily="18" charset="0"/>
              </a:rPr>
              <a:t>key to distinguishing between these two is that while calculating </a:t>
            </a:r>
            <a:r>
              <a:rPr lang="en-US" sz="1800" dirty="0" smtClean="0">
                <a:solidFill>
                  <a:schemeClr val="tx1"/>
                </a:solidFill>
                <a:latin typeface="Cambria" panose="02040503050406030204" pitchFamily="18" charset="0"/>
                <a:ea typeface="Cambria" panose="02040503050406030204" pitchFamily="18" charset="0"/>
              </a:rPr>
              <a:t>GDP,  </a:t>
            </a:r>
            <a:r>
              <a:rPr lang="en-US" sz="1800" dirty="0">
                <a:solidFill>
                  <a:schemeClr val="tx1"/>
                </a:solidFill>
                <a:latin typeface="Cambria" panose="02040503050406030204" pitchFamily="18" charset="0"/>
                <a:ea typeface="Cambria" panose="02040503050406030204" pitchFamily="18" charset="0"/>
              </a:rPr>
              <a:t>we have to consider all the things produced within the country’s borders. </a:t>
            </a:r>
            <a:endParaRPr lang="en-US" sz="1800" dirty="0" smtClean="0">
              <a:solidFill>
                <a:schemeClr val="tx1"/>
              </a:solidFill>
              <a:latin typeface="Cambria" panose="02040503050406030204" pitchFamily="18" charset="0"/>
              <a:ea typeface="Cambria" panose="02040503050406030204" pitchFamily="18" charset="0"/>
            </a:endParaRPr>
          </a:p>
          <a:p>
            <a:endParaRPr lang="en-US" sz="1800" dirty="0" smtClean="0">
              <a:solidFill>
                <a:schemeClr val="tx1"/>
              </a:solidFill>
              <a:latin typeface="Cambria" panose="02040503050406030204" pitchFamily="18" charset="0"/>
              <a:ea typeface="Cambria" panose="02040503050406030204" pitchFamily="18" charset="0"/>
            </a:endParaRPr>
          </a:p>
          <a:p>
            <a:r>
              <a:rPr lang="en-US" sz="1800" dirty="0" smtClean="0">
                <a:solidFill>
                  <a:schemeClr val="tx1"/>
                </a:solidFill>
                <a:latin typeface="Cambria" panose="02040503050406030204" pitchFamily="18" charset="0"/>
                <a:ea typeface="Cambria" panose="02040503050406030204" pitchFamily="18" charset="0"/>
              </a:rPr>
              <a:t>Therefore</a:t>
            </a:r>
            <a:r>
              <a:rPr lang="en-US" sz="1800" dirty="0">
                <a:solidFill>
                  <a:schemeClr val="tx1"/>
                </a:solidFill>
                <a:latin typeface="Cambria" panose="02040503050406030204" pitchFamily="18" charset="0"/>
                <a:ea typeface="Cambria" panose="02040503050406030204" pitchFamily="18" charset="0"/>
              </a:rPr>
              <a:t>, it also includes the goods and services produced by foreign nationals. On the other hand, while we talk about the GNP, we only consider the production done by the country’s residents, whether within or outside the country, and the output of foreign citizens is not included.</a:t>
            </a:r>
          </a:p>
        </p:txBody>
      </p:sp>
      <p:sp>
        <p:nvSpPr>
          <p:cNvPr id="3" name="Rectangle 2"/>
          <p:cNvSpPr/>
          <p:nvPr/>
        </p:nvSpPr>
        <p:spPr>
          <a:xfrm>
            <a:off x="362254" y="697919"/>
            <a:ext cx="1949573" cy="523220"/>
          </a:xfrm>
          <a:prstGeom prst="rect">
            <a:avLst/>
          </a:prstGeom>
        </p:spPr>
        <p:txBody>
          <a:bodyPr wrap="none">
            <a:spAutoFit/>
          </a:bodyPr>
          <a:lstStyle/>
          <a:p>
            <a:r>
              <a:rPr lang="en-US" sz="2800" b="1" dirty="0">
                <a:solidFill>
                  <a:schemeClr val="accent1"/>
                </a:solidFill>
                <a:latin typeface="Barlow" panose="020B0604020202020204" charset="0"/>
              </a:rPr>
              <a:t>Conclusion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1299" name="Google Shape;1299;p4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525" name="Google Shape;1085;p90" descr="Bookmark"/>
          <p:cNvPicPr preferRelativeResize="0"/>
          <p:nvPr/>
        </p:nvPicPr>
        <p:blipFill rotWithShape="1">
          <a:blip r:embed="rId3">
            <a:alphaModFix/>
          </a:blip>
          <a:srcRect/>
          <a:stretch/>
        </p:blipFill>
        <p:spPr>
          <a:xfrm>
            <a:off x="7536553" y="-125202"/>
            <a:ext cx="1206518" cy="1223884"/>
          </a:xfrm>
          <a:prstGeom prst="rect">
            <a:avLst/>
          </a:prstGeom>
          <a:noFill/>
          <a:ln>
            <a:noFill/>
          </a:ln>
        </p:spPr>
      </p:pic>
      <p:sp>
        <p:nvSpPr>
          <p:cNvPr id="526" name="6-Point Star 525"/>
          <p:cNvSpPr/>
          <p:nvPr/>
        </p:nvSpPr>
        <p:spPr>
          <a:xfrm>
            <a:off x="8037175" y="372246"/>
            <a:ext cx="205273" cy="228988"/>
          </a:xfrm>
          <a:prstGeom prst="star6">
            <a:avLst/>
          </a:prstGeom>
          <a:solidFill>
            <a:srgbClr val="002060"/>
          </a:solidFill>
          <a:ln>
            <a:solidFill>
              <a:srgbClr val="00206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27" name="Google Shape;1581;p104" descr="A picture containing toy&#10;&#10;Description automatically generated"/>
          <p:cNvPicPr preferRelativeResize="0"/>
          <p:nvPr/>
        </p:nvPicPr>
        <p:blipFill rotWithShape="1">
          <a:blip r:embed="rId4">
            <a:alphaModFix/>
          </a:blip>
          <a:srcRect/>
          <a:stretch/>
        </p:blipFill>
        <p:spPr>
          <a:xfrm>
            <a:off x="741408" y="947609"/>
            <a:ext cx="3323938" cy="3155267"/>
          </a:xfrm>
          <a:prstGeom prst="rect">
            <a:avLst/>
          </a:prstGeom>
          <a:noFill/>
          <a:ln>
            <a:noFill/>
          </a:ln>
        </p:spPr>
      </p:pic>
      <p:sp>
        <p:nvSpPr>
          <p:cNvPr id="528" name="Google Shape;1577;p104"/>
          <p:cNvSpPr txBox="1"/>
          <p:nvPr/>
        </p:nvSpPr>
        <p:spPr>
          <a:xfrm>
            <a:off x="4065346" y="1263545"/>
            <a:ext cx="3433748" cy="25233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70AD47"/>
              </a:buClr>
              <a:buSzPts val="8800"/>
              <a:buFont typeface="Aharoni"/>
              <a:buNone/>
            </a:pPr>
            <a:r>
              <a:rPr lang="en-GB" sz="8000" b="1" i="0" u="none" strike="noStrike" cap="none" dirty="0">
                <a:solidFill>
                  <a:srgbClr val="70AD47"/>
                </a:solidFill>
                <a:latin typeface="Aharoni"/>
                <a:ea typeface="Aharoni"/>
                <a:cs typeface="Aharoni"/>
                <a:sym typeface="Aharoni"/>
              </a:rPr>
              <a:t>Thank You!</a:t>
            </a:r>
            <a:endParaRPr sz="8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3" name="TextBox 2"/>
          <p:cNvSpPr txBox="1"/>
          <p:nvPr/>
        </p:nvSpPr>
        <p:spPr>
          <a:xfrm>
            <a:off x="1227406" y="661180"/>
            <a:ext cx="2553286" cy="523220"/>
          </a:xfrm>
          <a:prstGeom prst="rect">
            <a:avLst/>
          </a:prstGeom>
          <a:noFill/>
        </p:spPr>
        <p:txBody>
          <a:bodyPr wrap="square" rtlCol="0">
            <a:spAutoFit/>
          </a:bodyPr>
          <a:lstStyle/>
          <a:p>
            <a:r>
              <a:rPr lang="en-US" sz="2800" dirty="0" smtClean="0">
                <a:solidFill>
                  <a:schemeClr val="tx1"/>
                </a:solidFill>
                <a:latin typeface="Berlin Sans FB Demi" panose="020E0802020502020306" pitchFamily="34" charset="0"/>
              </a:rPr>
              <a:t>Presented By -  </a:t>
            </a:r>
            <a:endParaRPr lang="en-US" sz="2800" dirty="0">
              <a:solidFill>
                <a:schemeClr val="tx1"/>
              </a:solidFill>
              <a:latin typeface="Berlin Sans FB Demi" panose="020E0802020502020306" pitchFamily="34" charset="0"/>
            </a:endParaRPr>
          </a:p>
        </p:txBody>
      </p:sp>
      <p:sp>
        <p:nvSpPr>
          <p:cNvPr id="4" name="TextBox 3"/>
          <p:cNvSpPr txBox="1"/>
          <p:nvPr/>
        </p:nvSpPr>
        <p:spPr>
          <a:xfrm>
            <a:off x="2046849" y="1920240"/>
            <a:ext cx="4185138" cy="2062103"/>
          </a:xfrm>
          <a:prstGeom prst="rect">
            <a:avLst/>
          </a:prstGeom>
          <a:noFill/>
        </p:spPr>
        <p:txBody>
          <a:bodyPr wrap="square" rtlCol="0">
            <a:spAutoFit/>
          </a:bodyPr>
          <a:lstStyle/>
          <a:p>
            <a:pPr algn="ctr"/>
            <a:r>
              <a:rPr lang="en-US" sz="3200" dirty="0" smtClean="0">
                <a:solidFill>
                  <a:schemeClr val="accent1">
                    <a:lumMod val="75000"/>
                  </a:schemeClr>
                </a:solidFill>
                <a:latin typeface="Artifakt Element Black" panose="020B0A03050000020004" pitchFamily="34" charset="0"/>
                <a:ea typeface="Artifakt Element Black" panose="020B0A03050000020004" pitchFamily="34" charset="0"/>
              </a:rPr>
              <a:t>JOY PAL</a:t>
            </a:r>
          </a:p>
          <a:p>
            <a:pPr algn="ctr"/>
            <a:r>
              <a:rPr lang="en-US" sz="3200" dirty="0" smtClean="0">
                <a:solidFill>
                  <a:schemeClr val="accent1">
                    <a:lumMod val="75000"/>
                  </a:schemeClr>
                </a:solidFill>
                <a:latin typeface="Artifakt Element Black" panose="020B0A03050000020004" pitchFamily="34" charset="0"/>
                <a:ea typeface="Artifakt Element Black" panose="020B0A03050000020004" pitchFamily="34" charset="0"/>
              </a:rPr>
              <a:t>ID: 201002418</a:t>
            </a:r>
          </a:p>
          <a:p>
            <a:pPr algn="ctr"/>
            <a:r>
              <a:rPr lang="en-US" sz="3200" dirty="0" smtClean="0">
                <a:solidFill>
                  <a:schemeClr val="accent1">
                    <a:lumMod val="75000"/>
                  </a:schemeClr>
                </a:solidFill>
                <a:latin typeface="Artifakt Element Black" panose="020B0A03050000020004" pitchFamily="34" charset="0"/>
                <a:ea typeface="Artifakt Element Black" panose="020B0A03050000020004" pitchFamily="34" charset="0"/>
              </a:rPr>
              <a:t>Dept. of CSE</a:t>
            </a:r>
          </a:p>
          <a:p>
            <a:pPr algn="ctr"/>
            <a:r>
              <a:rPr lang="en-US" sz="3200" dirty="0" smtClean="0">
                <a:solidFill>
                  <a:schemeClr val="accent1">
                    <a:lumMod val="75000"/>
                  </a:schemeClr>
                </a:solidFill>
                <a:latin typeface="Artifakt Element Black" panose="020B0A03050000020004" pitchFamily="34" charset="0"/>
                <a:ea typeface="Artifakt Element Black" panose="020B0A03050000020004" pitchFamily="34" charset="0"/>
              </a:rPr>
              <a:t>Green University</a:t>
            </a:r>
            <a:endParaRPr lang="en-US" sz="3200" dirty="0">
              <a:solidFill>
                <a:schemeClr val="accent1">
                  <a:lumMod val="75000"/>
                </a:schemeClr>
              </a:solidFill>
              <a:latin typeface="Artifakt Element Black" panose="020B0A03050000020004" pitchFamily="34" charset="0"/>
              <a:ea typeface="Artifakt Element Black" panose="020B0A030500000200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618" y="794823"/>
            <a:ext cx="1739050" cy="3414086"/>
          </a:xfrm>
          <a:prstGeom prst="rect">
            <a:avLst/>
          </a:prstGeom>
        </p:spPr>
      </p:pic>
      <p:cxnSp>
        <p:nvCxnSpPr>
          <p:cNvPr id="8" name="Straight Connector 7"/>
          <p:cNvCxnSpPr/>
          <p:nvPr/>
        </p:nvCxnSpPr>
        <p:spPr>
          <a:xfrm flipV="1">
            <a:off x="2637692" y="1252025"/>
            <a:ext cx="1631853" cy="0"/>
          </a:xfrm>
          <a:prstGeom prst="line">
            <a:avLst/>
          </a:prstGeom>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title"/>
          </p:nvPr>
        </p:nvSpPr>
        <p:spPr>
          <a:xfrm>
            <a:off x="644564" y="379828"/>
            <a:ext cx="1908722" cy="5693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200" dirty="0" smtClean="0"/>
              <a:t>CONTENT</a:t>
            </a:r>
            <a:endParaRPr sz="3200" dirty="0"/>
          </a:p>
        </p:txBody>
      </p:sp>
      <p:sp>
        <p:nvSpPr>
          <p:cNvPr id="566" name="Google Shape;566;p3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67" name="Google Shape;567;p38"/>
          <p:cNvSpPr/>
          <p:nvPr/>
        </p:nvSpPr>
        <p:spPr>
          <a:xfrm>
            <a:off x="0" y="2468142"/>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8"/>
          <p:cNvSpPr/>
          <p:nvPr/>
        </p:nvSpPr>
        <p:spPr>
          <a:xfrm>
            <a:off x="0" y="2468142"/>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0" name="Google Shape;570;p38"/>
          <p:cNvSpPr/>
          <p:nvPr/>
        </p:nvSpPr>
        <p:spPr>
          <a:xfrm rot="8100000">
            <a:off x="1855667" y="1852201"/>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8"/>
          <p:cNvSpPr/>
          <p:nvPr/>
        </p:nvSpPr>
        <p:spPr>
          <a:xfrm rot="8100000">
            <a:off x="3883742" y="1854298"/>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rot="8100000">
            <a:off x="5911817" y="1876993"/>
            <a:ext cx="334744" cy="334744"/>
          </a:xfrm>
          <a:prstGeom prst="teardrop">
            <a:avLst>
              <a:gd name="adj" fmla="val 100000"/>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rot="18900000">
            <a:off x="6950141" y="3839854"/>
            <a:ext cx="334744" cy="334744"/>
          </a:xfrm>
          <a:prstGeom prst="teardrop">
            <a:avLst>
              <a:gd name="adj" fmla="val 10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rot="18900000">
            <a:off x="4922068" y="3839854"/>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rot="18900000">
            <a:off x="2893991" y="3839854"/>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707324" y="1884377"/>
            <a:ext cx="631430" cy="307777"/>
          </a:xfrm>
          <a:prstGeom prst="rect">
            <a:avLst/>
          </a:prstGeom>
          <a:noFill/>
        </p:spPr>
        <p:txBody>
          <a:bodyPr wrap="square" rtlCol="0">
            <a:spAutoFit/>
          </a:bodyPr>
          <a:lstStyle/>
          <a:p>
            <a:pPr algn="ctr"/>
            <a:r>
              <a:rPr lang="en-US" b="1" dirty="0" smtClean="0">
                <a:latin typeface="Algerian" panose="04020705040A02060702" pitchFamily="82" charset="0"/>
              </a:rPr>
              <a:t>1</a:t>
            </a:r>
            <a:endParaRPr lang="en-US" b="1" dirty="0">
              <a:latin typeface="Algerian" panose="04020705040A02060702" pitchFamily="82" charset="0"/>
            </a:endParaRPr>
          </a:p>
        </p:txBody>
      </p:sp>
      <p:sp>
        <p:nvSpPr>
          <p:cNvPr id="31" name="TextBox 30"/>
          <p:cNvSpPr txBox="1"/>
          <p:nvPr/>
        </p:nvSpPr>
        <p:spPr>
          <a:xfrm>
            <a:off x="5781059" y="1900542"/>
            <a:ext cx="631430" cy="307777"/>
          </a:xfrm>
          <a:prstGeom prst="rect">
            <a:avLst/>
          </a:prstGeom>
          <a:noFill/>
        </p:spPr>
        <p:txBody>
          <a:bodyPr wrap="square" rtlCol="0">
            <a:spAutoFit/>
          </a:bodyPr>
          <a:lstStyle/>
          <a:p>
            <a:pPr algn="ctr"/>
            <a:r>
              <a:rPr lang="en-US" b="1" dirty="0">
                <a:latin typeface="Algerian" panose="04020705040A02060702" pitchFamily="82" charset="0"/>
              </a:rPr>
              <a:t>5</a:t>
            </a:r>
          </a:p>
        </p:txBody>
      </p:sp>
      <p:sp>
        <p:nvSpPr>
          <p:cNvPr id="32" name="TextBox 31"/>
          <p:cNvSpPr txBox="1"/>
          <p:nvPr/>
        </p:nvSpPr>
        <p:spPr>
          <a:xfrm>
            <a:off x="3730114" y="1893447"/>
            <a:ext cx="631430" cy="307777"/>
          </a:xfrm>
          <a:prstGeom prst="rect">
            <a:avLst/>
          </a:prstGeom>
          <a:noFill/>
        </p:spPr>
        <p:txBody>
          <a:bodyPr wrap="square" rtlCol="0">
            <a:spAutoFit/>
          </a:bodyPr>
          <a:lstStyle/>
          <a:p>
            <a:pPr algn="ctr"/>
            <a:r>
              <a:rPr lang="en-US" b="1" dirty="0">
                <a:latin typeface="Algerian" panose="04020705040A02060702" pitchFamily="82" charset="0"/>
              </a:rPr>
              <a:t>3</a:t>
            </a:r>
          </a:p>
        </p:txBody>
      </p:sp>
      <p:sp>
        <p:nvSpPr>
          <p:cNvPr id="33" name="TextBox 32"/>
          <p:cNvSpPr txBox="1"/>
          <p:nvPr/>
        </p:nvSpPr>
        <p:spPr>
          <a:xfrm>
            <a:off x="6801802" y="3859125"/>
            <a:ext cx="631430" cy="307777"/>
          </a:xfrm>
          <a:prstGeom prst="rect">
            <a:avLst/>
          </a:prstGeom>
          <a:noFill/>
        </p:spPr>
        <p:txBody>
          <a:bodyPr wrap="square" rtlCol="0">
            <a:spAutoFit/>
          </a:bodyPr>
          <a:lstStyle/>
          <a:p>
            <a:pPr algn="ctr"/>
            <a:r>
              <a:rPr lang="en-US" b="1" dirty="0">
                <a:latin typeface="Algerian" panose="04020705040A02060702" pitchFamily="82" charset="0"/>
              </a:rPr>
              <a:t>6</a:t>
            </a:r>
          </a:p>
        </p:txBody>
      </p:sp>
      <p:sp>
        <p:nvSpPr>
          <p:cNvPr id="34" name="TextBox 33"/>
          <p:cNvSpPr txBox="1"/>
          <p:nvPr/>
        </p:nvSpPr>
        <p:spPr>
          <a:xfrm>
            <a:off x="4773725" y="3852643"/>
            <a:ext cx="631430" cy="307777"/>
          </a:xfrm>
          <a:prstGeom prst="rect">
            <a:avLst/>
          </a:prstGeom>
          <a:noFill/>
        </p:spPr>
        <p:txBody>
          <a:bodyPr wrap="square" rtlCol="0">
            <a:spAutoFit/>
          </a:bodyPr>
          <a:lstStyle/>
          <a:p>
            <a:pPr algn="ctr"/>
            <a:r>
              <a:rPr lang="en-US" b="1" dirty="0">
                <a:latin typeface="Algerian" panose="04020705040A02060702" pitchFamily="82" charset="0"/>
              </a:rPr>
              <a:t>4</a:t>
            </a:r>
          </a:p>
        </p:txBody>
      </p:sp>
      <p:sp>
        <p:nvSpPr>
          <p:cNvPr id="35" name="TextBox 34"/>
          <p:cNvSpPr txBox="1"/>
          <p:nvPr/>
        </p:nvSpPr>
        <p:spPr>
          <a:xfrm>
            <a:off x="2745648" y="3853337"/>
            <a:ext cx="631430" cy="307777"/>
          </a:xfrm>
          <a:prstGeom prst="rect">
            <a:avLst/>
          </a:prstGeom>
          <a:noFill/>
        </p:spPr>
        <p:txBody>
          <a:bodyPr wrap="square" rtlCol="0">
            <a:spAutoFit/>
          </a:bodyPr>
          <a:lstStyle/>
          <a:p>
            <a:pPr algn="ctr"/>
            <a:r>
              <a:rPr lang="en-US" b="1" dirty="0">
                <a:latin typeface="Algerian" panose="04020705040A02060702" pitchFamily="82" charset="0"/>
              </a:rPr>
              <a:t>2</a:t>
            </a:r>
          </a:p>
        </p:txBody>
      </p:sp>
      <p:sp>
        <p:nvSpPr>
          <p:cNvPr id="3" name="TextBox 2"/>
          <p:cNvSpPr txBox="1"/>
          <p:nvPr/>
        </p:nvSpPr>
        <p:spPr>
          <a:xfrm>
            <a:off x="1677228" y="1365894"/>
            <a:ext cx="691621" cy="400110"/>
          </a:xfrm>
          <a:prstGeom prst="rect">
            <a:avLst/>
          </a:prstGeom>
          <a:noFill/>
        </p:spPr>
        <p:txBody>
          <a:bodyPr wrap="square" rtlCol="0">
            <a:spAutoFit/>
          </a:bodyPr>
          <a:lstStyle/>
          <a:p>
            <a:r>
              <a:rPr lang="en-US" sz="2000" b="1" dirty="0" smtClean="0">
                <a:solidFill>
                  <a:schemeClr val="tx1"/>
                </a:solidFill>
                <a:latin typeface="Barlow" panose="020B0604020202020204" charset="0"/>
              </a:rPr>
              <a:t>GDP</a:t>
            </a:r>
            <a:endParaRPr lang="en-US" sz="2000" b="1" dirty="0">
              <a:solidFill>
                <a:schemeClr val="tx1"/>
              </a:solidFill>
              <a:latin typeface="Barlow" panose="020B0604020202020204" charset="0"/>
            </a:endParaRPr>
          </a:p>
        </p:txBody>
      </p:sp>
      <p:sp>
        <p:nvSpPr>
          <p:cNvPr id="20" name="TextBox 19"/>
          <p:cNvSpPr txBox="1"/>
          <p:nvPr/>
        </p:nvSpPr>
        <p:spPr>
          <a:xfrm>
            <a:off x="1989985" y="4181323"/>
            <a:ext cx="2142756" cy="707886"/>
          </a:xfrm>
          <a:prstGeom prst="rect">
            <a:avLst/>
          </a:prstGeom>
          <a:noFill/>
        </p:spPr>
        <p:txBody>
          <a:bodyPr wrap="square" rtlCol="0">
            <a:spAutoFit/>
          </a:bodyPr>
          <a:lstStyle/>
          <a:p>
            <a:pPr algn="ctr"/>
            <a:r>
              <a:rPr lang="en-US" sz="2000" b="1" dirty="0" smtClean="0">
                <a:solidFill>
                  <a:schemeClr val="tx1"/>
                </a:solidFill>
                <a:latin typeface="Barlow" panose="020B0604020202020204" charset="0"/>
              </a:rPr>
              <a:t>Calculating </a:t>
            </a:r>
          </a:p>
          <a:p>
            <a:pPr algn="ctr"/>
            <a:r>
              <a:rPr lang="en-US" sz="2000" b="1" dirty="0" smtClean="0">
                <a:solidFill>
                  <a:schemeClr val="tx1"/>
                </a:solidFill>
                <a:latin typeface="Barlow" panose="020B0604020202020204" charset="0"/>
              </a:rPr>
              <a:t>Method of GDP</a:t>
            </a:r>
            <a:endParaRPr lang="en-US" sz="2000" b="1" dirty="0">
              <a:solidFill>
                <a:schemeClr val="tx1"/>
              </a:solidFill>
              <a:latin typeface="Barlow" panose="020B0604020202020204" charset="0"/>
            </a:endParaRPr>
          </a:p>
        </p:txBody>
      </p:sp>
      <p:sp>
        <p:nvSpPr>
          <p:cNvPr id="21" name="TextBox 20"/>
          <p:cNvSpPr txBox="1"/>
          <p:nvPr/>
        </p:nvSpPr>
        <p:spPr>
          <a:xfrm>
            <a:off x="3700018" y="1434355"/>
            <a:ext cx="691621" cy="400110"/>
          </a:xfrm>
          <a:prstGeom prst="rect">
            <a:avLst/>
          </a:prstGeom>
          <a:noFill/>
        </p:spPr>
        <p:txBody>
          <a:bodyPr wrap="square" rtlCol="0">
            <a:spAutoFit/>
          </a:bodyPr>
          <a:lstStyle/>
          <a:p>
            <a:r>
              <a:rPr lang="en-US" sz="2000" b="1" dirty="0" smtClean="0">
                <a:solidFill>
                  <a:schemeClr val="tx1"/>
                </a:solidFill>
                <a:latin typeface="Barlow" panose="020B0604020202020204" charset="0"/>
              </a:rPr>
              <a:t>GNP</a:t>
            </a:r>
            <a:endParaRPr lang="en-US" sz="2000" b="1" dirty="0">
              <a:solidFill>
                <a:schemeClr val="tx1"/>
              </a:solidFill>
              <a:latin typeface="Barlow" panose="020B0604020202020204" charset="0"/>
            </a:endParaRPr>
          </a:p>
        </p:txBody>
      </p:sp>
      <p:sp>
        <p:nvSpPr>
          <p:cNvPr id="22" name="TextBox 21"/>
          <p:cNvSpPr txBox="1"/>
          <p:nvPr/>
        </p:nvSpPr>
        <p:spPr>
          <a:xfrm>
            <a:off x="4018062" y="4160420"/>
            <a:ext cx="2142756" cy="707886"/>
          </a:xfrm>
          <a:prstGeom prst="rect">
            <a:avLst/>
          </a:prstGeom>
          <a:noFill/>
        </p:spPr>
        <p:txBody>
          <a:bodyPr wrap="square" rtlCol="0">
            <a:spAutoFit/>
          </a:bodyPr>
          <a:lstStyle/>
          <a:p>
            <a:pPr algn="ctr"/>
            <a:r>
              <a:rPr lang="en-US" sz="2000" b="1" dirty="0" smtClean="0">
                <a:solidFill>
                  <a:schemeClr val="tx1"/>
                </a:solidFill>
                <a:latin typeface="Barlow" panose="020B0604020202020204" charset="0"/>
              </a:rPr>
              <a:t>Calculating </a:t>
            </a:r>
          </a:p>
          <a:p>
            <a:pPr algn="ctr"/>
            <a:r>
              <a:rPr lang="en-US" sz="2000" b="1" dirty="0" smtClean="0">
                <a:solidFill>
                  <a:schemeClr val="tx1"/>
                </a:solidFill>
                <a:latin typeface="Barlow" panose="020B0604020202020204" charset="0"/>
              </a:rPr>
              <a:t>Method of GNP</a:t>
            </a:r>
            <a:endParaRPr lang="en-US" sz="2000" b="1" dirty="0">
              <a:solidFill>
                <a:schemeClr val="tx1"/>
              </a:solidFill>
              <a:latin typeface="Barlow" panose="020B0604020202020204" charset="0"/>
            </a:endParaRPr>
          </a:p>
        </p:txBody>
      </p:sp>
      <p:sp>
        <p:nvSpPr>
          <p:cNvPr id="23" name="TextBox 22"/>
          <p:cNvSpPr txBox="1"/>
          <p:nvPr/>
        </p:nvSpPr>
        <p:spPr>
          <a:xfrm>
            <a:off x="5296530" y="1434207"/>
            <a:ext cx="1565318" cy="400110"/>
          </a:xfrm>
          <a:prstGeom prst="rect">
            <a:avLst/>
          </a:prstGeom>
          <a:noFill/>
        </p:spPr>
        <p:txBody>
          <a:bodyPr wrap="square" rtlCol="0">
            <a:spAutoFit/>
          </a:bodyPr>
          <a:lstStyle/>
          <a:p>
            <a:pPr algn="ctr"/>
            <a:r>
              <a:rPr lang="en-US" sz="2000" b="1" dirty="0" smtClean="0">
                <a:solidFill>
                  <a:schemeClr val="tx1"/>
                </a:solidFill>
                <a:latin typeface="Barlow" panose="020B0604020202020204" charset="0"/>
              </a:rPr>
              <a:t>GDP VS GNP</a:t>
            </a:r>
          </a:p>
        </p:txBody>
      </p:sp>
      <p:sp>
        <p:nvSpPr>
          <p:cNvPr id="24" name="TextBox 23"/>
          <p:cNvSpPr txBox="1"/>
          <p:nvPr/>
        </p:nvSpPr>
        <p:spPr>
          <a:xfrm>
            <a:off x="6489940" y="4314308"/>
            <a:ext cx="1565318" cy="400110"/>
          </a:xfrm>
          <a:prstGeom prst="rect">
            <a:avLst/>
          </a:prstGeom>
          <a:noFill/>
        </p:spPr>
        <p:txBody>
          <a:bodyPr wrap="square" rtlCol="0">
            <a:spAutoFit/>
          </a:bodyPr>
          <a:lstStyle/>
          <a:p>
            <a:pPr algn="ctr"/>
            <a:r>
              <a:rPr lang="en-US" sz="2000" b="1" dirty="0" smtClean="0">
                <a:solidFill>
                  <a:schemeClr val="tx1"/>
                </a:solidFill>
                <a:latin typeface="Barlow" panose="020B0604020202020204" charset="0"/>
              </a:rPr>
              <a:t>Conclusion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630216" y="422031"/>
            <a:ext cx="1079009" cy="53594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GDP</a:t>
            </a:r>
            <a:endParaRPr sz="3200"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p:cNvSpPr txBox="1"/>
          <p:nvPr/>
        </p:nvSpPr>
        <p:spPr>
          <a:xfrm>
            <a:off x="630216" y="1202569"/>
            <a:ext cx="8415310" cy="1754326"/>
          </a:xfrm>
          <a:prstGeom prst="rect">
            <a:avLst/>
          </a:prstGeom>
          <a:noFill/>
        </p:spPr>
        <p:txBody>
          <a:bodyPr wrap="square" rtlCol="0">
            <a:spAutoFit/>
          </a:bodyPr>
          <a:lstStyle/>
          <a:p>
            <a:pPr marL="342900" indent="-342900">
              <a:buClr>
                <a:schemeClr val="accent1">
                  <a:lumMod val="75000"/>
                </a:schemeClr>
              </a:buClr>
              <a:buFont typeface="Wingdings" panose="05000000000000000000" pitchFamily="2" charset="2"/>
              <a:buChar char="§"/>
            </a:pPr>
            <a:r>
              <a:rPr lang="en-US" sz="1800" dirty="0" smtClean="0">
                <a:solidFill>
                  <a:schemeClr val="tx1"/>
                </a:solidFill>
                <a:latin typeface="Cambria" panose="02040503050406030204" pitchFamily="18" charset="0"/>
                <a:ea typeface="Cambria" panose="02040503050406030204" pitchFamily="18" charset="0"/>
              </a:rPr>
              <a:t>Gross Domestic Product  (GDP) is</a:t>
            </a:r>
            <a:r>
              <a:rPr lang="en-US" sz="1800" dirty="0">
                <a:solidFill>
                  <a:schemeClr val="tx1"/>
                </a:solidFill>
                <a:latin typeface="Cambria" panose="02040503050406030204" pitchFamily="18" charset="0"/>
                <a:ea typeface="Cambria" panose="02040503050406030204" pitchFamily="18" charset="0"/>
              </a:rPr>
              <a:t> the total monetary or market value of all the finished goods and services produced within a </a:t>
            </a:r>
            <a:r>
              <a:rPr lang="en-US" sz="1800" dirty="0" smtClean="0">
                <a:solidFill>
                  <a:schemeClr val="tx1"/>
                </a:solidFill>
                <a:latin typeface="Cambria" panose="02040503050406030204" pitchFamily="18" charset="0"/>
                <a:ea typeface="Cambria" panose="02040503050406030204" pitchFamily="18" charset="0"/>
              </a:rPr>
              <a:t>country's borders </a:t>
            </a:r>
            <a:r>
              <a:rPr lang="en-US" sz="1800" dirty="0">
                <a:solidFill>
                  <a:schemeClr val="tx1"/>
                </a:solidFill>
                <a:latin typeface="Cambria" panose="02040503050406030204" pitchFamily="18" charset="0"/>
                <a:ea typeface="Cambria" panose="02040503050406030204" pitchFamily="18" charset="0"/>
              </a:rPr>
              <a:t>in a specific time period</a:t>
            </a:r>
            <a:r>
              <a:rPr lang="en-US" sz="1800" dirty="0" smtClean="0">
                <a:solidFill>
                  <a:schemeClr val="tx1"/>
                </a:solidFill>
                <a:latin typeface="Cambria" panose="02040503050406030204" pitchFamily="18" charset="0"/>
                <a:ea typeface="Cambria" panose="02040503050406030204" pitchFamily="18" charset="0"/>
              </a:rPr>
              <a:t>.</a:t>
            </a:r>
          </a:p>
          <a:p>
            <a:pPr>
              <a:buClr>
                <a:schemeClr val="accent1">
                  <a:lumMod val="75000"/>
                </a:schemeClr>
              </a:buClr>
            </a:pPr>
            <a:endParaRPr lang="en-US" sz="1800" dirty="0" smtClean="0">
              <a:solidFill>
                <a:schemeClr val="tx1"/>
              </a:solidFill>
              <a:latin typeface="Cambria" panose="02040503050406030204" pitchFamily="18" charset="0"/>
              <a:ea typeface="Cambria" panose="02040503050406030204" pitchFamily="18" charset="0"/>
            </a:endParaRPr>
          </a:p>
          <a:p>
            <a:pPr lvl="2">
              <a:buClr>
                <a:schemeClr val="accent1">
                  <a:lumMod val="75000"/>
                </a:schemeClr>
              </a:buClr>
            </a:pPr>
            <a:r>
              <a:rPr lang="en-US" sz="1800" dirty="0" smtClean="0">
                <a:solidFill>
                  <a:schemeClr val="tx1"/>
                </a:solidFill>
                <a:latin typeface="Cambria" panose="02040503050406030204" pitchFamily="18" charset="0"/>
                <a:ea typeface="Cambria" panose="02040503050406030204" pitchFamily="18" charset="0"/>
              </a:rPr>
              <a:t> 	For example,  </a:t>
            </a:r>
            <a:r>
              <a:rPr lang="en-US" sz="1800" dirty="0" smtClean="0">
                <a:solidFill>
                  <a:srgbClr val="FFFFFF"/>
                </a:solidFill>
                <a:latin typeface="Cambria" panose="02040503050406030204" pitchFamily="18" charset="0"/>
                <a:ea typeface="Cambria" panose="02040503050406030204" pitchFamily="18" charset="0"/>
              </a:rPr>
              <a:t>An orange grown in Florida and exported to Canada.</a:t>
            </a:r>
          </a:p>
          <a:p>
            <a:pPr>
              <a:buClr>
                <a:schemeClr val="accent1">
                  <a:lumMod val="75000"/>
                </a:schemeClr>
              </a:buClr>
            </a:pPr>
            <a:endParaRPr lang="en-US" sz="1800" dirty="0">
              <a:solidFill>
                <a:schemeClr val="tx1"/>
              </a:solidFill>
              <a:latin typeface="Cambria" panose="02040503050406030204" pitchFamily="18" charset="0"/>
              <a:ea typeface="Cambria" panose="02040503050406030204" pitchFamily="18" charset="0"/>
            </a:endParaRPr>
          </a:p>
        </p:txBody>
      </p:sp>
      <p:sp>
        <p:nvSpPr>
          <p:cNvPr id="3" name="TextBox 2"/>
          <p:cNvSpPr txBox="1"/>
          <p:nvPr/>
        </p:nvSpPr>
        <p:spPr>
          <a:xfrm>
            <a:off x="630216" y="3451624"/>
            <a:ext cx="6400800" cy="369332"/>
          </a:xfrm>
          <a:prstGeom prst="rect">
            <a:avLst/>
          </a:prstGeom>
          <a:noFill/>
        </p:spPr>
        <p:txBody>
          <a:bodyPr wrap="square" rtlCol="0">
            <a:spAutoFit/>
          </a:bodyPr>
          <a:lstStyle/>
          <a:p>
            <a:pPr marL="342900" indent="-342900">
              <a:buClr>
                <a:schemeClr val="accent1"/>
              </a:buClr>
              <a:buFont typeface="Wingdings" panose="05000000000000000000" pitchFamily="2" charset="2"/>
              <a:buChar char="§"/>
            </a:pPr>
            <a:r>
              <a:rPr lang="en-US" sz="1800" b="1" dirty="0" smtClean="0">
                <a:solidFill>
                  <a:schemeClr val="tx1"/>
                </a:solidFill>
                <a:latin typeface="Cambria" panose="02040503050406030204" pitchFamily="18" charset="0"/>
                <a:ea typeface="Cambria" panose="02040503050406030204" pitchFamily="18" charset="0"/>
              </a:rPr>
              <a:t>3</a:t>
            </a:r>
            <a:r>
              <a:rPr lang="en-US" sz="1800" dirty="0" smtClean="0">
                <a:solidFill>
                  <a:schemeClr val="tx1"/>
                </a:solidFill>
                <a:latin typeface="Cambria" panose="02040503050406030204" pitchFamily="18" charset="0"/>
                <a:ea typeface="Cambria" panose="02040503050406030204" pitchFamily="18" charset="0"/>
              </a:rPr>
              <a:t> Types </a:t>
            </a:r>
            <a:r>
              <a:rPr lang="en-US" sz="1800" dirty="0">
                <a:solidFill>
                  <a:schemeClr val="tx1"/>
                </a:solidFill>
                <a:latin typeface="Cambria" panose="02040503050406030204" pitchFamily="18" charset="0"/>
                <a:ea typeface="Cambria" panose="02040503050406030204" pitchFamily="18" charset="0"/>
              </a:rPr>
              <a:t>of </a:t>
            </a:r>
            <a:r>
              <a:rPr lang="en-US" sz="1800" dirty="0" smtClean="0">
                <a:solidFill>
                  <a:schemeClr val="tx1"/>
                </a:solidFill>
                <a:latin typeface="Cambria" panose="02040503050406030204" pitchFamily="18" charset="0"/>
                <a:ea typeface="Cambria" panose="02040503050406030204" pitchFamily="18" charset="0"/>
              </a:rPr>
              <a:t>GDP –</a:t>
            </a:r>
          </a:p>
        </p:txBody>
      </p:sp>
      <p:sp>
        <p:nvSpPr>
          <p:cNvPr id="4" name="Rectangle 3"/>
          <p:cNvSpPr/>
          <p:nvPr/>
        </p:nvSpPr>
        <p:spPr>
          <a:xfrm>
            <a:off x="1512278" y="3847159"/>
            <a:ext cx="4572000" cy="923330"/>
          </a:xfrm>
          <a:prstGeom prst="rect">
            <a:avLst/>
          </a:prstGeom>
        </p:spPr>
        <p:txBody>
          <a:bodyPr>
            <a:spAutoFit/>
          </a:bodyPr>
          <a:lstStyle/>
          <a:p>
            <a:pPr marL="514350" indent="-514350">
              <a:buClr>
                <a:schemeClr val="tx1"/>
              </a:buClr>
              <a:buFont typeface="+mj-lt"/>
              <a:buAutoNum type="romanLcPeriod"/>
            </a:pPr>
            <a:r>
              <a:rPr lang="en-US" sz="1800" dirty="0">
                <a:solidFill>
                  <a:schemeClr val="tx1"/>
                </a:solidFill>
                <a:latin typeface="Cambria" panose="02040503050406030204" pitchFamily="18" charset="0"/>
                <a:ea typeface="Cambria" panose="02040503050406030204" pitchFamily="18" charset="0"/>
              </a:rPr>
              <a:t>Nominal GDP </a:t>
            </a:r>
          </a:p>
          <a:p>
            <a:pPr marL="514350" indent="-514350">
              <a:buClr>
                <a:schemeClr val="tx1"/>
              </a:buClr>
              <a:buFont typeface="+mj-lt"/>
              <a:buAutoNum type="romanLcPeriod"/>
            </a:pPr>
            <a:r>
              <a:rPr lang="en-US" sz="1800" dirty="0">
                <a:solidFill>
                  <a:schemeClr val="tx1"/>
                </a:solidFill>
                <a:latin typeface="Cambria" panose="02040503050406030204" pitchFamily="18" charset="0"/>
                <a:ea typeface="Cambria" panose="02040503050406030204" pitchFamily="18" charset="0"/>
              </a:rPr>
              <a:t>Real GDP </a:t>
            </a:r>
          </a:p>
          <a:p>
            <a:pPr marL="514350" indent="-514350">
              <a:buClr>
                <a:schemeClr val="tx1"/>
              </a:buClr>
              <a:buFont typeface="+mj-lt"/>
              <a:buAutoNum type="romanLcPeriod"/>
            </a:pPr>
            <a:r>
              <a:rPr lang="en-US" sz="1800" dirty="0">
                <a:solidFill>
                  <a:schemeClr val="tx1"/>
                </a:solidFill>
                <a:latin typeface="Cambria" panose="02040503050406030204" pitchFamily="18" charset="0"/>
                <a:ea typeface="Cambria" panose="02040503050406030204" pitchFamily="18" charset="0"/>
              </a:rPr>
              <a:t>Actual GDP </a:t>
            </a:r>
          </a:p>
        </p:txBody>
      </p:sp>
      <p:sp>
        <p:nvSpPr>
          <p:cNvPr id="5" name="Rectangle 4"/>
          <p:cNvSpPr/>
          <p:nvPr/>
        </p:nvSpPr>
        <p:spPr>
          <a:xfrm>
            <a:off x="630216" y="2809303"/>
            <a:ext cx="8352006" cy="369332"/>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800" dirty="0" smtClean="0">
                <a:solidFill>
                  <a:schemeClr val="tx1"/>
                </a:solidFill>
                <a:latin typeface="Cambria" panose="02040503050406030204" pitchFamily="18" charset="0"/>
                <a:ea typeface="Cambria" panose="02040503050406030204" pitchFamily="18" charset="0"/>
              </a:rPr>
              <a:t>Top 5 </a:t>
            </a:r>
            <a:r>
              <a:rPr lang="en-US" sz="1800" dirty="0">
                <a:solidFill>
                  <a:schemeClr val="tx1"/>
                </a:solidFill>
                <a:latin typeface="Cambria" panose="02040503050406030204" pitchFamily="18" charset="0"/>
                <a:ea typeface="Cambria" panose="02040503050406030204" pitchFamily="18" charset="0"/>
              </a:rPr>
              <a:t>Countries with the highest </a:t>
            </a:r>
            <a:r>
              <a:rPr lang="en-US" sz="1800" dirty="0" smtClean="0">
                <a:solidFill>
                  <a:schemeClr val="tx1"/>
                </a:solidFill>
                <a:latin typeface="Cambria" panose="02040503050406030204" pitchFamily="18" charset="0"/>
                <a:ea typeface="Cambria" panose="02040503050406030204" pitchFamily="18" charset="0"/>
              </a:rPr>
              <a:t>GDP are USA, China, Japan, Germany, India</a:t>
            </a:r>
            <a:endParaRPr lang="en-US" sz="1800" dirty="0">
              <a:solidFill>
                <a:schemeClr val="tx1"/>
              </a:solidFill>
              <a:latin typeface="Cambria" panose="02040503050406030204" pitchFamily="18" charset="0"/>
              <a:ea typeface="Cambria" panose="02040503050406030204" pitchFamily="18" charset="0"/>
            </a:endParaRPr>
          </a:p>
        </p:txBody>
      </p:sp>
      <p:sp>
        <p:nvSpPr>
          <p:cNvPr id="8" name="Google Shape;1523;p47"/>
          <p:cNvSpPr/>
          <p:nvPr/>
        </p:nvSpPr>
        <p:spPr>
          <a:xfrm>
            <a:off x="8129711" y="493994"/>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3" name="Text Box 2"/>
          <p:cNvSpPr txBox="1">
            <a:spLocks noChangeArrowheads="1"/>
          </p:cNvSpPr>
          <p:nvPr/>
        </p:nvSpPr>
        <p:spPr bwMode="auto">
          <a:xfrm>
            <a:off x="2965019" y="1768475"/>
            <a:ext cx="1600200" cy="86177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marL="342900" indent="-342900" algn="ctr">
              <a:spcBef>
                <a:spcPct val="50000"/>
              </a:spcBef>
              <a:defRPr/>
            </a:pPr>
            <a:r>
              <a:rPr lang="en-US" sz="2000" b="1" dirty="0" smtClean="0">
                <a:solidFill>
                  <a:schemeClr val="bg1"/>
                </a:solidFill>
                <a:latin typeface="Barlow" panose="020B0604020202020204" charset="0"/>
              </a:rPr>
              <a:t>Investment</a:t>
            </a:r>
            <a:endParaRPr lang="en-US" sz="2000" b="1" dirty="0">
              <a:solidFill>
                <a:schemeClr val="bg1"/>
              </a:solidFill>
              <a:latin typeface="Barlow" panose="020B0604020202020204" charset="0"/>
            </a:endParaRPr>
          </a:p>
          <a:p>
            <a:pPr marL="342900" indent="-342900" algn="ctr">
              <a:spcBef>
                <a:spcPct val="50000"/>
              </a:spcBef>
              <a:defRPr/>
            </a:pPr>
            <a:r>
              <a:rPr lang="en-US" sz="2000" b="1" dirty="0">
                <a:solidFill>
                  <a:schemeClr val="bg1"/>
                </a:solidFill>
                <a:latin typeface="Barlow" panose="020B0604020202020204" charset="0"/>
              </a:rPr>
              <a:t>(I)</a:t>
            </a:r>
          </a:p>
        </p:txBody>
      </p:sp>
      <p:sp>
        <p:nvSpPr>
          <p:cNvPr id="4" name="Text Box 3"/>
          <p:cNvSpPr txBox="1">
            <a:spLocks noChangeArrowheads="1"/>
          </p:cNvSpPr>
          <p:nvPr/>
        </p:nvSpPr>
        <p:spPr bwMode="auto">
          <a:xfrm>
            <a:off x="306225" y="1722308"/>
            <a:ext cx="2239694" cy="95410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1600" b="1" dirty="0" smtClean="0">
                <a:solidFill>
                  <a:schemeClr val="bg1"/>
                </a:solidFill>
                <a:latin typeface="Barlow" panose="020B0604020202020204" charset="0"/>
              </a:rPr>
              <a:t>Personal Consumption Expenditures </a:t>
            </a:r>
            <a:endParaRPr lang="en-US" sz="1600" b="1" dirty="0">
              <a:solidFill>
                <a:schemeClr val="bg1"/>
              </a:solidFill>
              <a:latin typeface="Barlow" panose="020B0604020202020204" charset="0"/>
            </a:endParaRPr>
          </a:p>
          <a:p>
            <a:pPr algn="ctr" eaLnBrk="1" hangingPunct="1">
              <a:spcBef>
                <a:spcPct val="50000"/>
              </a:spcBef>
            </a:pPr>
            <a:r>
              <a:rPr lang="en-US" sz="1600" b="1" dirty="0">
                <a:solidFill>
                  <a:schemeClr val="bg1"/>
                </a:solidFill>
                <a:latin typeface="Barlow" panose="020B0604020202020204" charset="0"/>
              </a:rPr>
              <a:t>(C)</a:t>
            </a:r>
          </a:p>
        </p:txBody>
      </p:sp>
      <p:sp>
        <p:nvSpPr>
          <p:cNvPr id="5" name="Text Box 4"/>
          <p:cNvSpPr txBox="1">
            <a:spLocks noChangeArrowheads="1"/>
          </p:cNvSpPr>
          <p:nvPr/>
        </p:nvSpPr>
        <p:spPr bwMode="auto">
          <a:xfrm>
            <a:off x="5105400" y="1768475"/>
            <a:ext cx="1696329" cy="86177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marL="342900" indent="-342900" algn="ctr">
              <a:spcBef>
                <a:spcPct val="50000"/>
              </a:spcBef>
              <a:defRPr/>
            </a:pPr>
            <a:r>
              <a:rPr lang="en-US" sz="2000" b="1" dirty="0" smtClean="0">
                <a:solidFill>
                  <a:schemeClr val="bg1"/>
                </a:solidFill>
                <a:latin typeface="Barlow" panose="020B0604020202020204" charset="0"/>
              </a:rPr>
              <a:t>Government</a:t>
            </a:r>
            <a:endParaRPr lang="en-US" sz="2000" b="1" dirty="0">
              <a:solidFill>
                <a:schemeClr val="bg1"/>
              </a:solidFill>
              <a:latin typeface="Barlow" panose="020B0604020202020204" charset="0"/>
            </a:endParaRPr>
          </a:p>
          <a:p>
            <a:pPr marL="342900" indent="-342900" algn="ctr">
              <a:spcBef>
                <a:spcPct val="50000"/>
              </a:spcBef>
              <a:defRPr/>
            </a:pPr>
            <a:r>
              <a:rPr lang="en-US" sz="2000" b="1" dirty="0">
                <a:solidFill>
                  <a:schemeClr val="bg1"/>
                </a:solidFill>
                <a:latin typeface="Barlow" panose="020B0604020202020204" charset="0"/>
              </a:rPr>
              <a:t>(G)</a:t>
            </a:r>
          </a:p>
        </p:txBody>
      </p:sp>
      <p:sp>
        <p:nvSpPr>
          <p:cNvPr id="6" name="Text Box 5"/>
          <p:cNvSpPr txBox="1">
            <a:spLocks noChangeArrowheads="1"/>
          </p:cNvSpPr>
          <p:nvPr/>
        </p:nvSpPr>
        <p:spPr bwMode="auto">
          <a:xfrm>
            <a:off x="7304649" y="1772680"/>
            <a:ext cx="1545102" cy="86177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marL="342900" indent="-342900" algn="ctr">
              <a:spcBef>
                <a:spcPct val="50000"/>
              </a:spcBef>
              <a:defRPr/>
            </a:pPr>
            <a:r>
              <a:rPr lang="en-US" sz="2000" b="1" dirty="0" smtClean="0">
                <a:solidFill>
                  <a:schemeClr val="bg1"/>
                </a:solidFill>
                <a:latin typeface="Barlow" panose="020B0604020202020204" charset="0"/>
              </a:rPr>
              <a:t>Net </a:t>
            </a:r>
            <a:r>
              <a:rPr lang="en-US" sz="2000" b="1" dirty="0">
                <a:solidFill>
                  <a:schemeClr val="bg1"/>
                </a:solidFill>
                <a:latin typeface="Barlow" panose="020B0604020202020204" charset="0"/>
              </a:rPr>
              <a:t>Exports</a:t>
            </a:r>
          </a:p>
          <a:p>
            <a:pPr marL="342900" indent="-342900" algn="ctr">
              <a:spcBef>
                <a:spcPct val="50000"/>
              </a:spcBef>
              <a:defRPr/>
            </a:pPr>
            <a:r>
              <a:rPr lang="en-US" sz="2000" b="1" dirty="0">
                <a:solidFill>
                  <a:schemeClr val="bg1"/>
                </a:solidFill>
                <a:latin typeface="Barlow" panose="020B0604020202020204" charset="0"/>
              </a:rPr>
              <a:t>(NX)</a:t>
            </a:r>
          </a:p>
        </p:txBody>
      </p:sp>
      <p:sp>
        <p:nvSpPr>
          <p:cNvPr id="7" name="Line 6"/>
          <p:cNvSpPr>
            <a:spLocks noChangeShapeType="1"/>
          </p:cNvSpPr>
          <p:nvPr/>
        </p:nvSpPr>
        <p:spPr bwMode="auto">
          <a:xfrm>
            <a:off x="1295400" y="1463675"/>
            <a:ext cx="678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a:off x="4724400" y="12350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a:off x="1295400" y="1467195"/>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9"/>
          <p:cNvSpPr>
            <a:spLocks noChangeShapeType="1"/>
          </p:cNvSpPr>
          <p:nvPr/>
        </p:nvSpPr>
        <p:spPr bwMode="auto">
          <a:xfrm>
            <a:off x="3765119" y="1470714"/>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0"/>
          <p:cNvSpPr>
            <a:spLocks noChangeShapeType="1"/>
          </p:cNvSpPr>
          <p:nvPr/>
        </p:nvSpPr>
        <p:spPr bwMode="auto">
          <a:xfrm>
            <a:off x="5943600" y="1463675"/>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8077200" y="1463675"/>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 name="Group 12"/>
          <p:cNvGrpSpPr>
            <a:grpSpLocks/>
          </p:cNvGrpSpPr>
          <p:nvPr/>
        </p:nvGrpSpPr>
        <p:grpSpPr bwMode="auto">
          <a:xfrm>
            <a:off x="2049959" y="2621957"/>
            <a:ext cx="3125788" cy="1011238"/>
            <a:chOff x="1176" y="1940"/>
            <a:chExt cx="1969" cy="637"/>
          </a:xfrm>
        </p:grpSpPr>
        <p:sp>
          <p:nvSpPr>
            <p:cNvPr id="14" name="Line 13"/>
            <p:cNvSpPr>
              <a:spLocks noChangeShapeType="1"/>
            </p:cNvSpPr>
            <p:nvPr/>
          </p:nvSpPr>
          <p:spPr bwMode="auto">
            <a:xfrm>
              <a:off x="2256" y="1940"/>
              <a:ext cx="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4"/>
            <p:cNvSpPr txBox="1">
              <a:spLocks noChangeArrowheads="1"/>
            </p:cNvSpPr>
            <p:nvPr/>
          </p:nvSpPr>
          <p:spPr bwMode="auto">
            <a:xfrm>
              <a:off x="1176" y="2382"/>
              <a:ext cx="912" cy="19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b="1" dirty="0">
                  <a:latin typeface="Tw Cen MT" panose="020B0602020104020603" pitchFamily="34" charset="0"/>
                </a:rPr>
                <a:t>Fixed</a:t>
              </a:r>
              <a:r>
                <a:rPr lang="en-US" b="1" dirty="0">
                  <a:solidFill>
                    <a:schemeClr val="bg1"/>
                  </a:solidFill>
                  <a:latin typeface="Tw Cen MT" panose="020B0602020104020603" pitchFamily="34" charset="0"/>
                </a:rPr>
                <a:t> </a:t>
              </a:r>
              <a:r>
                <a:rPr lang="en-US" b="1" dirty="0">
                  <a:latin typeface="Tw Cen MT" panose="020B0602020104020603" pitchFamily="34" charset="0"/>
                </a:rPr>
                <a:t>Investment</a:t>
              </a:r>
            </a:p>
          </p:txBody>
        </p:sp>
        <p:sp>
          <p:nvSpPr>
            <p:cNvPr id="16" name="Text Box 15"/>
            <p:cNvSpPr txBox="1">
              <a:spLocks noChangeArrowheads="1"/>
            </p:cNvSpPr>
            <p:nvPr/>
          </p:nvSpPr>
          <p:spPr bwMode="auto">
            <a:xfrm>
              <a:off x="2485" y="2383"/>
              <a:ext cx="660" cy="19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b="1" dirty="0">
                  <a:latin typeface="Tw Cen MT" panose="020B0602020104020603" pitchFamily="34" charset="0"/>
                </a:rPr>
                <a:t>Inventories</a:t>
              </a:r>
            </a:p>
          </p:txBody>
        </p:sp>
        <p:sp>
          <p:nvSpPr>
            <p:cNvPr id="17" name="Line 16"/>
            <p:cNvSpPr>
              <a:spLocks noChangeShapeType="1"/>
            </p:cNvSpPr>
            <p:nvPr/>
          </p:nvSpPr>
          <p:spPr bwMode="auto">
            <a:xfrm>
              <a:off x="1632" y="2276"/>
              <a:ext cx="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1632" y="227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2832" y="227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 name="Group 19"/>
          <p:cNvGrpSpPr>
            <a:grpSpLocks/>
          </p:cNvGrpSpPr>
          <p:nvPr/>
        </p:nvGrpSpPr>
        <p:grpSpPr bwMode="auto">
          <a:xfrm>
            <a:off x="6912037" y="2634454"/>
            <a:ext cx="2084004" cy="917575"/>
            <a:chOff x="4368" y="1930"/>
            <a:chExt cx="1269" cy="578"/>
          </a:xfrm>
        </p:grpSpPr>
        <p:sp>
          <p:nvSpPr>
            <p:cNvPr id="21" name="Line 20"/>
            <p:cNvSpPr>
              <a:spLocks noChangeShapeType="1"/>
            </p:cNvSpPr>
            <p:nvPr/>
          </p:nvSpPr>
          <p:spPr bwMode="auto">
            <a:xfrm>
              <a:off x="5088" y="193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21"/>
            <p:cNvSpPr txBox="1">
              <a:spLocks noChangeArrowheads="1"/>
            </p:cNvSpPr>
            <p:nvPr/>
          </p:nvSpPr>
          <p:spPr bwMode="auto">
            <a:xfrm>
              <a:off x="4368" y="2314"/>
              <a:ext cx="532" cy="19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pPr marL="342900" indent="-342900" algn="ctr">
                <a:spcBef>
                  <a:spcPct val="50000"/>
                </a:spcBef>
                <a:defRPr/>
              </a:pPr>
              <a:r>
                <a:rPr lang="en-US" b="1" dirty="0">
                  <a:solidFill>
                    <a:schemeClr val="bg1"/>
                  </a:solidFill>
                  <a:latin typeface="+mj-lt"/>
                </a:rPr>
                <a:t>Exports</a:t>
              </a:r>
            </a:p>
          </p:txBody>
        </p:sp>
        <p:sp>
          <p:nvSpPr>
            <p:cNvPr id="23" name="Text Box 22"/>
            <p:cNvSpPr txBox="1">
              <a:spLocks noChangeArrowheads="1"/>
            </p:cNvSpPr>
            <p:nvPr/>
          </p:nvSpPr>
          <p:spPr bwMode="auto">
            <a:xfrm>
              <a:off x="5088" y="2314"/>
              <a:ext cx="549" cy="19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square">
              <a:spAutoFit/>
            </a:bodyPr>
            <a:lstStyle/>
            <a:p>
              <a:pPr marL="342900" indent="-342900" algn="ctr">
                <a:spcBef>
                  <a:spcPct val="50000"/>
                </a:spcBef>
                <a:defRPr/>
              </a:pPr>
              <a:r>
                <a:rPr lang="en-US" b="1" dirty="0">
                  <a:solidFill>
                    <a:schemeClr val="bg1"/>
                  </a:solidFill>
                  <a:latin typeface="+mj-lt"/>
                </a:rPr>
                <a:t>Imports</a:t>
              </a:r>
            </a:p>
          </p:txBody>
        </p:sp>
        <p:sp>
          <p:nvSpPr>
            <p:cNvPr id="24" name="Line 23"/>
            <p:cNvSpPr>
              <a:spLocks noChangeShapeType="1"/>
            </p:cNvSpPr>
            <p:nvPr/>
          </p:nvSpPr>
          <p:spPr bwMode="auto">
            <a:xfrm>
              <a:off x="4656" y="2218"/>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656" y="2218"/>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a:off x="5472" y="2218"/>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 name="Group 26"/>
          <p:cNvGrpSpPr>
            <a:grpSpLocks/>
          </p:cNvGrpSpPr>
          <p:nvPr/>
        </p:nvGrpSpPr>
        <p:grpSpPr bwMode="auto">
          <a:xfrm>
            <a:off x="1076643" y="3631607"/>
            <a:ext cx="3128963" cy="993775"/>
            <a:chOff x="563" y="2612"/>
            <a:chExt cx="1971" cy="626"/>
          </a:xfrm>
        </p:grpSpPr>
        <p:sp>
          <p:nvSpPr>
            <p:cNvPr id="28" name="Line 27"/>
            <p:cNvSpPr>
              <a:spLocks noChangeShapeType="1"/>
            </p:cNvSpPr>
            <p:nvPr/>
          </p:nvSpPr>
          <p:spPr bwMode="auto">
            <a:xfrm>
              <a:off x="1056" y="2938"/>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a:off x="2208" y="2938"/>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a:off x="1632" y="2612"/>
              <a:ext cx="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30"/>
            <p:cNvSpPr txBox="1">
              <a:spLocks noChangeArrowheads="1"/>
            </p:cNvSpPr>
            <p:nvPr/>
          </p:nvSpPr>
          <p:spPr bwMode="auto">
            <a:xfrm>
              <a:off x="563" y="3044"/>
              <a:ext cx="873" cy="194"/>
            </a:xfrm>
            <a:prstGeom prst="rect">
              <a:avLst/>
            </a:prstGeom>
            <a:solidFill>
              <a:schemeClr val="accent1"/>
            </a:solidFill>
            <a:ln w="25400" algn="ctr">
              <a:noFill/>
              <a:miter lim="800000"/>
              <a:headEnd/>
              <a:tailEnd/>
            </a:ln>
          </p:spPr>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b="1" dirty="0">
                  <a:solidFill>
                    <a:schemeClr val="bg1"/>
                  </a:solidFill>
                  <a:latin typeface="Barlow" panose="020B0604020202020204" charset="0"/>
                </a:rPr>
                <a:t>Nonresidential</a:t>
              </a:r>
            </a:p>
          </p:txBody>
        </p:sp>
        <p:sp>
          <p:nvSpPr>
            <p:cNvPr id="32" name="Text Box 31"/>
            <p:cNvSpPr txBox="1">
              <a:spLocks noChangeArrowheads="1"/>
            </p:cNvSpPr>
            <p:nvPr/>
          </p:nvSpPr>
          <p:spPr bwMode="auto">
            <a:xfrm>
              <a:off x="1776" y="3034"/>
              <a:ext cx="758" cy="194"/>
            </a:xfrm>
            <a:prstGeom prst="rect">
              <a:avLst/>
            </a:prstGeom>
            <a:solidFill>
              <a:schemeClr val="accent1"/>
            </a:solidFill>
            <a:ln w="28575" algn="ctr">
              <a:noFill/>
              <a:miter lim="800000"/>
              <a:headEnd/>
              <a:tailEnd/>
            </a:ln>
          </p:spPr>
          <p:txBody>
            <a:bodyPr wrap="square">
              <a:spAutoFit/>
            </a:bodyPr>
            <a:lstStyle/>
            <a:p>
              <a:pPr marL="342900" indent="-342900" algn="ctr">
                <a:spcBef>
                  <a:spcPct val="50000"/>
                </a:spcBef>
                <a:defRPr/>
              </a:pPr>
              <a:r>
                <a:rPr lang="en-US" b="1" dirty="0">
                  <a:latin typeface="Barlow" panose="020B0604020202020204" charset="0"/>
                </a:rPr>
                <a:t>Residential</a:t>
              </a:r>
            </a:p>
          </p:txBody>
        </p:sp>
        <p:sp>
          <p:nvSpPr>
            <p:cNvPr id="33" name="Line 32"/>
            <p:cNvSpPr>
              <a:spLocks noChangeShapeType="1"/>
            </p:cNvSpPr>
            <p:nvPr/>
          </p:nvSpPr>
          <p:spPr bwMode="auto">
            <a:xfrm>
              <a:off x="1056" y="2938"/>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 name="Text Box 33"/>
          <p:cNvSpPr txBox="1">
            <a:spLocks noChangeArrowheads="1"/>
          </p:cNvSpPr>
          <p:nvPr/>
        </p:nvSpPr>
        <p:spPr bwMode="auto">
          <a:xfrm>
            <a:off x="3581400" y="825170"/>
            <a:ext cx="2286000" cy="430212"/>
          </a:xfrm>
          <a:prstGeom prst="rect">
            <a:avLst/>
          </a:prstGeom>
          <a:solidFill>
            <a:schemeClr val="accent2">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2200" b="1">
                <a:latin typeface="Tw Cen MT" panose="020B0602020104020603" pitchFamily="34" charset="0"/>
              </a:rPr>
              <a:t>GDP</a:t>
            </a:r>
          </a:p>
        </p:txBody>
      </p:sp>
      <p:sp>
        <p:nvSpPr>
          <p:cNvPr id="2" name="TextBox 1"/>
          <p:cNvSpPr txBox="1"/>
          <p:nvPr/>
        </p:nvSpPr>
        <p:spPr>
          <a:xfrm>
            <a:off x="232703" y="288331"/>
            <a:ext cx="3083169" cy="461665"/>
          </a:xfrm>
          <a:prstGeom prst="rect">
            <a:avLst/>
          </a:prstGeom>
          <a:noFill/>
        </p:spPr>
        <p:txBody>
          <a:bodyPr wrap="square" rtlCol="0">
            <a:spAutoFit/>
          </a:bodyPr>
          <a:lstStyle/>
          <a:p>
            <a:r>
              <a:rPr lang="en-US" sz="2400" b="1" dirty="0" smtClean="0">
                <a:solidFill>
                  <a:schemeClr val="accent1"/>
                </a:solidFill>
                <a:latin typeface="Barlow" panose="020B0604020202020204" charset="0"/>
              </a:rPr>
              <a:t>Components of GDP</a:t>
            </a:r>
            <a:endParaRPr lang="en-US" sz="2400" b="1" dirty="0">
              <a:solidFill>
                <a:schemeClr val="accent1"/>
              </a:solidFill>
              <a:latin typeface="Barlow"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616149" y="344657"/>
            <a:ext cx="2760097" cy="49928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Measuring GDP</a:t>
            </a:r>
            <a:endParaRPr sz="3200" dirty="0"/>
          </a:p>
        </p:txBody>
      </p:sp>
      <p:sp>
        <p:nvSpPr>
          <p:cNvPr id="3" name="TextBox 2"/>
          <p:cNvSpPr txBox="1"/>
          <p:nvPr/>
        </p:nvSpPr>
        <p:spPr>
          <a:xfrm>
            <a:off x="1534886" y="1254089"/>
            <a:ext cx="6368142" cy="400110"/>
          </a:xfrm>
          <a:prstGeom prst="rect">
            <a:avLst/>
          </a:prstGeom>
          <a:noFill/>
        </p:spPr>
        <p:txBody>
          <a:bodyPr wrap="square" rtlCol="0">
            <a:spAutoFit/>
          </a:bodyPr>
          <a:lstStyle/>
          <a:p>
            <a:pPr marL="342900" indent="-342900">
              <a:buClr>
                <a:schemeClr val="accent1"/>
              </a:buClr>
              <a:buFont typeface="Wingdings" panose="05000000000000000000" pitchFamily="2" charset="2"/>
              <a:buChar char="§"/>
            </a:pPr>
            <a:r>
              <a:rPr lang="en-US" sz="2000" dirty="0" smtClean="0">
                <a:solidFill>
                  <a:schemeClr val="tx1"/>
                </a:solidFill>
                <a:latin typeface="Cambria" panose="02040503050406030204" pitchFamily="18" charset="0"/>
                <a:ea typeface="Cambria" panose="02040503050406030204" pitchFamily="18" charset="0"/>
              </a:rPr>
              <a:t>There are </a:t>
            </a:r>
            <a:r>
              <a:rPr lang="en-US" sz="2000" b="1" dirty="0" smtClean="0">
                <a:solidFill>
                  <a:schemeClr val="tx1"/>
                </a:solidFill>
                <a:latin typeface="Cambria" panose="02040503050406030204" pitchFamily="18" charset="0"/>
                <a:ea typeface="Cambria" panose="02040503050406030204" pitchFamily="18" charset="0"/>
              </a:rPr>
              <a:t>2 methods of calculating GDP</a:t>
            </a:r>
            <a:endParaRPr lang="en-US" sz="2000" b="1" dirty="0">
              <a:solidFill>
                <a:schemeClr val="tx1"/>
              </a:solidFill>
              <a:latin typeface="Cambria" panose="02040503050406030204" pitchFamily="18" charset="0"/>
              <a:ea typeface="Cambria" panose="02040503050406030204" pitchFamily="18" charset="0"/>
            </a:endParaRPr>
          </a:p>
        </p:txBody>
      </p:sp>
      <p:sp>
        <p:nvSpPr>
          <p:cNvPr id="7" name="Rectangle 6"/>
          <p:cNvSpPr/>
          <p:nvPr/>
        </p:nvSpPr>
        <p:spPr>
          <a:xfrm>
            <a:off x="2275115" y="2064344"/>
            <a:ext cx="76200" cy="1891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2460505" y="3559788"/>
            <a:ext cx="639075" cy="10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08770" y="2070945"/>
            <a:ext cx="3374572" cy="400110"/>
          </a:xfrm>
          <a:prstGeom prst="rect">
            <a:avLst/>
          </a:prstGeom>
          <a:noFill/>
        </p:spPr>
        <p:txBody>
          <a:bodyPr wrap="square" rtlCol="0">
            <a:spAutoFit/>
          </a:bodyPr>
          <a:lstStyle/>
          <a:p>
            <a:r>
              <a:rPr lang="en-US" sz="2000" dirty="0" smtClean="0">
                <a:solidFill>
                  <a:schemeClr val="tx1"/>
                </a:solidFill>
                <a:latin typeface="Berlin Sans FB Demi" panose="020E0802020502020306" pitchFamily="34" charset="0"/>
              </a:rPr>
              <a:t>Expenditure approach</a:t>
            </a:r>
            <a:endParaRPr lang="en-US" sz="2000" dirty="0">
              <a:solidFill>
                <a:schemeClr val="tx1"/>
              </a:solidFill>
              <a:latin typeface="Berlin Sans FB Demi" panose="020E0802020502020306" pitchFamily="34" charset="0"/>
            </a:endParaRPr>
          </a:p>
        </p:txBody>
      </p:sp>
      <p:sp>
        <p:nvSpPr>
          <p:cNvPr id="10" name="TextBox 9"/>
          <p:cNvSpPr txBox="1"/>
          <p:nvPr/>
        </p:nvSpPr>
        <p:spPr>
          <a:xfrm>
            <a:off x="3208770" y="3414080"/>
            <a:ext cx="2775857" cy="400110"/>
          </a:xfrm>
          <a:prstGeom prst="rect">
            <a:avLst/>
          </a:prstGeom>
          <a:noFill/>
        </p:spPr>
        <p:txBody>
          <a:bodyPr wrap="square" rtlCol="0">
            <a:spAutoFit/>
          </a:bodyPr>
          <a:lstStyle/>
          <a:p>
            <a:r>
              <a:rPr lang="en-US" sz="2000" dirty="0" smtClean="0">
                <a:solidFill>
                  <a:schemeClr val="tx1"/>
                </a:solidFill>
                <a:latin typeface="Berlin Sans FB Demi" panose="020E0802020502020306" pitchFamily="34" charset="0"/>
              </a:rPr>
              <a:t>Income approach</a:t>
            </a:r>
            <a:endParaRPr lang="en-US" sz="2000" dirty="0">
              <a:solidFill>
                <a:schemeClr val="tx1"/>
              </a:solidFill>
              <a:latin typeface="Berlin Sans FB Demi" panose="020E0802020502020306" pitchFamily="34" charset="0"/>
            </a:endParaRPr>
          </a:p>
        </p:txBody>
      </p:sp>
      <p:sp>
        <p:nvSpPr>
          <p:cNvPr id="11" name="Rectangle 10"/>
          <p:cNvSpPr/>
          <p:nvPr/>
        </p:nvSpPr>
        <p:spPr>
          <a:xfrm>
            <a:off x="3838973" y="2597224"/>
            <a:ext cx="4453932" cy="523220"/>
          </a:xfrm>
          <a:prstGeom prst="rect">
            <a:avLst/>
          </a:prstGeom>
        </p:spPr>
        <p:txBody>
          <a:bodyPr wrap="square">
            <a:spAutoFit/>
          </a:bodyPr>
          <a:lstStyle/>
          <a:p>
            <a:r>
              <a:rPr lang="en-US" b="1" dirty="0" smtClean="0">
                <a:solidFill>
                  <a:srgbClr val="E8EAED"/>
                </a:solidFill>
                <a:latin typeface="Google Sans"/>
              </a:rPr>
              <a:t>The </a:t>
            </a:r>
            <a:r>
              <a:rPr lang="en-US" b="1" dirty="0">
                <a:solidFill>
                  <a:srgbClr val="E8EAED"/>
                </a:solidFill>
                <a:latin typeface="Google Sans"/>
              </a:rPr>
              <a:t>sum of all final goods and services purchased in an economy over a set period of time</a:t>
            </a:r>
            <a:r>
              <a:rPr lang="en-US" dirty="0">
                <a:solidFill>
                  <a:srgbClr val="E8EAED"/>
                </a:solidFill>
                <a:latin typeface="Google Sans"/>
              </a:rPr>
              <a:t>.</a:t>
            </a:r>
            <a:endParaRPr lang="en-US" dirty="0"/>
          </a:p>
        </p:txBody>
      </p:sp>
      <p:sp>
        <p:nvSpPr>
          <p:cNvPr id="12" name="Rectangle 11"/>
          <p:cNvSpPr/>
          <p:nvPr/>
        </p:nvSpPr>
        <p:spPr>
          <a:xfrm>
            <a:off x="3740499" y="3899030"/>
            <a:ext cx="4952901" cy="738664"/>
          </a:xfrm>
          <a:prstGeom prst="rect">
            <a:avLst/>
          </a:prstGeom>
        </p:spPr>
        <p:txBody>
          <a:bodyPr wrap="square">
            <a:spAutoFit/>
          </a:bodyPr>
          <a:lstStyle/>
          <a:p>
            <a:r>
              <a:rPr lang="en-US" b="1" dirty="0" smtClean="0">
                <a:solidFill>
                  <a:srgbClr val="E8EAED"/>
                </a:solidFill>
                <a:latin typeface="Google Sans"/>
              </a:rPr>
              <a:t>All </a:t>
            </a:r>
            <a:r>
              <a:rPr lang="en-US" b="1" dirty="0">
                <a:solidFill>
                  <a:srgbClr val="E8EAED"/>
                </a:solidFill>
                <a:latin typeface="Google Sans"/>
              </a:rPr>
              <a:t>economic expenditures should equal the total income generated by the production of all economic goods and services</a:t>
            </a:r>
            <a:r>
              <a:rPr lang="en-US" dirty="0">
                <a:solidFill>
                  <a:srgbClr val="E8EAED"/>
                </a:solidFill>
                <a:latin typeface="Google Sans"/>
              </a:rPr>
              <a:t>.</a:t>
            </a:r>
            <a:endParaRPr lang="en-US" dirty="0"/>
          </a:p>
        </p:txBody>
      </p:sp>
      <p:sp>
        <p:nvSpPr>
          <p:cNvPr id="43" name="Google Shape;118;p13"/>
          <p:cNvSpPr txBox="1">
            <a:spLocks/>
          </p:cNvSpPr>
          <p:nvPr/>
        </p:nvSpPr>
        <p:spPr>
          <a:xfrm>
            <a:off x="8693400" y="4749850"/>
            <a:ext cx="450600" cy="347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accent2">
                    <a:lumMod val="75000"/>
                  </a:schemeClr>
                </a:solidFill>
              </a:rPr>
              <a:t>6</a:t>
            </a:r>
          </a:p>
        </p:txBody>
      </p:sp>
      <p:sp>
        <p:nvSpPr>
          <p:cNvPr id="44" name="Right Arrow 43"/>
          <p:cNvSpPr/>
          <p:nvPr/>
        </p:nvSpPr>
        <p:spPr>
          <a:xfrm>
            <a:off x="2460506" y="2216653"/>
            <a:ext cx="639075" cy="10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9" grpId="0"/>
      <p:bldP spid="10" grpId="0"/>
      <p:bldP spid="11" grpId="0"/>
      <p:bldP spid="12"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 name="Title 2"/>
          <p:cNvSpPr>
            <a:spLocks noGrp="1"/>
          </p:cNvSpPr>
          <p:nvPr>
            <p:ph type="title"/>
          </p:nvPr>
        </p:nvSpPr>
        <p:spPr>
          <a:xfrm>
            <a:off x="675435" y="439700"/>
            <a:ext cx="3196195" cy="396300"/>
          </a:xfrm>
        </p:spPr>
        <p:txBody>
          <a:bodyPr/>
          <a:lstStyle/>
          <a:p>
            <a:r>
              <a:rPr lang="en-US" dirty="0">
                <a:latin typeface="Barlow" panose="020B0604020202020204" charset="0"/>
              </a:rPr>
              <a:t>Expenditure approach</a:t>
            </a:r>
          </a:p>
        </p:txBody>
      </p:sp>
      <p:sp>
        <p:nvSpPr>
          <p:cNvPr id="4" name="TextBox 3"/>
          <p:cNvSpPr txBox="1"/>
          <p:nvPr/>
        </p:nvSpPr>
        <p:spPr>
          <a:xfrm>
            <a:off x="1185480" y="1382822"/>
            <a:ext cx="1218680" cy="400110"/>
          </a:xfrm>
          <a:prstGeom prst="rect">
            <a:avLst/>
          </a:prstGeom>
          <a:noFill/>
        </p:spPr>
        <p:txBody>
          <a:bodyPr wrap="square" rtlCol="0">
            <a:spAutoFit/>
          </a:bodyPr>
          <a:lstStyle/>
          <a:p>
            <a:r>
              <a:rPr lang="en-US" sz="2000" b="1" dirty="0" smtClean="0">
                <a:solidFill>
                  <a:schemeClr val="accent2"/>
                </a:solidFill>
                <a:latin typeface="Cambria" panose="02040503050406030204" pitchFamily="18" charset="0"/>
                <a:ea typeface="Cambria" panose="02040503050406030204" pitchFamily="18" charset="0"/>
              </a:rPr>
              <a:t>Formula</a:t>
            </a:r>
            <a:endParaRPr lang="en-US" sz="2000" b="1" dirty="0">
              <a:solidFill>
                <a:schemeClr val="accent2"/>
              </a:solidFill>
              <a:latin typeface="Cambria" panose="02040503050406030204" pitchFamily="18" charset="0"/>
              <a:ea typeface="Cambria" panose="02040503050406030204" pitchFamily="18" charset="0"/>
            </a:endParaRPr>
          </a:p>
        </p:txBody>
      </p:sp>
      <p:sp>
        <p:nvSpPr>
          <p:cNvPr id="5" name="TextBox 4"/>
          <p:cNvSpPr txBox="1"/>
          <p:nvPr/>
        </p:nvSpPr>
        <p:spPr>
          <a:xfrm>
            <a:off x="2404160" y="2098921"/>
            <a:ext cx="3680954" cy="461665"/>
          </a:xfrm>
          <a:prstGeom prst="rect">
            <a:avLst/>
          </a:prstGeom>
          <a:noFill/>
          <a:ln>
            <a:solidFill>
              <a:schemeClr val="accent4"/>
            </a:solidFill>
          </a:ln>
        </p:spPr>
        <p:txBody>
          <a:bodyPr wrap="square" rtlCol="0">
            <a:spAutoFit/>
          </a:bodyPr>
          <a:lstStyle/>
          <a:p>
            <a:r>
              <a:rPr lang="en-US" sz="2400" dirty="0" smtClean="0">
                <a:solidFill>
                  <a:schemeClr val="tx1"/>
                </a:solidFill>
                <a:latin typeface="Berlin Sans FB Demi" panose="020E0802020502020306" pitchFamily="34" charset="0"/>
              </a:rPr>
              <a:t>GDP = C + I + G + ( X – M )</a:t>
            </a:r>
            <a:endParaRPr lang="en-US" sz="2400" dirty="0">
              <a:solidFill>
                <a:schemeClr val="tx1"/>
              </a:solidFill>
              <a:latin typeface="Berlin Sans FB Demi" panose="020E0802020502020306" pitchFamily="34" charset="0"/>
            </a:endParaRPr>
          </a:p>
        </p:txBody>
      </p:sp>
      <p:sp>
        <p:nvSpPr>
          <p:cNvPr id="6" name="TextBox 5"/>
          <p:cNvSpPr txBox="1"/>
          <p:nvPr/>
        </p:nvSpPr>
        <p:spPr>
          <a:xfrm>
            <a:off x="675435" y="2964593"/>
            <a:ext cx="6520543" cy="1754326"/>
          </a:xfrm>
          <a:prstGeom prst="rect">
            <a:avLst/>
          </a:prstGeom>
          <a:noFill/>
        </p:spPr>
        <p:txBody>
          <a:bodyPr wrap="square" rtlCol="0">
            <a:spAutoFit/>
          </a:bodyPr>
          <a:lstStyle/>
          <a:p>
            <a:r>
              <a:rPr lang="en-US" sz="1800" dirty="0" smtClean="0">
                <a:solidFill>
                  <a:schemeClr val="tx1"/>
                </a:solidFill>
                <a:latin typeface="Cambria" panose="02040503050406030204" pitchFamily="18" charset="0"/>
                <a:ea typeface="Cambria" panose="02040503050406030204" pitchFamily="18" charset="0"/>
              </a:rPr>
              <a:t>Here, </a:t>
            </a:r>
          </a:p>
          <a:p>
            <a:r>
              <a:rPr lang="en-US" sz="1800" dirty="0" smtClean="0">
                <a:solidFill>
                  <a:schemeClr val="tx1"/>
                </a:solidFill>
                <a:latin typeface="Cambria" panose="02040503050406030204" pitchFamily="18" charset="0"/>
                <a:ea typeface="Cambria" panose="02040503050406030204" pitchFamily="18" charset="0"/>
              </a:rPr>
              <a:t>	C = Consumption spending </a:t>
            </a:r>
          </a:p>
          <a:p>
            <a:r>
              <a:rPr lang="en-US" sz="1800" dirty="0" smtClean="0">
                <a:solidFill>
                  <a:schemeClr val="tx1"/>
                </a:solidFill>
                <a:latin typeface="Cambria" panose="02040503050406030204" pitchFamily="18" charset="0"/>
                <a:ea typeface="Cambria" panose="02040503050406030204" pitchFamily="18" charset="0"/>
              </a:rPr>
              <a:t>	I = Capital Equipment / Business investments</a:t>
            </a:r>
          </a:p>
          <a:p>
            <a:r>
              <a:rPr lang="en-US" sz="1800" dirty="0" smtClean="0">
                <a:solidFill>
                  <a:schemeClr val="tx1"/>
                </a:solidFill>
                <a:latin typeface="Cambria" panose="02040503050406030204" pitchFamily="18" charset="0"/>
                <a:ea typeface="Cambria" panose="02040503050406030204" pitchFamily="18" charset="0"/>
              </a:rPr>
              <a:t>	G = Government purchases </a:t>
            </a:r>
          </a:p>
          <a:p>
            <a:r>
              <a:rPr lang="en-US" sz="1800" dirty="0" smtClean="0">
                <a:solidFill>
                  <a:schemeClr val="tx1"/>
                </a:solidFill>
                <a:latin typeface="Cambria" panose="02040503050406030204" pitchFamily="18" charset="0"/>
                <a:ea typeface="Cambria" panose="02040503050406030204" pitchFamily="18" charset="0"/>
              </a:rPr>
              <a:t>	X = Exports</a:t>
            </a:r>
          </a:p>
          <a:p>
            <a:r>
              <a:rPr lang="en-US" sz="1800" dirty="0" smtClean="0">
                <a:solidFill>
                  <a:schemeClr val="tx1"/>
                </a:solidFill>
                <a:latin typeface="Cambria" panose="02040503050406030204" pitchFamily="18" charset="0"/>
                <a:ea typeface="Cambria" panose="02040503050406030204" pitchFamily="18" charset="0"/>
              </a:rPr>
              <a:t>	M = Imports</a:t>
            </a:r>
            <a:endParaRPr lang="en-US" sz="18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itle 2"/>
          <p:cNvSpPr>
            <a:spLocks noGrp="1"/>
          </p:cNvSpPr>
          <p:nvPr>
            <p:ph type="title"/>
          </p:nvPr>
        </p:nvSpPr>
        <p:spPr>
          <a:xfrm>
            <a:off x="806063" y="439700"/>
            <a:ext cx="3196195" cy="396300"/>
          </a:xfrm>
        </p:spPr>
        <p:txBody>
          <a:bodyPr/>
          <a:lstStyle/>
          <a:p>
            <a:r>
              <a:rPr lang="en-US" dirty="0" smtClean="0">
                <a:latin typeface="Barlow" panose="020B0604020202020204" charset="0"/>
              </a:rPr>
              <a:t>Income </a:t>
            </a:r>
            <a:r>
              <a:rPr lang="en-US" dirty="0">
                <a:latin typeface="Barlow" panose="020B0604020202020204" charset="0"/>
              </a:rPr>
              <a:t>approach</a:t>
            </a:r>
          </a:p>
        </p:txBody>
      </p:sp>
      <p:sp>
        <p:nvSpPr>
          <p:cNvPr id="4" name="TextBox 3"/>
          <p:cNvSpPr txBox="1"/>
          <p:nvPr/>
        </p:nvSpPr>
        <p:spPr>
          <a:xfrm>
            <a:off x="1067320" y="1456023"/>
            <a:ext cx="1218680" cy="400110"/>
          </a:xfrm>
          <a:prstGeom prst="rect">
            <a:avLst/>
          </a:prstGeom>
          <a:noFill/>
        </p:spPr>
        <p:txBody>
          <a:bodyPr wrap="square" rtlCol="0">
            <a:spAutoFit/>
          </a:bodyPr>
          <a:lstStyle/>
          <a:p>
            <a:r>
              <a:rPr lang="en-US" sz="2000" b="1" dirty="0" smtClean="0">
                <a:solidFill>
                  <a:schemeClr val="accent2"/>
                </a:solidFill>
                <a:latin typeface="Cambria" panose="02040503050406030204" pitchFamily="18" charset="0"/>
                <a:ea typeface="Cambria" panose="02040503050406030204" pitchFamily="18" charset="0"/>
              </a:rPr>
              <a:t>Formula</a:t>
            </a:r>
            <a:endParaRPr lang="en-US" sz="2000" b="1" dirty="0">
              <a:solidFill>
                <a:schemeClr val="accent2"/>
              </a:solidFill>
              <a:latin typeface="Cambria" panose="02040503050406030204" pitchFamily="18" charset="0"/>
              <a:ea typeface="Cambria" panose="02040503050406030204" pitchFamily="18" charset="0"/>
            </a:endParaRPr>
          </a:p>
        </p:txBody>
      </p:sp>
      <p:sp>
        <p:nvSpPr>
          <p:cNvPr id="2" name="Rectangle 1"/>
          <p:cNvSpPr/>
          <p:nvPr/>
        </p:nvSpPr>
        <p:spPr>
          <a:xfrm>
            <a:off x="1067320" y="2386340"/>
            <a:ext cx="7892144" cy="830997"/>
          </a:xfrm>
          <a:prstGeom prst="rect">
            <a:avLst/>
          </a:prstGeom>
        </p:spPr>
        <p:txBody>
          <a:bodyPr wrap="square">
            <a:spAutoFit/>
          </a:bodyPr>
          <a:lstStyle/>
          <a:p>
            <a:r>
              <a:rPr lang="en-US" sz="2400" b="1" dirty="0" smtClean="0">
                <a:solidFill>
                  <a:srgbClr val="E8EAED"/>
                </a:solidFill>
                <a:latin typeface="Berlin Sans FB Demi" panose="020E0802020502020306" pitchFamily="34" charset="0"/>
              </a:rPr>
              <a:t>GDP = National </a:t>
            </a:r>
            <a:r>
              <a:rPr lang="en-US" sz="2400" b="1" dirty="0">
                <a:solidFill>
                  <a:srgbClr val="E8EAED"/>
                </a:solidFill>
                <a:latin typeface="Berlin Sans FB Demi" panose="020E0802020502020306" pitchFamily="34" charset="0"/>
              </a:rPr>
              <a:t>income (TNI</a:t>
            </a:r>
            <a:r>
              <a:rPr lang="en-US" sz="2400" b="1" dirty="0" smtClean="0">
                <a:solidFill>
                  <a:srgbClr val="E8EAED"/>
                </a:solidFill>
                <a:latin typeface="Berlin Sans FB Demi" panose="020E0802020502020306" pitchFamily="34" charset="0"/>
              </a:rPr>
              <a:t>) +  Sales </a:t>
            </a:r>
            <a:r>
              <a:rPr lang="en-US" sz="2400" b="1" dirty="0">
                <a:solidFill>
                  <a:srgbClr val="E8EAED"/>
                </a:solidFill>
                <a:latin typeface="Berlin Sans FB Demi" panose="020E0802020502020306" pitchFamily="34" charset="0"/>
              </a:rPr>
              <a:t>taxes (T</a:t>
            </a:r>
            <a:r>
              <a:rPr lang="en-US" sz="2400" b="1" dirty="0" smtClean="0">
                <a:solidFill>
                  <a:srgbClr val="E8EAED"/>
                </a:solidFill>
                <a:latin typeface="Berlin Sans FB Demi" panose="020E0802020502020306" pitchFamily="34" charset="0"/>
              </a:rPr>
              <a:t>) +  	Depreciation </a:t>
            </a:r>
            <a:r>
              <a:rPr lang="en-US" sz="2400" b="1" dirty="0">
                <a:solidFill>
                  <a:srgbClr val="E8EAED"/>
                </a:solidFill>
                <a:latin typeface="Berlin Sans FB Demi" panose="020E0802020502020306" pitchFamily="34" charset="0"/>
              </a:rPr>
              <a:t>(D</a:t>
            </a:r>
            <a:r>
              <a:rPr lang="en-US" sz="2400" b="1" dirty="0" smtClean="0">
                <a:solidFill>
                  <a:srgbClr val="E8EAED"/>
                </a:solidFill>
                <a:latin typeface="Berlin Sans FB Demi" panose="020E0802020502020306" pitchFamily="34" charset="0"/>
              </a:rPr>
              <a:t>) + Net </a:t>
            </a:r>
            <a:r>
              <a:rPr lang="en-US" sz="2400" b="1" dirty="0">
                <a:solidFill>
                  <a:srgbClr val="E8EAED"/>
                </a:solidFill>
                <a:latin typeface="Berlin Sans FB Demi" panose="020E0802020502020306" pitchFamily="34" charset="0"/>
              </a:rPr>
              <a:t>foreign factor income (F)</a:t>
            </a:r>
            <a:r>
              <a:rPr lang="en-US" sz="2400" dirty="0">
                <a:solidFill>
                  <a:srgbClr val="E8EAED"/>
                </a:solidFill>
                <a:latin typeface="Berlin Sans FB Demi" panose="020E0802020502020306" pitchFamily="34" charset="0"/>
              </a:rPr>
              <a:t>.</a:t>
            </a:r>
            <a:endParaRPr lang="en-US" sz="2400" dirty="0">
              <a:latin typeface="Berlin Sans FB Demi" panose="020E0802020502020306" pitchFamily="34" charset="0"/>
            </a:endParaRPr>
          </a:p>
        </p:txBody>
      </p:sp>
    </p:spTree>
    <p:extLst>
      <p:ext uri="{BB962C8B-B14F-4D97-AF65-F5344CB8AC3E}">
        <p14:creationId xmlns:p14="http://schemas.microsoft.com/office/powerpoint/2010/main" val="97338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082" y="601783"/>
            <a:ext cx="5307000" cy="396300"/>
          </a:xfrm>
        </p:spPr>
        <p:txBody>
          <a:bodyPr/>
          <a:lstStyle/>
          <a:p>
            <a:r>
              <a:rPr lang="en-US" dirty="0" smtClean="0"/>
              <a:t>Importance of GDP</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Rectangle 3"/>
          <p:cNvSpPr/>
          <p:nvPr/>
        </p:nvSpPr>
        <p:spPr>
          <a:xfrm>
            <a:off x="393897" y="1750582"/>
            <a:ext cx="8447648" cy="2246769"/>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
            </a:pPr>
            <a:r>
              <a:rPr lang="en-US" sz="2000" dirty="0">
                <a:solidFill>
                  <a:schemeClr val="tx1"/>
                </a:solidFill>
                <a:latin typeface="Cambria" panose="02040503050406030204" pitchFamily="18" charset="0"/>
                <a:ea typeface="Cambria" panose="02040503050406030204" pitchFamily="18" charset="0"/>
              </a:rPr>
              <a:t>GDP is regarded as the most important of the indicators that are used by economists all over the world for determining the growth of an economy. It takes into account the total production of the country during a year</a:t>
            </a:r>
            <a:r>
              <a:rPr lang="en-US" sz="2000" dirty="0" smtClean="0">
                <a:solidFill>
                  <a:schemeClr val="tx1"/>
                </a:solidFill>
                <a:latin typeface="Cambria" panose="02040503050406030204" pitchFamily="18" charset="0"/>
                <a:ea typeface="Cambria" panose="02040503050406030204" pitchFamily="18" charset="0"/>
              </a:rPr>
              <a:t>.</a:t>
            </a:r>
          </a:p>
          <a:p>
            <a:pPr>
              <a:buClr>
                <a:schemeClr val="accent1">
                  <a:lumMod val="75000"/>
                </a:schemeClr>
              </a:buClr>
            </a:pPr>
            <a:endParaRPr lang="en-US" sz="2000" dirty="0">
              <a:solidFill>
                <a:schemeClr val="tx1"/>
              </a:solidFill>
              <a:latin typeface="Cambria" panose="02040503050406030204" pitchFamily="18" charset="0"/>
              <a:ea typeface="Cambria" panose="02040503050406030204" pitchFamily="18" charset="0"/>
            </a:endParaRPr>
          </a:p>
          <a:p>
            <a:pPr marL="342900" indent="-342900">
              <a:buClr>
                <a:schemeClr val="accent1">
                  <a:lumMod val="75000"/>
                </a:schemeClr>
              </a:buClr>
              <a:buFont typeface="Wingdings" panose="05000000000000000000" pitchFamily="2" charset="2"/>
              <a:buChar char="§"/>
            </a:pPr>
            <a:r>
              <a:rPr lang="en-US" sz="2000" dirty="0">
                <a:solidFill>
                  <a:schemeClr val="tx1"/>
                </a:solidFill>
                <a:latin typeface="Cambria" panose="02040503050406030204" pitchFamily="18" charset="0"/>
                <a:ea typeface="Cambria" panose="02040503050406030204" pitchFamily="18" charset="0"/>
              </a:rPr>
              <a:t>It serves as a major factor that is used for determining the development of the economy and a very important parameter for estimating the performance of an economy.</a:t>
            </a:r>
          </a:p>
        </p:txBody>
      </p:sp>
    </p:spTree>
    <p:extLst>
      <p:ext uri="{BB962C8B-B14F-4D97-AF65-F5344CB8AC3E}">
        <p14:creationId xmlns:p14="http://schemas.microsoft.com/office/powerpoint/2010/main" val="3253722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TotalTime>
  <Words>729</Words>
  <Application>Microsoft Office PowerPoint</Application>
  <PresentationFormat>On-screen Show (16:9)</PresentationFormat>
  <Paragraphs>128</Paragraphs>
  <Slides>19</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Barlow Light</vt:lpstr>
      <vt:lpstr>Aharoni</vt:lpstr>
      <vt:lpstr>Calibri</vt:lpstr>
      <vt:lpstr>Barlow</vt:lpstr>
      <vt:lpstr>Cambria</vt:lpstr>
      <vt:lpstr>Tw Cen MT</vt:lpstr>
      <vt:lpstr>Artifakt Element Black</vt:lpstr>
      <vt:lpstr>Arial</vt:lpstr>
      <vt:lpstr>Berlin Sans FB Demi</vt:lpstr>
      <vt:lpstr>Algerian</vt:lpstr>
      <vt:lpstr>Wingdings</vt:lpstr>
      <vt:lpstr>Google Sans</vt:lpstr>
      <vt:lpstr>Minola template</vt:lpstr>
      <vt:lpstr> GDP  &amp;  GNP </vt:lpstr>
      <vt:lpstr>PowerPoint Presentation</vt:lpstr>
      <vt:lpstr>CONTENT</vt:lpstr>
      <vt:lpstr>GDP</vt:lpstr>
      <vt:lpstr>PowerPoint Presentation</vt:lpstr>
      <vt:lpstr>Measuring GDP</vt:lpstr>
      <vt:lpstr>Expenditure approach</vt:lpstr>
      <vt:lpstr>Income approach</vt:lpstr>
      <vt:lpstr>Importance of GDP</vt:lpstr>
      <vt:lpstr>Limitations of GDP</vt:lpstr>
      <vt:lpstr>GNP</vt:lpstr>
      <vt:lpstr>Components of GNP</vt:lpstr>
      <vt:lpstr>PowerPoint Presentation</vt:lpstr>
      <vt:lpstr>PowerPoint Presentation</vt:lpstr>
      <vt:lpstr>Limitation of GNP</vt:lpstr>
      <vt:lpstr>GDP VS GNP</vt:lpstr>
      <vt:lpstr>GDP VS GNP   (Cont’d)</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Joy Pal</dc:creator>
  <cp:lastModifiedBy>DELL</cp:lastModifiedBy>
  <cp:revision>41</cp:revision>
  <dcterms:modified xsi:type="dcterms:W3CDTF">2022-09-11T06:07:05Z</dcterms:modified>
</cp:coreProperties>
</file>