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78" r:id="rId6"/>
    <p:sldId id="257" r:id="rId7"/>
    <p:sldId id="259" r:id="rId8"/>
    <p:sldId id="275" r:id="rId9"/>
    <p:sldId id="277" r:id="rId10"/>
    <p:sldId id="264" r:id="rId11"/>
    <p:sldId id="274" r:id="rId12"/>
    <p:sldId id="260" r:id="rId13"/>
    <p:sldId id="261" r:id="rId14"/>
    <p:sldId id="276" r:id="rId15"/>
    <p:sldId id="265" r:id="rId16"/>
    <p:sldId id="281" r:id="rId17"/>
    <p:sldId id="282" r:id="rId18"/>
    <p:sldId id="283" r:id="rId19"/>
    <p:sldId id="266" r:id="rId20"/>
    <p:sldId id="273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3" autoAdjust="0"/>
    <p:restoredTop sz="93184" autoAdjust="0"/>
  </p:normalViewPr>
  <p:slideViewPr>
    <p:cSldViewPr snapToGrid="0">
      <p:cViewPr varScale="1">
        <p:scale>
          <a:sx n="85" d="100"/>
          <a:sy n="85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04-Sep-21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s://pngimg.com/download/66686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65" y="1830333"/>
            <a:ext cx="9501554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Electrolysis </a:t>
            </a:r>
            <a:b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and </a:t>
            </a:r>
            <a:b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Electrical  Properties  of  Solution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686674" y="1681332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8DB8E3-A91F-494A-9EB2-C162BC9AA2C9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8C4C5-C7B2-4DD1-86C0-A8620E05BBCF}"/>
              </a:ext>
            </a:extLst>
          </p:cNvPr>
          <p:cNvCxnSpPr/>
          <p:nvPr/>
        </p:nvCxnSpPr>
        <p:spPr>
          <a:xfrm>
            <a:off x="360486" y="1075793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8559-96E7-4634-8B1F-552280A0C094}"/>
              </a:ext>
            </a:extLst>
          </p:cNvPr>
          <p:cNvSpPr txBox="1"/>
          <p:nvPr/>
        </p:nvSpPr>
        <p:spPr>
          <a:xfrm>
            <a:off x="360486" y="480065"/>
            <a:ext cx="890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Arial Black" panose="020B0A04020102020204" pitchFamily="34" charset="0"/>
                <a:ea typeface="Cambria Math" panose="02040503050406030204" pitchFamily="18" charset="0"/>
              </a:rPr>
              <a:t>FARADAY’s Laws of Electrolysis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778DB-84D7-4B4F-B9F0-75AF1AB135E8}"/>
              </a:ext>
            </a:extLst>
          </p:cNvPr>
          <p:cNvSpPr txBox="1"/>
          <p:nvPr/>
        </p:nvSpPr>
        <p:spPr>
          <a:xfrm>
            <a:off x="515657" y="2044346"/>
            <a:ext cx="42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First Law: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C9894-17C0-4294-8601-5900E5A6CA0E}"/>
              </a:ext>
            </a:extLst>
          </p:cNvPr>
          <p:cNvSpPr txBox="1"/>
          <p:nvPr/>
        </p:nvSpPr>
        <p:spPr>
          <a:xfrm>
            <a:off x="1080654" y="2946226"/>
            <a:ext cx="954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amount of a given product liberated at an electrode during electrolysis is directly proportional to the quantity of electricity which passes through the electrolyte solution.  </a:t>
            </a: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 = ZQ</a:t>
            </a: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Unit is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grams per coulomb ( g/C )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85327-E0A3-43F0-9984-39A6D29E6ECE}"/>
              </a:ext>
            </a:extLst>
          </p:cNvPr>
          <p:cNvSpPr txBox="1"/>
          <p:nvPr/>
        </p:nvSpPr>
        <p:spPr>
          <a:xfrm>
            <a:off x="360486" y="469522"/>
            <a:ext cx="890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Arial Black" panose="020B0A04020102020204" pitchFamily="34" charset="0"/>
                <a:ea typeface="Cambria Math" panose="02040503050406030204" pitchFamily="18" charset="0"/>
              </a:rPr>
              <a:t>FARADAY’s Laws of Electrolysis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93B57C-0E5D-4793-A657-0BB8369AAECE}"/>
              </a:ext>
            </a:extLst>
          </p:cNvPr>
          <p:cNvCxnSpPr/>
          <p:nvPr/>
        </p:nvCxnSpPr>
        <p:spPr>
          <a:xfrm>
            <a:off x="360486" y="1084585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72AF4A3-2A00-4609-9AED-DE6033B8D058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7F040-2530-47E6-B945-32077EDCF83C}"/>
              </a:ext>
            </a:extLst>
          </p:cNvPr>
          <p:cNvSpPr txBox="1"/>
          <p:nvPr/>
        </p:nvSpPr>
        <p:spPr>
          <a:xfrm>
            <a:off x="515657" y="1894877"/>
            <a:ext cx="42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Second Law: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F26E44-A8EB-40E2-9CB7-0DD64274A476}"/>
                  </a:ext>
                </a:extLst>
              </p:cNvPr>
              <p:cNvSpPr txBox="1"/>
              <p:nvPr/>
            </p:nvSpPr>
            <p:spPr>
              <a:xfrm>
                <a:off x="1063069" y="2934159"/>
                <a:ext cx="9541999" cy="377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the same quantity of electricity passes through solutions of different electrolytes, the amounts of the substances liberated at the electrodes are directly proportional to their chemical equivalents. </a:t>
                </a:r>
              </a:p>
              <a:p>
                <a:pPr algn="just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Unit is  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Volt ( V 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F26E44-A8EB-40E2-9CB7-0DD64274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69" y="2934159"/>
                <a:ext cx="9541999" cy="3771482"/>
              </a:xfrm>
              <a:prstGeom prst="rect">
                <a:avLst/>
              </a:prstGeom>
              <a:blipFill>
                <a:blip r:embed="rId2"/>
                <a:stretch>
                  <a:fillRect l="-1277" t="-1616" r="-1277" b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521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4F8E34-26E1-46E5-8E0A-165487A81FE3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24477F-1707-4017-97C0-1FE30C6D8E13}"/>
              </a:ext>
            </a:extLst>
          </p:cNvPr>
          <p:cNvCxnSpPr/>
          <p:nvPr/>
        </p:nvCxnSpPr>
        <p:spPr>
          <a:xfrm>
            <a:off x="633480" y="1286250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0BE74-A019-4695-BA28-322C1743A53F}"/>
              </a:ext>
            </a:extLst>
          </p:cNvPr>
          <p:cNvSpPr txBox="1"/>
          <p:nvPr/>
        </p:nvSpPr>
        <p:spPr>
          <a:xfrm>
            <a:off x="633479" y="609141"/>
            <a:ext cx="8422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Arial Black" panose="020B0A04020102020204" pitchFamily="34" charset="0"/>
                <a:ea typeface="Cambria Math" panose="02040503050406030204" pitchFamily="18" charset="0"/>
              </a:rPr>
              <a:t>Conductance of Electrolytes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5ECA4-80A7-4BE0-A996-9DF49A50090F}"/>
              </a:ext>
            </a:extLst>
          </p:cNvPr>
          <p:cNvSpPr txBox="1"/>
          <p:nvPr/>
        </p:nvSpPr>
        <p:spPr>
          <a:xfrm>
            <a:off x="633479" y="1557470"/>
            <a:ext cx="9319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power of electrolytes to conduct electric currents is termed conductivity or conductance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flow of electricity through an electrolytic conductor.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Electricity passes in the form of 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7FE2-64BD-46F0-9025-E967E9E6194D}"/>
              </a:ext>
            </a:extLst>
          </p:cNvPr>
          <p:cNvSpPr txBox="1"/>
          <p:nvPr/>
        </p:nvSpPr>
        <p:spPr>
          <a:xfrm>
            <a:off x="633479" y="4106237"/>
            <a:ext cx="9187786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Three main factors 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1.   The concentration of 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2.   The types of 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3.   Temperature </a:t>
            </a:r>
          </a:p>
        </p:txBody>
      </p:sp>
    </p:spTree>
    <p:extLst>
      <p:ext uri="{BB962C8B-B14F-4D97-AF65-F5344CB8AC3E}">
        <p14:creationId xmlns:p14="http://schemas.microsoft.com/office/powerpoint/2010/main" val="98857707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1DA7C-9954-44A0-A365-CA2249DA9233}"/>
              </a:ext>
            </a:extLst>
          </p:cNvPr>
          <p:cNvSpPr/>
          <p:nvPr/>
        </p:nvSpPr>
        <p:spPr>
          <a:xfrm>
            <a:off x="11061007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F80D6C-F8EC-4843-B18D-691D357536A3}"/>
              </a:ext>
            </a:extLst>
          </p:cNvPr>
          <p:cNvCxnSpPr>
            <a:cxnSpLocks/>
          </p:cNvCxnSpPr>
          <p:nvPr/>
        </p:nvCxnSpPr>
        <p:spPr>
          <a:xfrm>
            <a:off x="379528" y="1193304"/>
            <a:ext cx="100381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E92F92-7FB5-4F9C-8CD8-8CB354998649}"/>
              </a:ext>
            </a:extLst>
          </p:cNvPr>
          <p:cNvSpPr txBox="1"/>
          <p:nvPr/>
        </p:nvSpPr>
        <p:spPr>
          <a:xfrm>
            <a:off x="521298" y="552434"/>
            <a:ext cx="803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rial Black" panose="020B0A04020102020204" pitchFamily="34" charset="0"/>
                <a:ea typeface="Cambria" panose="02040503050406030204" pitchFamily="18" charset="0"/>
              </a:rPr>
              <a:t>Specific Conductance</a:t>
            </a:r>
            <a:endParaRPr lang="en-US" sz="36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DDFB-32FE-4FD0-99C0-546B9DDFFA0B}"/>
              </a:ext>
            </a:extLst>
          </p:cNvPr>
          <p:cNvSpPr txBox="1"/>
          <p:nvPr/>
        </p:nvSpPr>
        <p:spPr>
          <a:xfrm>
            <a:off x="521298" y="1888208"/>
            <a:ext cx="9896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ability of a substance to conduct electricity.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is Denoted by K (Kappa).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is the reciprocal of resistivity ( ρ 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CE8F-39EF-4237-A210-8BFE501095E4}"/>
                  </a:ext>
                </a:extLst>
              </p:cNvPr>
              <p:cNvSpPr txBox="1"/>
              <p:nvPr/>
            </p:nvSpPr>
            <p:spPr>
              <a:xfrm>
                <a:off x="3363178" y="3781961"/>
                <a:ext cx="2349005" cy="104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CE8F-39EF-4237-A210-8BFE5010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78" y="3781961"/>
                <a:ext cx="2349005" cy="104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92AD6-415C-45A3-9057-9D23A4A04B40}"/>
                  </a:ext>
                </a:extLst>
              </p:cNvPr>
              <p:cNvSpPr txBox="1"/>
              <p:nvPr/>
            </p:nvSpPr>
            <p:spPr>
              <a:xfrm>
                <a:off x="177337" y="5429696"/>
                <a:ext cx="384602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S.I. Unit :        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4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92AD6-415C-45A3-9057-9D23A4A04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7" y="5429696"/>
                <a:ext cx="3846022" cy="470000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3790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39AF76-05FB-4CFC-8F91-8628E75C1AB2}"/>
              </a:ext>
            </a:extLst>
          </p:cNvPr>
          <p:cNvSpPr/>
          <p:nvPr/>
        </p:nvSpPr>
        <p:spPr>
          <a:xfrm>
            <a:off x="11055741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8B03EA-8999-4B46-962D-4A4DD25C1A79}"/>
              </a:ext>
            </a:extLst>
          </p:cNvPr>
          <p:cNvCxnSpPr>
            <a:cxnSpLocks/>
          </p:cNvCxnSpPr>
          <p:nvPr/>
        </p:nvCxnSpPr>
        <p:spPr>
          <a:xfrm>
            <a:off x="379528" y="1193304"/>
            <a:ext cx="100381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3631C5-8B82-4FC8-A10B-728C1E99D23E}"/>
              </a:ext>
            </a:extLst>
          </p:cNvPr>
          <p:cNvSpPr txBox="1"/>
          <p:nvPr/>
        </p:nvSpPr>
        <p:spPr>
          <a:xfrm>
            <a:off x="379528" y="498198"/>
            <a:ext cx="944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rial Black" panose="020B0A04020102020204" pitchFamily="34" charset="0"/>
                <a:ea typeface="Cambria" panose="02040503050406030204" pitchFamily="18" charset="0"/>
              </a:rPr>
              <a:t>Equivalent Conductance</a:t>
            </a:r>
            <a:endParaRPr lang="en-US" sz="3600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4BA8E-F04B-4684-A6C0-0C0ECB527881}"/>
              </a:ext>
            </a:extLst>
          </p:cNvPr>
          <p:cNvSpPr txBox="1"/>
          <p:nvPr/>
        </p:nvSpPr>
        <p:spPr>
          <a:xfrm>
            <a:off x="548640" y="1795549"/>
            <a:ext cx="986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volume of solution containing one equivalent of an electrolyte.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denoted by the symbol </a:t>
            </a:r>
            <a:r>
              <a:rPr lang="el-GR" sz="24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Λ</a:t>
            </a:r>
            <a:r>
              <a:rPr lang="en-US" sz="24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Lamda</a:t>
            </a:r>
            <a:r>
              <a:rPr lang="en-US" sz="24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helpful to get comparable results for different electrolytes.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76E57-A711-4BB9-8AB9-578F5421F136}"/>
                  </a:ext>
                </a:extLst>
              </p:cNvPr>
              <p:cNvSpPr txBox="1"/>
              <p:nvPr/>
            </p:nvSpPr>
            <p:spPr>
              <a:xfrm>
                <a:off x="4070022" y="3862123"/>
                <a:ext cx="2826223" cy="10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×1000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76E57-A711-4BB9-8AB9-578F5421F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2" y="3862123"/>
                <a:ext cx="2826223" cy="104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92DC5-4D56-478D-BFA7-06B953DC8DAB}"/>
                  </a:ext>
                </a:extLst>
              </p:cNvPr>
              <p:cNvSpPr txBox="1"/>
              <p:nvPr/>
            </p:nvSpPr>
            <p:spPr>
              <a:xfrm>
                <a:off x="548640" y="5444379"/>
                <a:ext cx="5317033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Unit : </a:t>
                </a:r>
                <a:r>
                  <a:rPr lang="en-US" sz="2800" b="1" i="1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Siemens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/equivalent</a:t>
                </a:r>
                <a:r>
                  <a:rPr lang="en-US" sz="2800" b="1" i="1" dirty="0"/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92DC5-4D56-478D-BFA7-06B953DC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5444379"/>
                <a:ext cx="5317033" cy="440633"/>
              </a:xfrm>
              <a:prstGeom prst="rect">
                <a:avLst/>
              </a:prstGeom>
              <a:blipFill>
                <a:blip r:embed="rId3"/>
                <a:stretch>
                  <a:fillRect l="-3784" t="-25000" b="-5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8508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63CE6D-4D1A-4B3E-A783-FCC97AF43BCF}"/>
              </a:ext>
            </a:extLst>
          </p:cNvPr>
          <p:cNvSpPr/>
          <p:nvPr/>
        </p:nvSpPr>
        <p:spPr>
          <a:xfrm>
            <a:off x="11055741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ECD4C-B36C-4910-8CB7-C949561E898D}"/>
              </a:ext>
            </a:extLst>
          </p:cNvPr>
          <p:cNvCxnSpPr>
            <a:cxnSpLocks/>
          </p:cNvCxnSpPr>
          <p:nvPr/>
        </p:nvCxnSpPr>
        <p:spPr>
          <a:xfrm>
            <a:off x="379528" y="1193304"/>
            <a:ext cx="100381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72ABC7-4E36-4ADE-9EA4-92F8FC7ED6E6}"/>
              </a:ext>
            </a:extLst>
          </p:cNvPr>
          <p:cNvSpPr txBox="1"/>
          <p:nvPr/>
        </p:nvSpPr>
        <p:spPr>
          <a:xfrm>
            <a:off x="379528" y="498198"/>
            <a:ext cx="944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  <a:ea typeface="Cambria" panose="02040503050406030204" pitchFamily="18" charset="0"/>
              </a:rPr>
              <a:t>Types of Electrolytes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CCE96-2A23-47DE-80E9-39CEF14A7D06}"/>
              </a:ext>
            </a:extLst>
          </p:cNvPr>
          <p:cNvSpPr txBox="1"/>
          <p:nvPr/>
        </p:nvSpPr>
        <p:spPr>
          <a:xfrm>
            <a:off x="3985414" y="1995055"/>
            <a:ext cx="236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Electrolytes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C57366-0A4B-40F2-B151-6E373C735416}"/>
              </a:ext>
            </a:extLst>
          </p:cNvPr>
          <p:cNvCxnSpPr/>
          <p:nvPr/>
        </p:nvCxnSpPr>
        <p:spPr>
          <a:xfrm>
            <a:off x="1113905" y="3000413"/>
            <a:ext cx="84623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F7D7-09FE-4292-ADD3-58D68CB276DC}"/>
              </a:ext>
            </a:extLst>
          </p:cNvPr>
          <p:cNvCxnSpPr/>
          <p:nvPr/>
        </p:nvCxnSpPr>
        <p:spPr>
          <a:xfrm>
            <a:off x="1113905" y="3000413"/>
            <a:ext cx="0" cy="42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49768-6C27-419A-B11D-210739DF9713}"/>
              </a:ext>
            </a:extLst>
          </p:cNvPr>
          <p:cNvCxnSpPr/>
          <p:nvPr/>
        </p:nvCxnSpPr>
        <p:spPr>
          <a:xfrm>
            <a:off x="5168169" y="3000413"/>
            <a:ext cx="0" cy="42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C828B5-57F3-4979-820A-F496DBE1A322}"/>
              </a:ext>
            </a:extLst>
          </p:cNvPr>
          <p:cNvCxnSpPr>
            <a:stCxn id="5" idx="2"/>
          </p:cNvCxnSpPr>
          <p:nvPr/>
        </p:nvCxnSpPr>
        <p:spPr>
          <a:xfrm>
            <a:off x="5168169" y="2518275"/>
            <a:ext cx="0" cy="482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3BA84-9EE2-4BB7-9418-4C3CFDFB198A}"/>
              </a:ext>
            </a:extLst>
          </p:cNvPr>
          <p:cNvCxnSpPr/>
          <p:nvPr/>
        </p:nvCxnSpPr>
        <p:spPr>
          <a:xfrm>
            <a:off x="9576262" y="3000413"/>
            <a:ext cx="0" cy="42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31BA7B-4381-417D-BB34-CE0166C8C993}"/>
              </a:ext>
            </a:extLst>
          </p:cNvPr>
          <p:cNvSpPr txBox="1"/>
          <p:nvPr/>
        </p:nvSpPr>
        <p:spPr>
          <a:xfrm>
            <a:off x="147473" y="3724102"/>
            <a:ext cx="227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Strong Electrolytes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E9585C-CBE7-4203-94D2-45AC7968D5C0}"/>
              </a:ext>
            </a:extLst>
          </p:cNvPr>
          <p:cNvSpPr txBox="1"/>
          <p:nvPr/>
        </p:nvSpPr>
        <p:spPr>
          <a:xfrm>
            <a:off x="4073238" y="3724102"/>
            <a:ext cx="227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Weak Electrolytes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022739-68D9-4F83-BE5D-1C64FE2BAF88}"/>
              </a:ext>
            </a:extLst>
          </p:cNvPr>
          <p:cNvSpPr txBox="1"/>
          <p:nvPr/>
        </p:nvSpPr>
        <p:spPr>
          <a:xfrm>
            <a:off x="8437419" y="3724102"/>
            <a:ext cx="227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Non Electrolytes</a:t>
            </a:r>
          </a:p>
        </p:txBody>
      </p:sp>
    </p:spTree>
    <p:extLst>
      <p:ext uri="{BB962C8B-B14F-4D97-AF65-F5344CB8AC3E}">
        <p14:creationId xmlns:p14="http://schemas.microsoft.com/office/powerpoint/2010/main" val="112742042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0EA4FC-F00D-4A46-8C52-C411D7DF7136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255F6A-2D05-4C6F-AEBB-361B28F2D9B6}"/>
              </a:ext>
            </a:extLst>
          </p:cNvPr>
          <p:cNvCxnSpPr/>
          <p:nvPr/>
        </p:nvCxnSpPr>
        <p:spPr>
          <a:xfrm>
            <a:off x="627663" y="1479681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96F191-3F5B-45E6-9EB8-1BE52DC0FC47}"/>
              </a:ext>
            </a:extLst>
          </p:cNvPr>
          <p:cNvSpPr txBox="1"/>
          <p:nvPr/>
        </p:nvSpPr>
        <p:spPr>
          <a:xfrm>
            <a:off x="627663" y="746068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rial Black" panose="020B0A04020102020204" pitchFamily="34" charset="0"/>
                <a:ea typeface="Cambria Math" panose="02040503050406030204" pitchFamily="18" charset="0"/>
              </a:rPr>
              <a:t>Strong Electrolytes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E2DFF-A048-47C6-800D-90A512CEE0B7}"/>
              </a:ext>
            </a:extLst>
          </p:cNvPr>
          <p:cNvSpPr txBox="1"/>
          <p:nvPr/>
        </p:nvSpPr>
        <p:spPr>
          <a:xfrm>
            <a:off x="1190371" y="3728031"/>
            <a:ext cx="6926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 acidic electrolytes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: 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HCl, H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HNO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CDA51-B422-4D87-BB7F-1318F4183C3B}"/>
              </a:ext>
            </a:extLst>
          </p:cNvPr>
          <p:cNvSpPr txBox="1"/>
          <p:nvPr/>
        </p:nvSpPr>
        <p:spPr>
          <a:xfrm>
            <a:off x="1190371" y="4271872"/>
            <a:ext cx="736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 bases electrolytes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: 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NaOH, KOH, Ca (OH)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3C862-642B-4822-B635-BC8BAF44DFAB}"/>
              </a:ext>
            </a:extLst>
          </p:cNvPr>
          <p:cNvSpPr txBox="1"/>
          <p:nvPr/>
        </p:nvSpPr>
        <p:spPr>
          <a:xfrm>
            <a:off x="1190371" y="4815713"/>
            <a:ext cx="777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alts electrolytes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 :  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Most of the salts are electrolytes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95A2D-CEA7-4066-8967-3DA6FC13867F}"/>
              </a:ext>
            </a:extLst>
          </p:cNvPr>
          <p:cNvSpPr txBox="1"/>
          <p:nvPr/>
        </p:nvSpPr>
        <p:spPr>
          <a:xfrm>
            <a:off x="810596" y="2068140"/>
            <a:ext cx="917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substance that gives a solution in which almost all the molecules are ionized.  </a:t>
            </a:r>
          </a:p>
        </p:txBody>
      </p:sp>
    </p:spTree>
    <p:extLst>
      <p:ext uri="{BB962C8B-B14F-4D97-AF65-F5344CB8AC3E}">
        <p14:creationId xmlns:p14="http://schemas.microsoft.com/office/powerpoint/2010/main" val="368389426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E053F-F8AF-4AC7-A37A-0874C7B009C5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4019FC-0F79-482B-AD4D-7598E84E9004}"/>
              </a:ext>
            </a:extLst>
          </p:cNvPr>
          <p:cNvCxnSpPr/>
          <p:nvPr/>
        </p:nvCxnSpPr>
        <p:spPr>
          <a:xfrm>
            <a:off x="527539" y="112798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BCB372-F19C-4AB3-BC68-87368AE011F9}"/>
              </a:ext>
            </a:extLst>
          </p:cNvPr>
          <p:cNvSpPr txBox="1"/>
          <p:nvPr/>
        </p:nvSpPr>
        <p:spPr>
          <a:xfrm>
            <a:off x="527538" y="481658"/>
            <a:ext cx="477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Arial Black" panose="020B0A04020102020204" pitchFamily="34" charset="0"/>
                <a:ea typeface="Cambria Math" panose="02040503050406030204" pitchFamily="18" charset="0"/>
              </a:rPr>
              <a:t>Weak Electrolytes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AA25E-9F3F-4451-B027-03C5DEE1E15D}"/>
              </a:ext>
            </a:extLst>
          </p:cNvPr>
          <p:cNvSpPr txBox="1"/>
          <p:nvPr/>
        </p:nvSpPr>
        <p:spPr>
          <a:xfrm>
            <a:off x="527538" y="1867957"/>
            <a:ext cx="954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substance that gives a solution in which only a small proportion of the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solute molecules are ionized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57C14-770E-467E-87D0-645446301FDA}"/>
              </a:ext>
            </a:extLst>
          </p:cNvPr>
          <p:cNvSpPr txBox="1"/>
          <p:nvPr/>
        </p:nvSpPr>
        <p:spPr>
          <a:xfrm>
            <a:off x="535604" y="3195382"/>
            <a:ext cx="975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Weak acidic electrolytes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: All organic are examples of weak electrolytes.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ABEC5-9F50-4D08-9CD4-6432E521F3BB}"/>
              </a:ext>
            </a:extLst>
          </p:cNvPr>
          <p:cNvSpPr txBox="1"/>
          <p:nvPr/>
        </p:nvSpPr>
        <p:spPr>
          <a:xfrm>
            <a:off x="535604" y="4105952"/>
            <a:ext cx="954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eak bases electrolytes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Most organic bases e.g., alkyl amines (C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are weak electrolytes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712EA-96E2-4609-8C38-34EC4C48F2E7}"/>
              </a:ext>
            </a:extLst>
          </p:cNvPr>
          <p:cNvSpPr txBox="1"/>
          <p:nvPr/>
        </p:nvSpPr>
        <p:spPr>
          <a:xfrm>
            <a:off x="527538" y="5464008"/>
            <a:ext cx="970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Salts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few salts such as mercury (II) chloride and lead (II) acetate are    weak electrolytes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4793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ED36C-3442-4EEF-8FF1-B64B3DDE9EA0}"/>
              </a:ext>
            </a:extLst>
          </p:cNvPr>
          <p:cNvSpPr txBox="1"/>
          <p:nvPr/>
        </p:nvSpPr>
        <p:spPr>
          <a:xfrm>
            <a:off x="527538" y="481658"/>
            <a:ext cx="4406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latin typeface="Arial Black" panose="020B0A04020102020204" pitchFamily="34" charset="0"/>
                <a:ea typeface="Cambria Math" panose="02040503050406030204" pitchFamily="18" charset="0"/>
              </a:rPr>
              <a:t>Non-Electrolytes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8EDCD3-EB95-42CB-B17F-0516836C2648}"/>
              </a:ext>
            </a:extLst>
          </p:cNvPr>
          <p:cNvCxnSpPr/>
          <p:nvPr/>
        </p:nvCxnSpPr>
        <p:spPr>
          <a:xfrm>
            <a:off x="527539" y="112798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016BD02-A752-423F-8E24-FFF4E148851C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1A729-5867-4110-8043-46DED4F31384}"/>
              </a:ext>
            </a:extLst>
          </p:cNvPr>
          <p:cNvSpPr txBox="1"/>
          <p:nvPr/>
        </p:nvSpPr>
        <p:spPr>
          <a:xfrm>
            <a:off x="764771" y="2410690"/>
            <a:ext cx="9304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Typically polar covalent substances that do dissolve in water as molecules instead of 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They do not conduct electricity at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Glucose ( </a:t>
            </a:r>
            <a:r>
              <a:rPr lang="en-US" sz="2400" b="0" i="0" dirty="0">
                <a:solidFill>
                  <a:srgbClr val="373D3F"/>
                </a:solidFill>
                <a:effectLst/>
                <a:latin typeface="proxima-nova"/>
              </a:rPr>
              <a:t>C</a:t>
            </a:r>
            <a:r>
              <a:rPr lang="en-US" sz="2400" b="0" i="0" baseline="-25000" dirty="0">
                <a:solidFill>
                  <a:srgbClr val="373D3F"/>
                </a:solidFill>
                <a:effectLst/>
                <a:latin typeface="proxima-nova"/>
              </a:rPr>
              <a:t>6</a:t>
            </a:r>
            <a:r>
              <a:rPr lang="en-US" sz="2400" b="0" i="0" dirty="0">
                <a:solidFill>
                  <a:srgbClr val="373D3F"/>
                </a:solidFill>
                <a:effectLst/>
                <a:latin typeface="proxima-nova"/>
              </a:rPr>
              <a:t>H</a:t>
            </a:r>
            <a:r>
              <a:rPr lang="en-US" sz="2400" b="0" i="0" baseline="-25000" dirty="0">
                <a:solidFill>
                  <a:srgbClr val="373D3F"/>
                </a:solidFill>
                <a:effectLst/>
                <a:latin typeface="proxima-nova"/>
              </a:rPr>
              <a:t>12</a:t>
            </a:r>
            <a:r>
              <a:rPr lang="en-US" sz="2400" b="0" i="0" dirty="0">
                <a:solidFill>
                  <a:srgbClr val="373D3F"/>
                </a:solidFill>
                <a:effectLst/>
                <a:latin typeface="proxima-nova"/>
              </a:rPr>
              <a:t>O</a:t>
            </a:r>
            <a:r>
              <a:rPr lang="en-US" sz="2400" b="0" i="0" baseline="-25000" dirty="0">
                <a:solidFill>
                  <a:srgbClr val="373D3F"/>
                </a:solidFill>
                <a:effectLst/>
                <a:latin typeface="proxima-nova"/>
              </a:rPr>
              <a:t>6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54276988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7418A7-D5E0-41FA-B2D9-B4B2F8A80FA4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546099" y="1600200"/>
            <a:ext cx="7099801" cy="3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49751262-2DF0-464C-B69E-69533A5A6F10}"/>
              </a:ext>
            </a:extLst>
          </p:cNvPr>
          <p:cNvSpPr/>
          <p:nvPr/>
        </p:nvSpPr>
        <p:spPr>
          <a:xfrm>
            <a:off x="2926372" y="461496"/>
            <a:ext cx="5980234" cy="1046285"/>
          </a:xfrm>
          <a:prstGeom prst="horizontalScrol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4C1CD-2695-4453-91D1-8490676F4BA3}"/>
              </a:ext>
            </a:extLst>
          </p:cNvPr>
          <p:cNvSpPr txBox="1"/>
          <p:nvPr/>
        </p:nvSpPr>
        <p:spPr>
          <a:xfrm>
            <a:off x="3842458" y="608332"/>
            <a:ext cx="450708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TO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351A7-755B-4876-9FD0-7DB47D9C628D}"/>
              </a:ext>
            </a:extLst>
          </p:cNvPr>
          <p:cNvSpPr txBox="1"/>
          <p:nvPr/>
        </p:nvSpPr>
        <p:spPr>
          <a:xfrm>
            <a:off x="1942366" y="2017206"/>
            <a:ext cx="7948247" cy="35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MD. SHAKIL AHMED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Lecturer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Dept. of Textile Engineering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Green University</a:t>
            </a:r>
          </a:p>
        </p:txBody>
      </p:sp>
    </p:spTree>
    <p:extLst>
      <p:ext uri="{BB962C8B-B14F-4D97-AF65-F5344CB8AC3E}">
        <p14:creationId xmlns:p14="http://schemas.microsoft.com/office/powerpoint/2010/main" val="209575235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FD568-687C-4295-A0EB-CE8E02D12202}"/>
              </a:ext>
            </a:extLst>
          </p:cNvPr>
          <p:cNvSpPr txBox="1"/>
          <p:nvPr/>
        </p:nvSpPr>
        <p:spPr>
          <a:xfrm>
            <a:off x="4256357" y="630698"/>
            <a:ext cx="331001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Author’s  </a:t>
            </a:r>
          </a:p>
        </p:txBody>
      </p: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C5EB0D64-45DE-4D34-B2D0-02B29F93CB6A}"/>
              </a:ext>
            </a:extLst>
          </p:cNvPr>
          <p:cNvSpPr/>
          <p:nvPr/>
        </p:nvSpPr>
        <p:spPr>
          <a:xfrm>
            <a:off x="3515459" y="461499"/>
            <a:ext cx="4791808" cy="1046285"/>
          </a:xfrm>
          <a:prstGeom prst="horizontalScroll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13F24-74C3-43D0-9744-3664AB72B17F}"/>
              </a:ext>
            </a:extLst>
          </p:cNvPr>
          <p:cNvSpPr txBox="1"/>
          <p:nvPr/>
        </p:nvSpPr>
        <p:spPr>
          <a:xfrm>
            <a:off x="2499947" y="2235308"/>
            <a:ext cx="6822832" cy="36971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Shahinur Rahman 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203002070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 Pal 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201002418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Fahim Tazwoar Sourav 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201002110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Nusrat Jahan Nizhum 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203002037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Sabina Yasmin Kalpona 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203002023</a:t>
            </a:r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1DE3E0-0A70-4B22-AC17-DBAC38E0EF7E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9E980-B5C4-4020-BA04-F387E13BDED7}"/>
              </a:ext>
            </a:extLst>
          </p:cNvPr>
          <p:cNvSpPr txBox="1"/>
          <p:nvPr/>
        </p:nvSpPr>
        <p:spPr>
          <a:xfrm>
            <a:off x="834098" y="1935530"/>
            <a:ext cx="92354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Electrolysis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Electrical Units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FARADAY’s Laws of Electrolysis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Conductance of Electrolytes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Electrolytic conductance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 Electrolytes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Weak Electrolytes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19FB-13F5-4A49-AD60-864EF183B8D7}"/>
              </a:ext>
            </a:extLst>
          </p:cNvPr>
          <p:cNvSpPr txBox="1"/>
          <p:nvPr/>
        </p:nvSpPr>
        <p:spPr>
          <a:xfrm>
            <a:off x="527539" y="455272"/>
            <a:ext cx="5231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D8850C-848E-45D2-8220-1A8F81153F2E}"/>
              </a:ext>
            </a:extLst>
          </p:cNvPr>
          <p:cNvCxnSpPr/>
          <p:nvPr/>
        </p:nvCxnSpPr>
        <p:spPr>
          <a:xfrm>
            <a:off x="527539" y="112798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D19DF-3693-416B-970D-1FB8F909D905}"/>
              </a:ext>
            </a:extLst>
          </p:cNvPr>
          <p:cNvSpPr txBox="1"/>
          <p:nvPr/>
        </p:nvSpPr>
        <p:spPr>
          <a:xfrm>
            <a:off x="671049" y="557263"/>
            <a:ext cx="75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  <a:cs typeface="Aharoni" panose="02010803020104030203" pitchFamily="2" charset="-79"/>
              </a:rPr>
              <a:t>Electrolysis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FD3616-0E47-498E-B915-973D71286823}"/>
              </a:ext>
            </a:extLst>
          </p:cNvPr>
          <p:cNvCxnSpPr/>
          <p:nvPr/>
        </p:nvCxnSpPr>
        <p:spPr>
          <a:xfrm>
            <a:off x="671049" y="126514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E3F02B-9649-492B-AC2E-172337E0413D}"/>
              </a:ext>
            </a:extLst>
          </p:cNvPr>
          <p:cNvSpPr txBox="1"/>
          <p:nvPr/>
        </p:nvSpPr>
        <p:spPr>
          <a:xfrm>
            <a:off x="975849" y="2305615"/>
            <a:ext cx="8387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process where electrical energy is transformed into chemical energy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is not spontaneous, electrical energy must be supplied for a reaction to occur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05297-45DB-4D16-960A-972DAA9F96EC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05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FD876-22D1-43E8-B552-A93DC857E7B7}"/>
              </a:ext>
            </a:extLst>
          </p:cNvPr>
          <p:cNvSpPr txBox="1"/>
          <p:nvPr/>
        </p:nvSpPr>
        <p:spPr>
          <a:xfrm>
            <a:off x="671048" y="522816"/>
            <a:ext cx="75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Application of Electrolysis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A583D0-E426-416F-9D4F-1D2BF745B2DC}"/>
              </a:ext>
            </a:extLst>
          </p:cNvPr>
          <p:cNvCxnSpPr/>
          <p:nvPr/>
        </p:nvCxnSpPr>
        <p:spPr>
          <a:xfrm>
            <a:off x="671049" y="126514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69E202-A38F-44E9-98F5-906F29B72E3D}"/>
              </a:ext>
            </a:extLst>
          </p:cNvPr>
          <p:cNvSpPr txBox="1"/>
          <p:nvPr/>
        </p:nvSpPr>
        <p:spPr>
          <a:xfrm>
            <a:off x="671048" y="2200192"/>
            <a:ext cx="9541999" cy="324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Electroplating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Extraction of reactive metals such as Na, Al from metal 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Industrial production of NaOH, Cl2,H2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Recharging of car batteries &amp; other rechargeable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Refining of copper metals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982AD-E419-44C1-9876-9E828E56DF39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682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5C2E-27D2-4C25-87A5-7696D5A27713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BFF39-C940-479C-B208-602FF69D4C31}"/>
              </a:ext>
            </a:extLst>
          </p:cNvPr>
          <p:cNvSpPr txBox="1"/>
          <p:nvPr/>
        </p:nvSpPr>
        <p:spPr>
          <a:xfrm>
            <a:off x="500380" y="424934"/>
            <a:ext cx="7780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rial Black" panose="020B0A04020102020204" pitchFamily="34" charset="0"/>
                <a:ea typeface="Cambria Math" panose="02040503050406030204" pitchFamily="18" charset="0"/>
              </a:rPr>
              <a:t>Mechanism of Electrolysis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0494D8-F5A5-4625-A909-EFEEEB3DD927}"/>
              </a:ext>
            </a:extLst>
          </p:cNvPr>
          <p:cNvCxnSpPr/>
          <p:nvPr/>
        </p:nvCxnSpPr>
        <p:spPr>
          <a:xfrm>
            <a:off x="527539" y="112798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FB24727-105D-443A-BC68-B23AF06C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1861701"/>
            <a:ext cx="7983415" cy="42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6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5DFFA-3641-48E4-9342-EE4F3F4487DB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D25FCF-B635-4D03-BD93-E8E663420C05}"/>
              </a:ext>
            </a:extLst>
          </p:cNvPr>
          <p:cNvCxnSpPr/>
          <p:nvPr/>
        </p:nvCxnSpPr>
        <p:spPr>
          <a:xfrm>
            <a:off x="527539" y="112798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898B26-0215-4834-B8EB-9764D035166B}"/>
              </a:ext>
            </a:extLst>
          </p:cNvPr>
          <p:cNvSpPr txBox="1"/>
          <p:nvPr/>
        </p:nvSpPr>
        <p:spPr>
          <a:xfrm>
            <a:off x="527539" y="481658"/>
            <a:ext cx="871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Electrolytic Conductance of NaCl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DE614-DD64-407A-AF9E-3035E9811B65}"/>
              </a:ext>
            </a:extLst>
          </p:cNvPr>
          <p:cNvSpPr txBox="1"/>
          <p:nvPr/>
        </p:nvSpPr>
        <p:spPr>
          <a:xfrm>
            <a:off x="527539" y="1374210"/>
            <a:ext cx="536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electrolytic cell consists of two electrodes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1BC0-62A8-471F-B292-6F4E8EE7C962}"/>
              </a:ext>
            </a:extLst>
          </p:cNvPr>
          <p:cNvSpPr txBox="1"/>
          <p:nvPr/>
        </p:nvSpPr>
        <p:spPr>
          <a:xfrm>
            <a:off x="527539" y="1774320"/>
            <a:ext cx="1857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DC 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5BAEF-B5F3-4BF7-B355-B95DA689B695}"/>
              </a:ext>
            </a:extLst>
          </p:cNvPr>
          <p:cNvSpPr txBox="1"/>
          <p:nvPr/>
        </p:nvSpPr>
        <p:spPr>
          <a:xfrm>
            <a:off x="527539" y="2174430"/>
            <a:ext cx="200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NaCl (molten)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5864F1-8754-4201-8635-96A0B115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84" y="2108200"/>
            <a:ext cx="3632200" cy="264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F4B44-8851-4ADB-B518-21104D80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44" y="5360678"/>
            <a:ext cx="6196570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8AEAF-8C49-4824-B7E1-C7509792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0" y="5805784"/>
            <a:ext cx="5231423" cy="363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6F10B7-1533-4F10-B006-7A5F3393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76" y="6340888"/>
            <a:ext cx="5231417" cy="3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38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D6B4F8-93E0-41FB-949C-E239469195C0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rgbClr val="00206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E57F5-304B-4A99-AE58-A5F0B1950917}"/>
              </a:ext>
            </a:extLst>
          </p:cNvPr>
          <p:cNvSpPr txBox="1"/>
          <p:nvPr/>
        </p:nvSpPr>
        <p:spPr>
          <a:xfrm>
            <a:off x="652780" y="649298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Arial Black" panose="020B0A04020102020204" pitchFamily="34" charset="0"/>
                <a:ea typeface="Cambria Math" panose="02040503050406030204" pitchFamily="18" charset="0"/>
              </a:rPr>
              <a:t>Electrical Units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99411-567D-4975-B701-A088BB34A4BF}"/>
              </a:ext>
            </a:extLst>
          </p:cNvPr>
          <p:cNvCxnSpPr/>
          <p:nvPr/>
        </p:nvCxnSpPr>
        <p:spPr>
          <a:xfrm>
            <a:off x="500380" y="1295629"/>
            <a:ext cx="95419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F6C944-C5DB-4BB8-BAA3-1DF6489DD9B4}"/>
              </a:ext>
            </a:extLst>
          </p:cNvPr>
          <p:cNvSpPr txBox="1"/>
          <p:nvPr/>
        </p:nvSpPr>
        <p:spPr>
          <a:xfrm>
            <a:off x="1137139" y="2237958"/>
            <a:ext cx="954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Coulomb  (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)  -  is a unit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quantity of electricity.</a:t>
            </a:r>
          </a:p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Ampere  (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)  -   is a unit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rate of flow of electricity.</a:t>
            </a:r>
          </a:p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Ohm ( </a:t>
            </a:r>
            <a:r>
              <a:rPr lang="el-GR" sz="28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) -  is a unit of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electrical resistance.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Volt  (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) -  is a unit of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electromotive force. </a:t>
            </a: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4872</TotalTime>
  <Words>594</Words>
  <Application>Microsoft Office PowerPoint</Application>
  <PresentationFormat>Widescreen</PresentationFormat>
  <Paragraphs>102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Unicode MS</vt:lpstr>
      <vt:lpstr>Aharoni</vt:lpstr>
      <vt:lpstr>Arial</vt:lpstr>
      <vt:lpstr>Arial Black</vt:lpstr>
      <vt:lpstr>Arial Rounded MT Bold</vt:lpstr>
      <vt:lpstr>Calibri</vt:lpstr>
      <vt:lpstr>Calibri Light</vt:lpstr>
      <vt:lpstr>Cambria</vt:lpstr>
      <vt:lpstr>Cambria Math</vt:lpstr>
      <vt:lpstr>Impact</vt:lpstr>
      <vt:lpstr>proxima-nova</vt:lpstr>
      <vt:lpstr>Times New Roman</vt:lpstr>
      <vt:lpstr>Wingdings</vt:lpstr>
      <vt:lpstr>Office Theme</vt:lpstr>
      <vt:lpstr>Electrolysis  and  Electrical  Properties  of 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Electrolysis  and  Electrical  Properties  of  Solution</dc:title>
  <dc:creator>Joy Pal</dc:creator>
  <cp:lastModifiedBy>Joy Pal</cp:lastModifiedBy>
  <cp:revision>12</cp:revision>
  <dcterms:created xsi:type="dcterms:W3CDTF">2021-08-22T13:32:58Z</dcterms:created>
  <dcterms:modified xsi:type="dcterms:W3CDTF">2021-09-04T17:27:00Z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