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Overlock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" panose="020B0604020202020204" charset="0"/>
      <p:regular r:id="rId22"/>
      <p:bold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Arial Black" panose="020B0A04020102020204" pitchFamily="3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7008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24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66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87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28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40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06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15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70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48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913821" y="6370429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1777464" y="6370430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777464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allery ">
  <p:cSld name="Content and Gallery 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300394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7873638" y="5144980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1"/>
          <p:cNvSpPr txBox="1">
            <a:spLocks noGrp="1"/>
          </p:cNvSpPr>
          <p:nvPr>
            <p:ph type="body" idx="3"/>
          </p:nvPr>
        </p:nvSpPr>
        <p:spPr>
          <a:xfrm>
            <a:off x="4602108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4"/>
          </p:nvPr>
        </p:nvSpPr>
        <p:spPr>
          <a:xfrm>
            <a:off x="7873638" y="3128470"/>
            <a:ext cx="3024000" cy="190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5"/>
          </p:nvPr>
        </p:nvSpPr>
        <p:spPr>
          <a:xfrm>
            <a:off x="4595889" y="5144979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6"/>
          </p:nvPr>
        </p:nvSpPr>
        <p:spPr>
          <a:xfrm>
            <a:off x="1306587" y="5144978"/>
            <a:ext cx="3036438" cy="80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82" name="Google Shape;82;p11"/>
          <p:cNvCxnSpPr/>
          <p:nvPr/>
        </p:nvCxnSpPr>
        <p:spPr>
          <a:xfrm>
            <a:off x="4484077" y="5144978"/>
            <a:ext cx="0" cy="807405"/>
          </a:xfrm>
          <a:prstGeom prst="straightConnector1">
            <a:avLst/>
          </a:prstGeom>
          <a:noFill/>
          <a:ln w="19050" cap="flat" cmpd="sng">
            <a:solidFill>
              <a:srgbClr val="AFA59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1"/>
          <p:cNvCxnSpPr/>
          <p:nvPr/>
        </p:nvCxnSpPr>
        <p:spPr>
          <a:xfrm>
            <a:off x="7757747" y="5144978"/>
            <a:ext cx="0" cy="807405"/>
          </a:xfrm>
          <a:prstGeom prst="straightConnector1">
            <a:avLst/>
          </a:prstGeom>
          <a:noFill/>
          <a:ln w="19050" cap="flat" cmpd="sng">
            <a:solidFill>
              <a:srgbClr val="AFA5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1"/>
          <p:cNvSpPr txBox="1">
            <a:spLocks noGrp="1"/>
          </p:cNvSpPr>
          <p:nvPr>
            <p:ph type="body" idx="7"/>
          </p:nvPr>
        </p:nvSpPr>
        <p:spPr>
          <a:xfrm>
            <a:off x="1290908" y="1617663"/>
            <a:ext cx="9618391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88" name="Google Shape;88;p1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7236069" y="6332578"/>
            <a:ext cx="4315852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1447382" y="6332578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694656" y="1865037"/>
            <a:ext cx="8802688" cy="312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780777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292239" y="2161853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6258679" y="2168318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1287315" y="2755515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6252486" y="1954249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6252486" y="2752737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5095246" y="1645522"/>
            <a:ext cx="5807176" cy="384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1290909" y="1645522"/>
            <a:ext cx="3600000" cy="38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1292239" y="1486603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4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 b="-1562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5000"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1777463" y="1093602"/>
            <a:ext cx="8637073" cy="193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haroni"/>
              <a:buNone/>
            </a:pPr>
            <a:r>
              <a:rPr lang="en-US" cap="none">
                <a:latin typeface="Aharoni"/>
                <a:ea typeface="Aharoni"/>
                <a:cs typeface="Aharoni"/>
                <a:sym typeface="Aharoni"/>
              </a:rPr>
              <a:t>Importance of mental health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38809" y="3648808"/>
            <a:ext cx="8637072" cy="218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Joy Pal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b="1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Id: 201002418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b="1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Dept. of Computer Science and Engineering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b="1" cap="non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Green University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cxnSp>
        <p:nvCxnSpPr>
          <p:cNvPr id="102" name="Google Shape;102;p13"/>
          <p:cNvCxnSpPr/>
          <p:nvPr/>
        </p:nvCxnSpPr>
        <p:spPr>
          <a:xfrm>
            <a:off x="1777463" y="3429000"/>
            <a:ext cx="863707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13" descr="Brain in head icon&#10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7206" y="819295"/>
            <a:ext cx="1547447" cy="154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3616" y="1713245"/>
            <a:ext cx="8423030" cy="308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5000"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1294362" y="684365"/>
            <a:ext cx="9603275" cy="68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4400" b="1" cap="none">
                <a:latin typeface="Arial Black"/>
                <a:ea typeface="Arial Black"/>
                <a:cs typeface="Arial Black"/>
                <a:sym typeface="Arial Black"/>
              </a:rPr>
              <a:t>Contents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961292" y="2297408"/>
            <a:ext cx="4962830" cy="323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 sz="2800" b="1">
                <a:latin typeface="Gill Sans"/>
                <a:ea typeface="Gill Sans"/>
                <a:cs typeface="Gill Sans"/>
                <a:sym typeface="Gill Sans"/>
              </a:rPr>
              <a:t>Mental Health</a:t>
            </a:r>
            <a:endParaRPr/>
          </a:p>
          <a:p>
            <a:pPr marL="457200" lvl="0" indent="-4572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 sz="2800" b="1">
                <a:latin typeface="Gill Sans"/>
                <a:ea typeface="Gill Sans"/>
                <a:cs typeface="Gill Sans"/>
                <a:sym typeface="Gill Sans"/>
              </a:rPr>
              <a:t>Signs of Mental illness</a:t>
            </a:r>
            <a:endParaRPr/>
          </a:p>
          <a:p>
            <a:pPr marL="457200" lvl="0" indent="-4572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Gill Sans"/>
              <a:buAutoNum type="arabicPeriod"/>
            </a:pPr>
            <a:r>
              <a:rPr lang="en-US" sz="2800" b="1">
                <a:latin typeface="Gill Sans"/>
                <a:ea typeface="Gill Sans"/>
                <a:cs typeface="Gill Sans"/>
                <a:sym typeface="Gill Sans"/>
              </a:rPr>
              <a:t>Causes of Mental illness</a:t>
            </a:r>
            <a:endParaRPr/>
          </a:p>
        </p:txBody>
      </p:sp>
      <p:pic>
        <p:nvPicPr>
          <p:cNvPr id="110" name="Google Shape;110;p14" descr="Lightbulb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1570" y="243295"/>
            <a:ext cx="1122450" cy="11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6497517" y="2297408"/>
            <a:ext cx="5583115" cy="226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ill Sans"/>
              <a:buAutoNum type="arabicPeriod" startAt="4"/>
            </a:pPr>
            <a:r>
              <a:rPr lang="en-US" sz="2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Treatment &amp; Recovery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ill Sans"/>
              <a:buAutoNum type="arabicPeriod" startAt="4"/>
            </a:pPr>
            <a:r>
              <a:rPr lang="en-US" sz="2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Maintain Mental Health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ill Sans"/>
              <a:buAutoNum type="arabicPeriod" startAt="4"/>
            </a:pPr>
            <a:r>
              <a:rPr lang="en-US" sz="2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Conclusion 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215233" y="804519"/>
            <a:ext cx="4447014" cy="61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 cap="none">
                <a:latin typeface="Arial Black"/>
                <a:ea typeface="Arial Black"/>
                <a:cs typeface="Arial Black"/>
                <a:sym typeface="Arial Black"/>
              </a:rPr>
              <a:t>Mental Health 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1215233" y="2401417"/>
            <a:ext cx="674180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It’s mean Keeping mind healthy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Mental health is the State of psychological well-being or mental illness is absent.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Schizophrenia, </a:t>
            </a: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Anxiety and Panic disorder, Eating disorder, BBD, BPD,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Trauma etc. </a:t>
            </a: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1823" y="1825557"/>
            <a:ext cx="3464170" cy="383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6"/>
          <p:cNvCxnSpPr/>
          <p:nvPr/>
        </p:nvCxnSpPr>
        <p:spPr>
          <a:xfrm>
            <a:off x="764931" y="1055077"/>
            <a:ext cx="10058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16"/>
          <p:cNvSpPr txBox="1"/>
          <p:nvPr/>
        </p:nvSpPr>
        <p:spPr>
          <a:xfrm>
            <a:off x="764931" y="316523"/>
            <a:ext cx="6743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Signs of Mental illness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764931" y="1755112"/>
            <a:ext cx="10058400" cy="334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111111"/>
                </a:solidFill>
                <a:latin typeface="Cambria Math"/>
                <a:ea typeface="Cambria Math"/>
                <a:cs typeface="Cambria Math"/>
                <a:sym typeface="Cambria Math"/>
              </a:rPr>
              <a:t>Feeling sad or down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111111"/>
                </a:solidFill>
                <a:latin typeface="Cambria Math"/>
                <a:ea typeface="Cambria Math"/>
                <a:cs typeface="Cambria Math"/>
                <a:sym typeface="Cambria Math"/>
              </a:rPr>
              <a:t>Confused thinking or reduced ability to concentrate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111111"/>
                </a:solidFill>
                <a:latin typeface="Cambria Math"/>
                <a:ea typeface="Cambria Math"/>
                <a:cs typeface="Cambria Math"/>
                <a:sym typeface="Cambria Math"/>
              </a:rPr>
              <a:t>Excessive fears or worries, or extreme feelings of guilt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111111"/>
                </a:solidFill>
                <a:latin typeface="Cambria Math"/>
                <a:ea typeface="Cambria Math"/>
                <a:cs typeface="Cambria Math"/>
                <a:sym typeface="Cambria Math"/>
              </a:rPr>
              <a:t>Extreme mood changes of highs and lows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111111"/>
                </a:solidFill>
                <a:latin typeface="Cambria Math"/>
                <a:ea typeface="Cambria Math"/>
                <a:cs typeface="Cambria Math"/>
                <a:sym typeface="Cambria Math"/>
              </a:rPr>
              <a:t>Withdrawal from friends and activities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111111"/>
                </a:solidFill>
                <a:latin typeface="Cambria Math"/>
                <a:ea typeface="Cambria Math"/>
                <a:cs typeface="Cambria Math"/>
                <a:sym typeface="Cambria Math"/>
              </a:rPr>
              <a:t>Significant tiredness, low energy or problems sleeping  Etc. 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7"/>
          <p:cNvCxnSpPr/>
          <p:nvPr/>
        </p:nvCxnSpPr>
        <p:spPr>
          <a:xfrm>
            <a:off x="764931" y="1055077"/>
            <a:ext cx="10058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7"/>
          <p:cNvSpPr txBox="1"/>
          <p:nvPr/>
        </p:nvSpPr>
        <p:spPr>
          <a:xfrm>
            <a:off x="764931" y="430823"/>
            <a:ext cx="64447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Causes of Mental illness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11823" y="1478113"/>
            <a:ext cx="10058400" cy="390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Childhood abuse, trauma or neglect</a:t>
            </a:r>
            <a:endParaRPr/>
          </a:p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Social isolation or loneliness</a:t>
            </a:r>
            <a:endParaRPr/>
          </a:p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Unemployment  </a:t>
            </a:r>
            <a:endParaRPr/>
          </a:p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Homelessness or poor housing</a:t>
            </a:r>
            <a:endParaRPr/>
          </a:p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Long-term stress</a:t>
            </a:r>
            <a:endParaRPr/>
          </a:p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Losing someone close to you</a:t>
            </a:r>
            <a:endParaRPr/>
          </a:p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Drug and alcohol misuse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8"/>
          <p:cNvCxnSpPr/>
          <p:nvPr/>
        </p:nvCxnSpPr>
        <p:spPr>
          <a:xfrm>
            <a:off x="764931" y="1055077"/>
            <a:ext cx="10058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8"/>
          <p:cNvSpPr txBox="1"/>
          <p:nvPr/>
        </p:nvSpPr>
        <p:spPr>
          <a:xfrm>
            <a:off x="764931" y="342915"/>
            <a:ext cx="68755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Treatment and Recovery 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936089" y="1897811"/>
            <a:ext cx="10058400" cy="306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Medications 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Psychotherapy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Brain-simulation treatments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Participating in your own care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Recovery is about building a meaningful and satisfying life</a:t>
            </a:r>
            <a:endParaRPr/>
          </a:p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Recovery means gaining and retaining hope, developing an understanding of one’s abilities and disabilities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294362" y="655051"/>
            <a:ext cx="9603275" cy="5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 cap="none">
                <a:latin typeface="Arial Black"/>
                <a:ea typeface="Arial Black"/>
                <a:cs typeface="Arial Black"/>
                <a:sym typeface="Arial Black"/>
              </a:rPr>
              <a:t>How to Maintain Mental Health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294362" y="1968009"/>
            <a:ext cx="9603275" cy="358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Spend </a:t>
            </a:r>
            <a:r>
              <a:rPr lang="en-US" sz="2400" b="0" i="0">
                <a:solidFill>
                  <a:srgbClr val="4D5152"/>
                </a:solidFill>
                <a:latin typeface="Cambria"/>
                <a:ea typeface="Cambria"/>
                <a:cs typeface="Cambria"/>
                <a:sym typeface="Cambria"/>
              </a:rPr>
              <a:t>time with friends, loved ones and people you trust</a:t>
            </a:r>
            <a:endParaRPr/>
          </a:p>
          <a:p>
            <a:pPr marL="9144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4D515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4D5152"/>
                </a:solidFill>
                <a:latin typeface="Cambria"/>
                <a:ea typeface="Cambria"/>
                <a:cs typeface="Cambria"/>
                <a:sym typeface="Cambria"/>
              </a:rPr>
              <a:t>  Talk about or express your feelings regularly</a:t>
            </a:r>
            <a:endParaRPr/>
          </a:p>
          <a:p>
            <a:pPr marL="9144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4D515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4D5152"/>
                </a:solidFill>
                <a:latin typeface="Cambria"/>
                <a:ea typeface="Cambria"/>
                <a:cs typeface="Cambria"/>
                <a:sym typeface="Cambria"/>
              </a:rPr>
              <a:t>  Avoid drug</a:t>
            </a:r>
            <a:endParaRPr/>
          </a:p>
          <a:p>
            <a:pPr marL="9144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4D515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4D5152"/>
                </a:solidFill>
                <a:latin typeface="Cambria"/>
                <a:ea typeface="Cambria"/>
                <a:cs typeface="Cambria"/>
                <a:sym typeface="Cambria"/>
              </a:rPr>
              <a:t>  Develop new skills </a:t>
            </a:r>
            <a:endParaRPr sz="2400">
              <a:solidFill>
                <a:srgbClr val="4D515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4D515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4D5152"/>
                </a:solidFill>
                <a:latin typeface="Cambria"/>
                <a:ea typeface="Cambria"/>
                <a:cs typeface="Cambria"/>
                <a:sym typeface="Cambria"/>
              </a:rPr>
              <a:t>  Relax and enjoy your hobbies</a:t>
            </a:r>
            <a:endParaRPr/>
          </a:p>
          <a:p>
            <a:pPr marL="9144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4D515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4D5152"/>
                </a:solidFill>
                <a:latin typeface="Cambria"/>
                <a:ea typeface="Cambria"/>
                <a:cs typeface="Cambria"/>
                <a:sym typeface="Cambria"/>
              </a:rPr>
              <a:t>  Set realistic goals</a:t>
            </a:r>
            <a:endParaRPr/>
          </a:p>
          <a:p>
            <a:pPr marL="9144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4D515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4D5152"/>
                </a:solidFill>
                <a:latin typeface="Cambria"/>
                <a:ea typeface="Cambria"/>
                <a:cs typeface="Cambria"/>
                <a:sym typeface="Cambria"/>
              </a:rPr>
              <a:t>  Get enough sleep</a:t>
            </a:r>
            <a:endParaRPr/>
          </a:p>
          <a:p>
            <a:pPr marL="9144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4D5152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4D5152"/>
                </a:solidFill>
                <a:latin typeface="Cambria"/>
                <a:ea typeface="Cambria"/>
                <a:cs typeface="Cambria"/>
                <a:sym typeface="Cambria"/>
              </a:rPr>
              <a:t>  Keep active and eat well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0"/>
          <p:cNvCxnSpPr/>
          <p:nvPr/>
        </p:nvCxnSpPr>
        <p:spPr>
          <a:xfrm>
            <a:off x="852854" y="1186961"/>
            <a:ext cx="10058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20"/>
          <p:cNvSpPr txBox="1"/>
          <p:nvPr/>
        </p:nvSpPr>
        <p:spPr>
          <a:xfrm>
            <a:off x="852854" y="505581"/>
            <a:ext cx="9603275" cy="68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4400" b="1" i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929347" y="2100270"/>
            <a:ext cx="634189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Mental illnesses are medical conditions that deserve the same respect, consideration and right to treatment as any other illness.</a:t>
            </a:r>
            <a:endParaRPr/>
          </a:p>
          <a:p>
            <a:pPr marL="285750" marR="0" lvl="0" indent="-133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Mental and physical health cannot be separated from each other.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9678" y="1722812"/>
            <a:ext cx="4586654" cy="306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77" y="623152"/>
            <a:ext cx="7095392" cy="489841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6567855" y="949568"/>
            <a:ext cx="2971800" cy="2558562"/>
          </a:xfrm>
          <a:prstGeom prst="wedgeEllipseCallout">
            <a:avLst>
              <a:gd name="adj1" fmla="val -72104"/>
              <a:gd name="adj2" fmla="val 60095"/>
            </a:avLst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Any Query ?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Gallery">
  <a:themeElements>
    <a:clrScheme name="Custom 10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Overlock</vt:lpstr>
      <vt:lpstr>Cambria Math</vt:lpstr>
      <vt:lpstr>Calibri</vt:lpstr>
      <vt:lpstr>Noto Sans Symbols</vt:lpstr>
      <vt:lpstr>Aharoni</vt:lpstr>
      <vt:lpstr>Gill Sans</vt:lpstr>
      <vt:lpstr>Georgia</vt:lpstr>
      <vt:lpstr>Arial</vt:lpstr>
      <vt:lpstr>Cambria</vt:lpstr>
      <vt:lpstr>Arial Black</vt:lpstr>
      <vt:lpstr>Gallery</vt:lpstr>
      <vt:lpstr>Importance of mental health</vt:lpstr>
      <vt:lpstr>Contents</vt:lpstr>
      <vt:lpstr>Mental Health </vt:lpstr>
      <vt:lpstr>PowerPoint Presentation</vt:lpstr>
      <vt:lpstr>PowerPoint Presentation</vt:lpstr>
      <vt:lpstr>PowerPoint Presentation</vt:lpstr>
      <vt:lpstr>How to Maintain Mental Health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mental health</dc:title>
  <dc:creator>Joy Pal</dc:creator>
  <cp:lastModifiedBy>DELL</cp:lastModifiedBy>
  <cp:revision>2</cp:revision>
  <dcterms:modified xsi:type="dcterms:W3CDTF">2022-08-06T16:13:26Z</dcterms:modified>
</cp:coreProperties>
</file>