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7" r:id="rId2"/>
    <p:sldId id="256" r:id="rId3"/>
    <p:sldId id="258" r:id="rId4"/>
    <p:sldId id="268" r:id="rId5"/>
    <p:sldId id="304" r:id="rId6"/>
    <p:sldId id="305" r:id="rId7"/>
    <p:sldId id="263" r:id="rId8"/>
    <p:sldId id="269" r:id="rId9"/>
    <p:sldId id="271" r:id="rId10"/>
  </p:sldIdLst>
  <p:sldSz cx="9144000" cy="5143500" type="screen16x9"/>
  <p:notesSz cx="6858000" cy="9144000"/>
  <p:embeddedFontLst>
    <p:embeddedFont>
      <p:font typeface="Artifakt Element Heavy" panose="020B0B03050000020004" pitchFamily="34" charset="0"/>
      <p:bold r:id="rId12"/>
      <p:boldItalic r:id="rId13"/>
    </p:embeddedFont>
    <p:embeddedFont>
      <p:font typeface="Titillium Web" panose="020B0604020202020204" charset="0"/>
      <p:regular r:id="rId14"/>
      <p:bold r:id="rId15"/>
      <p:italic r:id="rId16"/>
      <p:boldItalic r:id="rId17"/>
    </p:embeddedFont>
    <p:embeddedFont>
      <p:font typeface="Russo One" panose="02000503050000020004" pitchFamily="2" charset="0"/>
      <p:regular r:id="rId18"/>
    </p:embeddedFont>
    <p:embeddedFont>
      <p:font typeface="Catamaran" panose="020B0604020202020204" charset="0"/>
      <p:regular r:id="rId19"/>
      <p:bold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Unna" panose="020B060402020202020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D33897-E4F5-46A0-92EF-08D982788899}">
  <a:tblStyle styleId="{09D33897-E4F5-46A0-92EF-08D982788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>
        <p:scale>
          <a:sx n="112" d="100"/>
          <a:sy n="112" d="100"/>
        </p:scale>
        <p:origin x="65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78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18d0ada64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18d0ada64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14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1434886b7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1434886b7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44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18d0ada648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18d0ada648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87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11432e389c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11432e389c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11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1432e38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1432e38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87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1432e389c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11432e389c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87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432e389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1432e389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43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ypto Mining Project Proposal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8875"/>
            <a:ext cx="40533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9050" y="3713700"/>
            <a:ext cx="3466500" cy="41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83800" y="-1062330"/>
            <a:ext cx="3691100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 flipH="1">
            <a:off x="10393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 flipH="1">
            <a:off x="4766517" y="-72583"/>
            <a:ext cx="4497070" cy="5216035"/>
            <a:chOff x="5082600" y="539500"/>
            <a:chExt cx="3437076" cy="39865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8" name="Google Shape;58;p2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62" name="Google Shape;62;p2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0"/>
          <p:cNvSpPr txBox="1">
            <a:spLocks noGrp="1"/>
          </p:cNvSpPr>
          <p:nvPr>
            <p:ph type="subTitle" idx="1"/>
          </p:nvPr>
        </p:nvSpPr>
        <p:spPr>
          <a:xfrm>
            <a:off x="9966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2" name="Google Shape;1182;p30"/>
          <p:cNvSpPr txBox="1">
            <a:spLocks noGrp="1"/>
          </p:cNvSpPr>
          <p:nvPr>
            <p:ph type="subTitle" idx="2"/>
          </p:nvPr>
        </p:nvSpPr>
        <p:spPr>
          <a:xfrm>
            <a:off x="994025" y="3247250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30"/>
          <p:cNvSpPr txBox="1">
            <a:spLocks noGrp="1"/>
          </p:cNvSpPr>
          <p:nvPr>
            <p:ph type="subTitle" idx="3"/>
          </p:nvPr>
        </p:nvSpPr>
        <p:spPr>
          <a:xfrm>
            <a:off x="60085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4" name="Google Shape;1184;p30"/>
          <p:cNvSpPr txBox="1">
            <a:spLocks noGrp="1"/>
          </p:cNvSpPr>
          <p:nvPr>
            <p:ph type="subTitle" idx="4"/>
          </p:nvPr>
        </p:nvSpPr>
        <p:spPr>
          <a:xfrm>
            <a:off x="6005925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30"/>
          <p:cNvSpPr txBox="1">
            <a:spLocks noGrp="1"/>
          </p:cNvSpPr>
          <p:nvPr>
            <p:ph type="subTitle" idx="5"/>
          </p:nvPr>
        </p:nvSpPr>
        <p:spPr>
          <a:xfrm>
            <a:off x="3499975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7" name="Google Shape;1187;p30"/>
          <p:cNvSpPr txBox="1">
            <a:spLocks noGrp="1"/>
          </p:cNvSpPr>
          <p:nvPr>
            <p:ph type="subTitle" idx="6"/>
          </p:nvPr>
        </p:nvSpPr>
        <p:spPr>
          <a:xfrm>
            <a:off x="3497313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8" name="Google Shape;1188;p3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221175" y="-531313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9" name="Google Shape;1189;p30"/>
          <p:cNvGrpSpPr/>
          <p:nvPr/>
        </p:nvGrpSpPr>
        <p:grpSpPr>
          <a:xfrm>
            <a:off x="6661153" y="-78200"/>
            <a:ext cx="3288090" cy="2314764"/>
            <a:chOff x="6661153" y="-78200"/>
            <a:chExt cx="3288090" cy="2314764"/>
          </a:xfrm>
        </p:grpSpPr>
        <p:grpSp>
          <p:nvGrpSpPr>
            <p:cNvPr id="1190" name="Google Shape;1190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191" name="Google Shape;1191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2" name="Google Shape;1192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94" name="Google Shape;1194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4" name="Google Shape;1214;p30"/>
          <p:cNvGrpSpPr/>
          <p:nvPr/>
        </p:nvGrpSpPr>
        <p:grpSpPr>
          <a:xfrm rot="-5400000" flipH="1">
            <a:off x="-930822" y="3699100"/>
            <a:ext cx="3288090" cy="2314765"/>
            <a:chOff x="6661153" y="-78200"/>
            <a:chExt cx="3288090" cy="2314764"/>
          </a:xfrm>
        </p:grpSpPr>
        <p:grpSp>
          <p:nvGrpSpPr>
            <p:cNvPr id="1215" name="Google Shape;1215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216" name="Google Shape;1216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8" name="Google Shape;1218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19" name="Google Shape;1219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32"/>
          <p:cNvSpPr txBox="1">
            <a:spLocks noGrp="1"/>
          </p:cNvSpPr>
          <p:nvPr>
            <p:ph type="subTitle" idx="1"/>
          </p:nvPr>
        </p:nvSpPr>
        <p:spPr>
          <a:xfrm>
            <a:off x="2108763" y="1604675"/>
            <a:ext cx="2197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279" name="Google Shape;1279;p32"/>
          <p:cNvSpPr txBox="1">
            <a:spLocks noGrp="1"/>
          </p:cNvSpPr>
          <p:nvPr>
            <p:ph type="subTitle" idx="2"/>
          </p:nvPr>
        </p:nvSpPr>
        <p:spPr>
          <a:xfrm>
            <a:off x="2108774" y="201315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32"/>
          <p:cNvSpPr txBox="1">
            <a:spLocks noGrp="1"/>
          </p:cNvSpPr>
          <p:nvPr>
            <p:ph type="subTitle" idx="3"/>
          </p:nvPr>
        </p:nvSpPr>
        <p:spPr>
          <a:xfrm>
            <a:off x="2108763" y="3126500"/>
            <a:ext cx="2197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281" name="Google Shape;1281;p32"/>
          <p:cNvSpPr txBox="1">
            <a:spLocks noGrp="1"/>
          </p:cNvSpPr>
          <p:nvPr>
            <p:ph type="subTitle" idx="4"/>
          </p:nvPr>
        </p:nvSpPr>
        <p:spPr>
          <a:xfrm>
            <a:off x="2108774" y="353497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32"/>
          <p:cNvSpPr txBox="1">
            <a:spLocks noGrp="1"/>
          </p:cNvSpPr>
          <p:nvPr>
            <p:ph type="subTitle" idx="5"/>
          </p:nvPr>
        </p:nvSpPr>
        <p:spPr>
          <a:xfrm>
            <a:off x="5741913" y="1604675"/>
            <a:ext cx="2197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283" name="Google Shape;1283;p32"/>
          <p:cNvSpPr txBox="1">
            <a:spLocks noGrp="1"/>
          </p:cNvSpPr>
          <p:nvPr>
            <p:ph type="subTitle" idx="6"/>
          </p:nvPr>
        </p:nvSpPr>
        <p:spPr>
          <a:xfrm>
            <a:off x="5741924" y="201315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32"/>
          <p:cNvSpPr txBox="1">
            <a:spLocks noGrp="1"/>
          </p:cNvSpPr>
          <p:nvPr>
            <p:ph type="subTitle" idx="7"/>
          </p:nvPr>
        </p:nvSpPr>
        <p:spPr>
          <a:xfrm>
            <a:off x="5741913" y="3126500"/>
            <a:ext cx="2197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285" name="Google Shape;1285;p32"/>
          <p:cNvSpPr txBox="1">
            <a:spLocks noGrp="1"/>
          </p:cNvSpPr>
          <p:nvPr>
            <p:ph type="subTitle" idx="8"/>
          </p:nvPr>
        </p:nvSpPr>
        <p:spPr>
          <a:xfrm>
            <a:off x="5741924" y="353497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6" name="Google Shape;1286;p32"/>
          <p:cNvGrpSpPr/>
          <p:nvPr/>
        </p:nvGrpSpPr>
        <p:grpSpPr>
          <a:xfrm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287" name="Google Shape;1287;p32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32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32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32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1" name="Google Shape;1291;p32"/>
          <p:cNvGrpSpPr/>
          <p:nvPr/>
        </p:nvGrpSpPr>
        <p:grpSpPr>
          <a:xfrm rot="-5400000">
            <a:off x="7200867" y="917654"/>
            <a:ext cx="4497070" cy="2884760"/>
            <a:chOff x="5880542" y="-2979471"/>
            <a:chExt cx="4497070" cy="2884760"/>
          </a:xfrm>
        </p:grpSpPr>
        <p:sp>
          <p:nvSpPr>
            <p:cNvPr id="1292" name="Google Shape;1292;p32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avLst/>
              <a:gdLst/>
              <a:ahLst/>
              <a:cxnLst/>
              <a:rect l="l" t="t" r="r" b="b"/>
              <a:pathLst>
                <a:path w="59668" h="31294" extrusionOk="0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2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32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avLst/>
              <a:gdLst/>
              <a:ahLst/>
              <a:cxnLst/>
              <a:rect l="l" t="t" r="r" b="b"/>
              <a:pathLst>
                <a:path w="41476" h="745" extrusionOk="0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32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avLst/>
              <a:gdLst/>
              <a:ahLst/>
              <a:cxnLst/>
              <a:rect l="l" t="t" r="r" b="b"/>
              <a:pathLst>
                <a:path w="53177" h="49903" extrusionOk="0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32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avLst/>
              <a:gdLst/>
              <a:ahLst/>
              <a:cxnLst/>
              <a:rect l="l" t="t" r="r" b="b"/>
              <a:pathLst>
                <a:path w="11315" h="60264" extrusionOk="0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32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avLst/>
              <a:gdLst/>
              <a:ahLst/>
              <a:cxnLst/>
              <a:rect l="l" t="t" r="r" b="b"/>
              <a:pathLst>
                <a:path w="78902" h="8249" extrusionOk="0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32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32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32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32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32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32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avLst/>
              <a:gdLst/>
              <a:ahLst/>
              <a:cxnLst/>
              <a:rect l="l" t="t" r="r" b="b"/>
              <a:pathLst>
                <a:path w="47669" h="745" extrusionOk="0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32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avLst/>
              <a:gdLst/>
              <a:ahLst/>
              <a:cxnLst/>
              <a:rect l="l" t="t" r="r" b="b"/>
              <a:pathLst>
                <a:path w="8933" h="68868" extrusionOk="0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32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avLst/>
              <a:gdLst/>
              <a:ahLst/>
              <a:cxnLst/>
              <a:rect l="l" t="t" r="r" b="b"/>
              <a:pathLst>
                <a:path w="746" h="24594" extrusionOk="0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32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avLst/>
              <a:gdLst/>
              <a:ahLst/>
              <a:cxnLst/>
              <a:rect l="l" t="t" r="r" b="b"/>
              <a:pathLst>
                <a:path w="36504" h="745" extrusionOk="0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32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avLst/>
              <a:gdLst/>
              <a:ahLst/>
              <a:cxnLst/>
              <a:rect l="l" t="t" r="r" b="b"/>
              <a:pathLst>
                <a:path w="746" h="15037" extrusionOk="0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32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32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32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avLst/>
              <a:gdLst/>
              <a:ahLst/>
              <a:cxnLst/>
              <a:rect l="l" t="t" r="r" b="b"/>
              <a:pathLst>
                <a:path w="3217" h="2473" extrusionOk="0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32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32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32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avLst/>
              <a:gdLst/>
              <a:ahLst/>
              <a:cxnLst/>
              <a:rect l="l" t="t" r="r" b="b"/>
              <a:pathLst>
                <a:path w="3186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32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32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33"/>
          <p:cNvSpPr txBox="1">
            <a:spLocks noGrp="1"/>
          </p:cNvSpPr>
          <p:nvPr>
            <p:ph type="subTitle" idx="1"/>
          </p:nvPr>
        </p:nvSpPr>
        <p:spPr>
          <a:xfrm>
            <a:off x="876150" y="1938038"/>
            <a:ext cx="2160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319" name="Google Shape;1319;p33"/>
          <p:cNvSpPr txBox="1">
            <a:spLocks noGrp="1"/>
          </p:cNvSpPr>
          <p:nvPr>
            <p:ph type="subTitle" idx="2"/>
          </p:nvPr>
        </p:nvSpPr>
        <p:spPr>
          <a:xfrm>
            <a:off x="876125" y="2390238"/>
            <a:ext cx="2160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33"/>
          <p:cNvSpPr txBox="1">
            <a:spLocks noGrp="1"/>
          </p:cNvSpPr>
          <p:nvPr>
            <p:ph type="subTitle" idx="3"/>
          </p:nvPr>
        </p:nvSpPr>
        <p:spPr>
          <a:xfrm>
            <a:off x="861700" y="3689000"/>
            <a:ext cx="2160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321" name="Google Shape;1321;p33"/>
          <p:cNvSpPr txBox="1">
            <a:spLocks noGrp="1"/>
          </p:cNvSpPr>
          <p:nvPr>
            <p:ph type="subTitle" idx="4"/>
          </p:nvPr>
        </p:nvSpPr>
        <p:spPr>
          <a:xfrm>
            <a:off x="861675" y="4141200"/>
            <a:ext cx="2160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33"/>
          <p:cNvSpPr txBox="1">
            <a:spLocks noGrp="1"/>
          </p:cNvSpPr>
          <p:nvPr>
            <p:ph type="subTitle" idx="5"/>
          </p:nvPr>
        </p:nvSpPr>
        <p:spPr>
          <a:xfrm>
            <a:off x="6163975" y="1938038"/>
            <a:ext cx="2160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323" name="Google Shape;1323;p33"/>
          <p:cNvSpPr txBox="1">
            <a:spLocks noGrp="1"/>
          </p:cNvSpPr>
          <p:nvPr>
            <p:ph type="subTitle" idx="6"/>
          </p:nvPr>
        </p:nvSpPr>
        <p:spPr>
          <a:xfrm>
            <a:off x="6163950" y="2390238"/>
            <a:ext cx="2160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33"/>
          <p:cNvSpPr txBox="1">
            <a:spLocks noGrp="1"/>
          </p:cNvSpPr>
          <p:nvPr>
            <p:ph type="subTitle" idx="7"/>
          </p:nvPr>
        </p:nvSpPr>
        <p:spPr>
          <a:xfrm>
            <a:off x="6149525" y="3689000"/>
            <a:ext cx="2160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325" name="Google Shape;1325;p33"/>
          <p:cNvSpPr txBox="1">
            <a:spLocks noGrp="1"/>
          </p:cNvSpPr>
          <p:nvPr>
            <p:ph type="subTitle" idx="8"/>
          </p:nvPr>
        </p:nvSpPr>
        <p:spPr>
          <a:xfrm>
            <a:off x="6149500" y="4141200"/>
            <a:ext cx="2160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33"/>
          <p:cNvSpPr txBox="1">
            <a:spLocks noGrp="1"/>
          </p:cNvSpPr>
          <p:nvPr>
            <p:ph type="subTitle" idx="9"/>
          </p:nvPr>
        </p:nvSpPr>
        <p:spPr>
          <a:xfrm>
            <a:off x="3506450" y="1938038"/>
            <a:ext cx="2160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327" name="Google Shape;1327;p33"/>
          <p:cNvSpPr txBox="1">
            <a:spLocks noGrp="1"/>
          </p:cNvSpPr>
          <p:nvPr>
            <p:ph type="subTitle" idx="13"/>
          </p:nvPr>
        </p:nvSpPr>
        <p:spPr>
          <a:xfrm>
            <a:off x="3506425" y="2390238"/>
            <a:ext cx="2160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33"/>
          <p:cNvSpPr txBox="1">
            <a:spLocks noGrp="1"/>
          </p:cNvSpPr>
          <p:nvPr>
            <p:ph type="subTitle" idx="14"/>
          </p:nvPr>
        </p:nvSpPr>
        <p:spPr>
          <a:xfrm>
            <a:off x="3492000" y="3689000"/>
            <a:ext cx="2160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329" name="Google Shape;1329;p33"/>
          <p:cNvSpPr txBox="1">
            <a:spLocks noGrp="1"/>
          </p:cNvSpPr>
          <p:nvPr>
            <p:ph type="subTitle" idx="15"/>
          </p:nvPr>
        </p:nvSpPr>
        <p:spPr>
          <a:xfrm>
            <a:off x="3491975" y="4141200"/>
            <a:ext cx="2160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0" name="Google Shape;1330;p33"/>
          <p:cNvGrpSpPr/>
          <p:nvPr/>
        </p:nvGrpSpPr>
        <p:grpSpPr>
          <a:xfrm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331" name="Google Shape;1331;p3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2" name="Google Shape;1332;p33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3" name="Google Shape;1333;p3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4" name="Google Shape;1334;p33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5" name="Google Shape;1335;p33"/>
          <p:cNvGrpSpPr/>
          <p:nvPr/>
        </p:nvGrpSpPr>
        <p:grpSpPr>
          <a:xfrm rot="5400000">
            <a:off x="6798613" y="-494761"/>
            <a:ext cx="2694018" cy="2314765"/>
            <a:chOff x="6661153" y="-78200"/>
            <a:chExt cx="2694018" cy="2314764"/>
          </a:xfrm>
        </p:grpSpPr>
        <p:sp>
          <p:nvSpPr>
            <p:cNvPr id="1336" name="Google Shape;1336;p33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33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33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33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33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33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33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33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33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33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33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33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33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33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33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33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3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33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4" name="Google Shape;1354;p33"/>
          <p:cNvGrpSpPr/>
          <p:nvPr/>
        </p:nvGrpSpPr>
        <p:grpSpPr>
          <a:xfrm rot="5400000">
            <a:off x="8871542" y="747913"/>
            <a:ext cx="105228" cy="986872"/>
            <a:chOff x="8317850" y="751887"/>
            <a:chExt cx="105228" cy="986872"/>
          </a:xfrm>
        </p:grpSpPr>
        <p:sp>
          <p:nvSpPr>
            <p:cNvPr id="1355" name="Google Shape;1355;p33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33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33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35"/>
          <p:cNvGrpSpPr/>
          <p:nvPr/>
        </p:nvGrpSpPr>
        <p:grpSpPr>
          <a:xfrm rot="-5400000">
            <a:off x="6286467" y="917654"/>
            <a:ext cx="4497070" cy="2884760"/>
            <a:chOff x="5880542" y="-2979471"/>
            <a:chExt cx="4497070" cy="2884760"/>
          </a:xfrm>
        </p:grpSpPr>
        <p:sp>
          <p:nvSpPr>
            <p:cNvPr id="1416" name="Google Shape;1416;p35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avLst/>
              <a:gdLst/>
              <a:ahLst/>
              <a:cxnLst/>
              <a:rect l="l" t="t" r="r" b="b"/>
              <a:pathLst>
                <a:path w="59668" h="31294" extrusionOk="0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35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35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avLst/>
              <a:gdLst/>
              <a:ahLst/>
              <a:cxnLst/>
              <a:rect l="l" t="t" r="r" b="b"/>
              <a:pathLst>
                <a:path w="41476" h="745" extrusionOk="0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35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avLst/>
              <a:gdLst/>
              <a:ahLst/>
              <a:cxnLst/>
              <a:rect l="l" t="t" r="r" b="b"/>
              <a:pathLst>
                <a:path w="53177" h="49903" extrusionOk="0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35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avLst/>
              <a:gdLst/>
              <a:ahLst/>
              <a:cxnLst/>
              <a:rect l="l" t="t" r="r" b="b"/>
              <a:pathLst>
                <a:path w="11315" h="60264" extrusionOk="0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35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avLst/>
              <a:gdLst/>
              <a:ahLst/>
              <a:cxnLst/>
              <a:rect l="l" t="t" r="r" b="b"/>
              <a:pathLst>
                <a:path w="78902" h="8249" extrusionOk="0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35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35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35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35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35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35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avLst/>
              <a:gdLst/>
              <a:ahLst/>
              <a:cxnLst/>
              <a:rect l="l" t="t" r="r" b="b"/>
              <a:pathLst>
                <a:path w="47669" h="745" extrusionOk="0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35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avLst/>
              <a:gdLst/>
              <a:ahLst/>
              <a:cxnLst/>
              <a:rect l="l" t="t" r="r" b="b"/>
              <a:pathLst>
                <a:path w="8933" h="68868" extrusionOk="0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35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avLst/>
              <a:gdLst/>
              <a:ahLst/>
              <a:cxnLst/>
              <a:rect l="l" t="t" r="r" b="b"/>
              <a:pathLst>
                <a:path w="746" h="24594" extrusionOk="0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35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avLst/>
              <a:gdLst/>
              <a:ahLst/>
              <a:cxnLst/>
              <a:rect l="l" t="t" r="r" b="b"/>
              <a:pathLst>
                <a:path w="36504" h="745" extrusionOk="0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35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avLst/>
              <a:gdLst/>
              <a:ahLst/>
              <a:cxnLst/>
              <a:rect l="l" t="t" r="r" b="b"/>
              <a:pathLst>
                <a:path w="746" h="15037" extrusionOk="0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35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35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35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avLst/>
              <a:gdLst/>
              <a:ahLst/>
              <a:cxnLst/>
              <a:rect l="l" t="t" r="r" b="b"/>
              <a:pathLst>
                <a:path w="3217" h="2473" extrusionOk="0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35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35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35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avLst/>
              <a:gdLst/>
              <a:ahLst/>
              <a:cxnLst/>
              <a:rect l="l" t="t" r="r" b="b"/>
              <a:pathLst>
                <a:path w="3186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35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35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36"/>
          <p:cNvGrpSpPr/>
          <p:nvPr/>
        </p:nvGrpSpPr>
        <p:grpSpPr>
          <a:xfrm rot="10800000" flipH="1">
            <a:off x="2323467" y="-1622346"/>
            <a:ext cx="4497070" cy="2884760"/>
            <a:chOff x="5880542" y="-2979471"/>
            <a:chExt cx="4497070" cy="2884760"/>
          </a:xfrm>
        </p:grpSpPr>
        <p:sp>
          <p:nvSpPr>
            <p:cNvPr id="1442" name="Google Shape;1442;p36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avLst/>
              <a:gdLst/>
              <a:ahLst/>
              <a:cxnLst/>
              <a:rect l="l" t="t" r="r" b="b"/>
              <a:pathLst>
                <a:path w="59668" h="31294" extrusionOk="0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36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36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avLst/>
              <a:gdLst/>
              <a:ahLst/>
              <a:cxnLst/>
              <a:rect l="l" t="t" r="r" b="b"/>
              <a:pathLst>
                <a:path w="41476" h="745" extrusionOk="0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36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avLst/>
              <a:gdLst/>
              <a:ahLst/>
              <a:cxnLst/>
              <a:rect l="l" t="t" r="r" b="b"/>
              <a:pathLst>
                <a:path w="53177" h="49903" extrusionOk="0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36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avLst/>
              <a:gdLst/>
              <a:ahLst/>
              <a:cxnLst/>
              <a:rect l="l" t="t" r="r" b="b"/>
              <a:pathLst>
                <a:path w="11315" h="60264" extrusionOk="0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36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avLst/>
              <a:gdLst/>
              <a:ahLst/>
              <a:cxnLst/>
              <a:rect l="l" t="t" r="r" b="b"/>
              <a:pathLst>
                <a:path w="78902" h="8249" extrusionOk="0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36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36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36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36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36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36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avLst/>
              <a:gdLst/>
              <a:ahLst/>
              <a:cxnLst/>
              <a:rect l="l" t="t" r="r" b="b"/>
              <a:pathLst>
                <a:path w="47669" h="745" extrusionOk="0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36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avLst/>
              <a:gdLst/>
              <a:ahLst/>
              <a:cxnLst/>
              <a:rect l="l" t="t" r="r" b="b"/>
              <a:pathLst>
                <a:path w="8933" h="68868" extrusionOk="0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36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avLst/>
              <a:gdLst/>
              <a:ahLst/>
              <a:cxnLst/>
              <a:rect l="l" t="t" r="r" b="b"/>
              <a:pathLst>
                <a:path w="746" h="24594" extrusionOk="0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36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avLst/>
              <a:gdLst/>
              <a:ahLst/>
              <a:cxnLst/>
              <a:rect l="l" t="t" r="r" b="b"/>
              <a:pathLst>
                <a:path w="36504" h="745" extrusionOk="0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36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avLst/>
              <a:gdLst/>
              <a:ahLst/>
              <a:cxnLst/>
              <a:rect l="l" t="t" r="r" b="b"/>
              <a:pathLst>
                <a:path w="746" h="15037" extrusionOk="0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36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36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36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avLst/>
              <a:gdLst/>
              <a:ahLst/>
              <a:cxnLst/>
              <a:rect l="l" t="t" r="r" b="b"/>
              <a:pathLst>
                <a:path w="3217" h="2473" extrusionOk="0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36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36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36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avLst/>
              <a:gdLst/>
              <a:ahLst/>
              <a:cxnLst/>
              <a:rect l="l" t="t" r="r" b="b"/>
              <a:pathLst>
                <a:path w="3186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36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36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2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713225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4"/>
          <p:cNvGrpSpPr/>
          <p:nvPr/>
        </p:nvGrpSpPr>
        <p:grpSpPr>
          <a:xfrm rot="5400000">
            <a:off x="6819013" y="-508298"/>
            <a:ext cx="2694018" cy="2314765"/>
            <a:chOff x="6661153" y="-78200"/>
            <a:chExt cx="2694018" cy="2314764"/>
          </a:xfrm>
        </p:grpSpPr>
        <p:sp>
          <p:nvSpPr>
            <p:cNvPr id="124" name="Google Shape;124;p4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4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4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4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4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4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4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6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173" name="Google Shape;173;p6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6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6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6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6"/>
          <p:cNvGrpSpPr/>
          <p:nvPr/>
        </p:nvGrpSpPr>
        <p:grpSpPr>
          <a:xfrm rot="5400000">
            <a:off x="6819013" y="-508298"/>
            <a:ext cx="2694018" cy="2314765"/>
            <a:chOff x="6661153" y="-78200"/>
            <a:chExt cx="2694018" cy="2314764"/>
          </a:xfrm>
        </p:grpSpPr>
        <p:sp>
          <p:nvSpPr>
            <p:cNvPr id="178" name="Google Shape;178;p6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6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6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6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6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6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6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6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6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6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6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6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6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6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6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6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6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144900" cy="4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"/>
          </p:nvPr>
        </p:nvSpPr>
        <p:spPr>
          <a:xfrm>
            <a:off x="713225" y="1932209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3" hasCustomPrompt="1"/>
          </p:nvPr>
        </p:nvSpPr>
        <p:spPr>
          <a:xfrm>
            <a:off x="770690" y="1356653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4"/>
          </p:nvPr>
        </p:nvSpPr>
        <p:spPr>
          <a:xfrm>
            <a:off x="713225" y="3664653"/>
            <a:ext cx="23994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6" hasCustomPrompt="1"/>
          </p:nvPr>
        </p:nvSpPr>
        <p:spPr>
          <a:xfrm>
            <a:off x="770700" y="3099825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7"/>
          </p:nvPr>
        </p:nvSpPr>
        <p:spPr>
          <a:xfrm>
            <a:off x="6031375" y="1931128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8"/>
          </p:nvPr>
        </p:nvSpPr>
        <p:spPr>
          <a:xfrm>
            <a:off x="6031375" y="2339588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9" hasCustomPrompt="1"/>
          </p:nvPr>
        </p:nvSpPr>
        <p:spPr>
          <a:xfrm>
            <a:off x="6081665" y="1355628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3"/>
          </p:nvPr>
        </p:nvSpPr>
        <p:spPr>
          <a:xfrm>
            <a:off x="6031375" y="3663575"/>
            <a:ext cx="23994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14"/>
          </p:nvPr>
        </p:nvSpPr>
        <p:spPr>
          <a:xfrm>
            <a:off x="6031375" y="4072038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15" hasCustomPrompt="1"/>
          </p:nvPr>
        </p:nvSpPr>
        <p:spPr>
          <a:xfrm>
            <a:off x="6081675" y="3098700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6"/>
          </p:nvPr>
        </p:nvSpPr>
        <p:spPr>
          <a:xfrm>
            <a:off x="3372300" y="1932209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7"/>
          </p:nvPr>
        </p:nvSpPr>
        <p:spPr>
          <a:xfrm>
            <a:off x="33723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title" idx="18" hasCustomPrompt="1"/>
          </p:nvPr>
        </p:nvSpPr>
        <p:spPr>
          <a:xfrm>
            <a:off x="3426177" y="1356653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19"/>
          </p:nvPr>
        </p:nvSpPr>
        <p:spPr>
          <a:xfrm>
            <a:off x="3372300" y="3664653"/>
            <a:ext cx="23994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subTitle" idx="20"/>
          </p:nvPr>
        </p:nvSpPr>
        <p:spPr>
          <a:xfrm>
            <a:off x="33723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21" hasCustomPrompt="1"/>
          </p:nvPr>
        </p:nvSpPr>
        <p:spPr>
          <a:xfrm>
            <a:off x="3426175" y="3099825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1" name="Google Shape;391;p13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392" name="Google Shape;392;p1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3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3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13"/>
          <p:cNvGrpSpPr/>
          <p:nvPr/>
        </p:nvGrpSpPr>
        <p:grpSpPr>
          <a:xfrm rot="5400000">
            <a:off x="6637372" y="-333519"/>
            <a:ext cx="3016501" cy="2314765"/>
            <a:chOff x="6661153" y="-78200"/>
            <a:chExt cx="3016501" cy="2314764"/>
          </a:xfrm>
        </p:grpSpPr>
        <p:sp>
          <p:nvSpPr>
            <p:cNvPr id="397" name="Google Shape;397;p13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3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3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3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3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3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3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3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3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3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3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3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3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3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3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13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13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13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13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13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7"/>
          <p:cNvSpPr txBox="1">
            <a:spLocks noGrp="1"/>
          </p:cNvSpPr>
          <p:nvPr>
            <p:ph type="title"/>
          </p:nvPr>
        </p:nvSpPr>
        <p:spPr>
          <a:xfrm>
            <a:off x="713225" y="541863"/>
            <a:ext cx="40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9" name="Google Shape;609;p19"/>
          <p:cNvGrpSpPr/>
          <p:nvPr/>
        </p:nvGrpSpPr>
        <p:grpSpPr>
          <a:xfrm rot="10800000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610" name="Google Shape;610;p19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19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19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9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4" name="Google Shape;614;p19"/>
          <p:cNvGrpSpPr/>
          <p:nvPr/>
        </p:nvGrpSpPr>
        <p:grpSpPr>
          <a:xfrm rot="-5400000">
            <a:off x="4677642" y="-3209408"/>
            <a:ext cx="4497070" cy="5216035"/>
            <a:chOff x="5082600" y="539500"/>
            <a:chExt cx="3437076" cy="3986575"/>
          </a:xfrm>
        </p:grpSpPr>
        <p:grpSp>
          <p:nvGrpSpPr>
            <p:cNvPr id="615" name="Google Shape;615;p19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616" name="Google Shape;616;p19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617" name="Google Shape;617;p19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8" name="Google Shape;618;p19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9" name="Google Shape;619;p19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0" name="Google Shape;620;p19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1" name="Google Shape;621;p19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2" name="Google Shape;622;p19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3" name="Google Shape;623;p19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7" name="Google Shape;627;p19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19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19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6" name="Google Shape;636;p19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7" name="Google Shape;637;p19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8" name="Google Shape;638;p19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9" name="Google Shape;639;p19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0" name="Google Shape;640;p19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1" name="Google Shape;641;p19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2" name="Google Shape;642;p19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3" name="Google Shape;643;p19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4" name="Google Shape;644;p19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5" name="Google Shape;645;p1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6" name="Google Shape;646;p19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7" name="Google Shape;647;p19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8" name="Google Shape;648;p19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9" name="Google Shape;649;p19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0" name="Google Shape;650;p19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1" name="Google Shape;651;p19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2" name="Google Shape;652;p19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3" name="Google Shape;653;p19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4" name="Google Shape;654;p19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5" name="Google Shape;655;p19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6" name="Google Shape;656;p1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9" name="Google Shape;659;p19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660" name="Google Shape;660;p1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663" name="Google Shape;663;p19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4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64" name="Google Shape;864;p24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865" name="Google Shape;865;p24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24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24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Google Shape;868;p24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Google Shape;869;p24"/>
          <p:cNvGrpSpPr/>
          <p:nvPr/>
        </p:nvGrpSpPr>
        <p:grpSpPr>
          <a:xfrm>
            <a:off x="6103967" y="1678954"/>
            <a:ext cx="4497070" cy="5216035"/>
            <a:chOff x="5082600" y="539500"/>
            <a:chExt cx="3437076" cy="3986575"/>
          </a:xfrm>
        </p:grpSpPr>
        <p:grpSp>
          <p:nvGrpSpPr>
            <p:cNvPr id="870" name="Google Shape;870;p24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871" name="Google Shape;871;p24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872" name="Google Shape;872;p24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5" name="Google Shape;875;p24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8" name="Google Shape;878;p24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9" name="Google Shape;879;p24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5" name="Google Shape;885;p24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8" name="Google Shape;888;p24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9" name="Google Shape;889;p24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0" name="Google Shape;890;p24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1" name="Google Shape;891;p24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2" name="Google Shape;892;p24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3" name="Google Shape;893;p24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4" name="Google Shape;894;p24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5" name="Google Shape;895;p24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6" name="Google Shape;896;p24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7" name="Google Shape;897;p24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8" name="Google Shape;898;p24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9" name="Google Shape;899;p24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0" name="Google Shape;900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1" name="Google Shape;901;p24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2" name="Google Shape;902;p24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3" name="Google Shape;903;p24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4" name="Google Shape;904;p24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5" name="Google Shape;905;p24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6" name="Google Shape;906;p24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7" name="Google Shape;907;p24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8" name="Google Shape;908;p24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9" name="Google Shape;909;p24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0" name="Google Shape;910;p24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1" name="Google Shape;911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2" name="Google Shape;912;p24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3" name="Google Shape;913;p24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14" name="Google Shape;914;p24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915" name="Google Shape;915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6" name="Google Shape;916;p24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7" name="Google Shape;917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918" name="Google Shape;918;p24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3" r:id="rId7"/>
    <p:sldLayoutId id="2147483665" r:id="rId8"/>
    <p:sldLayoutId id="2147483670" r:id="rId9"/>
    <p:sldLayoutId id="2147483676" r:id="rId10"/>
    <p:sldLayoutId id="2147483678" r:id="rId11"/>
    <p:sldLayoutId id="2147483679" r:id="rId12"/>
    <p:sldLayoutId id="2147483681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1"/>
          <p:cNvSpPr txBox="1">
            <a:spLocks noGrp="1"/>
          </p:cNvSpPr>
          <p:nvPr>
            <p:ph type="title"/>
          </p:nvPr>
        </p:nvSpPr>
        <p:spPr>
          <a:xfrm>
            <a:off x="1923046" y="462686"/>
            <a:ext cx="3682929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Presented By</a:t>
            </a:r>
            <a:endParaRPr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cxnSp>
        <p:nvCxnSpPr>
          <p:cNvPr id="1487" name="Google Shape;1487;p41"/>
          <p:cNvCxnSpPr/>
          <p:nvPr/>
        </p:nvCxnSpPr>
        <p:spPr>
          <a:xfrm>
            <a:off x="3131806" y="1171129"/>
            <a:ext cx="2402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88" name="Google Shape;14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106" flipH="1">
            <a:off x="8247456" y="167128"/>
            <a:ext cx="678888" cy="116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41"/>
          <p:cNvPicPr preferRelativeResize="0"/>
          <p:nvPr/>
        </p:nvPicPr>
        <p:blipFill rotWithShape="1">
          <a:blip r:embed="rId4">
            <a:alphaModFix/>
          </a:blip>
          <a:srcRect t="8533" b="8533"/>
          <a:stretch/>
        </p:blipFill>
        <p:spPr>
          <a:xfrm rot="1258700" flipH="1">
            <a:off x="7583904" y="246925"/>
            <a:ext cx="809541" cy="8060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56006" y="1730326"/>
            <a:ext cx="6407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JOY PAL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ID: 201002418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Dept. of CSE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Green University</a:t>
            </a:r>
            <a:endParaRPr lang="en-US" sz="4000" dirty="0">
              <a:solidFill>
                <a:schemeClr val="bg1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5" y="128723"/>
            <a:ext cx="1504027" cy="1472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0"/>
          <p:cNvSpPr/>
          <p:nvPr/>
        </p:nvSpPr>
        <p:spPr>
          <a:xfrm>
            <a:off x="300100" y="3676200"/>
            <a:ext cx="3822300" cy="488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8" name="Google Shape;1478;p40"/>
          <p:cNvSpPr txBox="1">
            <a:spLocks noGrp="1"/>
          </p:cNvSpPr>
          <p:nvPr>
            <p:ph type="ctrTitle"/>
          </p:nvPr>
        </p:nvSpPr>
        <p:spPr>
          <a:xfrm>
            <a:off x="0" y="1039798"/>
            <a:ext cx="5689633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 smtClean="0"/>
              <a:t>Issues </a:t>
            </a:r>
            <a:br>
              <a:rPr lang="en-US" sz="4400" dirty="0" smtClean="0"/>
            </a:br>
            <a:r>
              <a:rPr lang="en-US" sz="4400" dirty="0" smtClean="0"/>
              <a:t>of MACROECONOMICS</a:t>
            </a:r>
            <a:endParaRPr sz="4400" dirty="0">
              <a:solidFill>
                <a:srgbClr val="4581E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1479" name="Google Shape;1479;p40"/>
          <p:cNvPicPr preferRelativeResize="0"/>
          <p:nvPr/>
        </p:nvPicPr>
        <p:blipFill rotWithShape="1">
          <a:blip r:embed="rId3">
            <a:alphaModFix/>
          </a:blip>
          <a:srcRect l="19" r="19"/>
          <a:stretch/>
        </p:blipFill>
        <p:spPr>
          <a:xfrm>
            <a:off x="5590972" y="887730"/>
            <a:ext cx="2591575" cy="33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0" name="Google Shape;1480;p40"/>
          <p:cNvCxnSpPr/>
          <p:nvPr/>
        </p:nvCxnSpPr>
        <p:spPr>
          <a:xfrm>
            <a:off x="3639119" y="3569010"/>
            <a:ext cx="164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989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2"/>
          <p:cNvSpPr/>
          <p:nvPr/>
        </p:nvSpPr>
        <p:spPr>
          <a:xfrm>
            <a:off x="4015346" y="2960577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0" name="Google Shape;1500;p42"/>
          <p:cNvSpPr/>
          <p:nvPr/>
        </p:nvSpPr>
        <p:spPr>
          <a:xfrm>
            <a:off x="6072886" y="1318869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3" name="Google Shape;1503;p42"/>
          <p:cNvSpPr/>
          <p:nvPr/>
        </p:nvSpPr>
        <p:spPr>
          <a:xfrm>
            <a:off x="1983177" y="1394489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4" name="Google Shape;1504;p42"/>
          <p:cNvSpPr txBox="1">
            <a:spLocks noGrp="1"/>
          </p:cNvSpPr>
          <p:nvPr>
            <p:ph type="title" idx="3"/>
          </p:nvPr>
        </p:nvSpPr>
        <p:spPr>
          <a:xfrm>
            <a:off x="2010327" y="1464689"/>
            <a:ext cx="642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01</a:t>
            </a:r>
            <a:endParaRPr sz="2600" dirty="0"/>
          </a:p>
        </p:txBody>
      </p:sp>
      <p:sp>
        <p:nvSpPr>
          <p:cNvPr id="1505" name="Google Shape;1505;p42"/>
          <p:cNvSpPr txBox="1">
            <a:spLocks noGrp="1"/>
          </p:cNvSpPr>
          <p:nvPr>
            <p:ph type="title"/>
          </p:nvPr>
        </p:nvSpPr>
        <p:spPr>
          <a:xfrm>
            <a:off x="685539" y="329448"/>
            <a:ext cx="3564307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06" name="Google Shape;1506;p42"/>
          <p:cNvSpPr txBox="1">
            <a:spLocks noGrp="1"/>
          </p:cNvSpPr>
          <p:nvPr>
            <p:ph type="subTitle" idx="1"/>
          </p:nvPr>
        </p:nvSpPr>
        <p:spPr>
          <a:xfrm>
            <a:off x="1075143" y="2209923"/>
            <a:ext cx="2987191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Marcroeconomics</a:t>
            </a:r>
            <a:endParaRPr sz="2400" dirty="0"/>
          </a:p>
        </p:txBody>
      </p:sp>
      <p:sp>
        <p:nvSpPr>
          <p:cNvPr id="1511" name="Google Shape;1511;p42"/>
          <p:cNvSpPr txBox="1">
            <a:spLocks noGrp="1"/>
          </p:cNvSpPr>
          <p:nvPr>
            <p:ph type="subTitle" idx="7"/>
          </p:nvPr>
        </p:nvSpPr>
        <p:spPr>
          <a:xfrm>
            <a:off x="3673486" y="3657776"/>
            <a:ext cx="2399400" cy="101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Major Issues Details</a:t>
            </a:r>
            <a:endParaRPr sz="2400" dirty="0"/>
          </a:p>
        </p:txBody>
      </p:sp>
      <p:sp>
        <p:nvSpPr>
          <p:cNvPr id="1513" name="Google Shape;1513;p42"/>
          <p:cNvSpPr txBox="1">
            <a:spLocks noGrp="1"/>
          </p:cNvSpPr>
          <p:nvPr>
            <p:ph type="title" idx="9"/>
          </p:nvPr>
        </p:nvSpPr>
        <p:spPr>
          <a:xfrm>
            <a:off x="4042496" y="3030777"/>
            <a:ext cx="642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03</a:t>
            </a:r>
            <a:endParaRPr sz="2600" dirty="0"/>
          </a:p>
        </p:txBody>
      </p:sp>
      <p:sp>
        <p:nvSpPr>
          <p:cNvPr id="1517" name="Google Shape;1517;p42"/>
          <p:cNvSpPr txBox="1">
            <a:spLocks noGrp="1"/>
          </p:cNvSpPr>
          <p:nvPr>
            <p:ph type="subTitle" idx="16"/>
          </p:nvPr>
        </p:nvSpPr>
        <p:spPr>
          <a:xfrm>
            <a:off x="5502384" y="2086268"/>
            <a:ext cx="2827881" cy="970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Major Issues in Macroeconomics</a:t>
            </a:r>
            <a:endParaRPr sz="2400" dirty="0"/>
          </a:p>
        </p:txBody>
      </p:sp>
      <p:sp>
        <p:nvSpPr>
          <p:cNvPr id="1519" name="Google Shape;1519;p42"/>
          <p:cNvSpPr txBox="1">
            <a:spLocks noGrp="1"/>
          </p:cNvSpPr>
          <p:nvPr>
            <p:ph type="title" idx="18"/>
          </p:nvPr>
        </p:nvSpPr>
        <p:spPr>
          <a:xfrm>
            <a:off x="6100036" y="1376572"/>
            <a:ext cx="642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02</a:t>
            </a:r>
            <a:endParaRPr sz="2600" dirty="0"/>
          </a:p>
        </p:txBody>
      </p:sp>
      <p:cxnSp>
        <p:nvCxnSpPr>
          <p:cNvPr id="1522" name="Google Shape;1522;p42"/>
          <p:cNvCxnSpPr/>
          <p:nvPr/>
        </p:nvCxnSpPr>
        <p:spPr>
          <a:xfrm>
            <a:off x="1912925" y="903048"/>
            <a:ext cx="2065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" grpId="0" build="p"/>
      <p:bldP spid="1511" grpId="0" build="p"/>
      <p:bldP spid="15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  <a:effectLst/>
      </p:bgPr>
    </p:bg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2"/>
          <p:cNvSpPr txBox="1">
            <a:spLocks noGrp="1"/>
          </p:cNvSpPr>
          <p:nvPr>
            <p:ph type="title"/>
          </p:nvPr>
        </p:nvSpPr>
        <p:spPr>
          <a:xfrm>
            <a:off x="457148" y="4522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What is Macroeconomics ?</a:t>
            </a:r>
            <a:endParaRPr sz="3600" dirty="0"/>
          </a:p>
        </p:txBody>
      </p:sp>
      <p:cxnSp>
        <p:nvCxnSpPr>
          <p:cNvPr id="1660" name="Google Shape;1660;p52"/>
          <p:cNvCxnSpPr/>
          <p:nvPr/>
        </p:nvCxnSpPr>
        <p:spPr>
          <a:xfrm>
            <a:off x="1980600" y="1112200"/>
            <a:ext cx="238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61" name="Google Shape;16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104" flipH="1">
            <a:off x="7691128" y="-3019"/>
            <a:ext cx="967041" cy="16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2" name="Google Shape;1662;p52"/>
          <p:cNvPicPr preferRelativeResize="0"/>
          <p:nvPr/>
        </p:nvPicPr>
        <p:blipFill rotWithShape="1">
          <a:blip r:embed="rId4">
            <a:alphaModFix/>
          </a:blip>
          <a:srcRect t="3806" b="3815"/>
          <a:stretch/>
        </p:blipFill>
        <p:spPr>
          <a:xfrm rot="1258696" flipH="1">
            <a:off x="6996025" y="148814"/>
            <a:ext cx="1066274" cy="101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86378" y="1898528"/>
            <a:ext cx="4088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branch of economics that studies how an overall economy behaves.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One 1 Dollar Logo Icon Vector Stock Vector (Royalty Free) 339830579 |  Shutter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2"/>
          <a:stretch/>
        </p:blipFill>
        <p:spPr bwMode="auto">
          <a:xfrm>
            <a:off x="265743" y="1747129"/>
            <a:ext cx="3095625" cy="21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4058;p75"/>
          <p:cNvGrpSpPr/>
          <p:nvPr/>
        </p:nvGrpSpPr>
        <p:grpSpPr>
          <a:xfrm>
            <a:off x="7108339" y="4028891"/>
            <a:ext cx="1066309" cy="937004"/>
            <a:chOff x="6015523" y="3714217"/>
            <a:chExt cx="557665" cy="516387"/>
          </a:xfrm>
        </p:grpSpPr>
        <p:grpSp>
          <p:nvGrpSpPr>
            <p:cNvPr id="9" name="Google Shape;4059;p75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12" name="Google Shape;4060;p75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4061;p75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4062;p75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4063;p75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4064;p75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4065;p75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6;p75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067;p75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4068;p75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4069;p75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Google Shape;4070;p75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455" y="837282"/>
            <a:ext cx="632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Major Macroeconomic Issues</a:t>
            </a:r>
            <a:endParaRPr lang="en-US" sz="32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306" y="1795750"/>
            <a:ext cx="3888954" cy="73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3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Growth</a:t>
            </a:r>
          </a:p>
        </p:txBody>
      </p:sp>
      <p:cxnSp>
        <p:nvCxnSpPr>
          <p:cNvPr id="6" name="Google Shape;1660;p52"/>
          <p:cNvCxnSpPr/>
          <p:nvPr/>
        </p:nvCxnSpPr>
        <p:spPr>
          <a:xfrm>
            <a:off x="4437361" y="1519824"/>
            <a:ext cx="238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1722;p53"/>
          <p:cNvPicPr preferRelativeResize="0"/>
          <p:nvPr/>
        </p:nvPicPr>
        <p:blipFill rotWithShape="1">
          <a:blip r:embed="rId2">
            <a:alphaModFix/>
          </a:blip>
          <a:srcRect l="11094" r="11102"/>
          <a:stretch/>
        </p:blipFill>
        <p:spPr>
          <a:xfrm rot="-505566">
            <a:off x="7681538" y="97730"/>
            <a:ext cx="994273" cy="11936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159306" y="2626747"/>
            <a:ext cx="2429219" cy="730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Inflation</a:t>
            </a:r>
            <a:endParaRPr lang="en-US" sz="3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306" y="3457744"/>
            <a:ext cx="4572000" cy="7305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Unemployment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6"/>
          <a:stretch/>
        </p:blipFill>
        <p:spPr>
          <a:xfrm>
            <a:off x="7006728" y="1795750"/>
            <a:ext cx="1030203" cy="774788"/>
          </a:xfrm>
          <a:prstGeom prst="rect">
            <a:avLst/>
          </a:prstGeom>
        </p:spPr>
      </p:pic>
      <p:pic>
        <p:nvPicPr>
          <p:cNvPr id="2050" name="Picture 2" descr="2021 Recap: 6 African countries with the highest inflation rate in 2021 |  Pulse Nig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84" y="2672295"/>
            <a:ext cx="1144415" cy="78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ed Job Line Icon. Unemployed, Group, People, Banner. Unemployment  Concept. Royalty Free SVG, Cliparts, Vectors, And Stock Illustration. Image  107113084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28" y="3459663"/>
            <a:ext cx="1030203" cy="8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oogle Shape;9995;p76"/>
          <p:cNvGrpSpPr/>
          <p:nvPr/>
        </p:nvGrpSpPr>
        <p:grpSpPr>
          <a:xfrm>
            <a:off x="209080" y="4285560"/>
            <a:ext cx="1597061" cy="663440"/>
            <a:chOff x="6796238" y="3158297"/>
            <a:chExt cx="1630319" cy="677257"/>
          </a:xfrm>
        </p:grpSpPr>
        <p:cxnSp>
          <p:nvCxnSpPr>
            <p:cNvPr id="12" name="Google Shape;9996;p76"/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" name="Google Shape;9997;p76"/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4" name="Google Shape;9998;p76"/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5" name="Google Shape;9999;p76"/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16" name="Google Shape;10000;p76"/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17" name="Google Shape;10001;p76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0002;p76"/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0003;p76"/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9895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594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680574">
            <a:off x="7510643" y="-44293"/>
            <a:ext cx="1184238" cy="16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8472" y="407624"/>
            <a:ext cx="387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Economic Growth</a:t>
            </a:r>
            <a:endParaRPr lang="en-US" sz="32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7783" y="1208525"/>
            <a:ext cx="4010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Economic growth occurs when an economy is able to produce more goods and services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cxnSp>
        <p:nvCxnSpPr>
          <p:cNvPr id="6" name="Google Shape;1660;p52"/>
          <p:cNvCxnSpPr/>
          <p:nvPr/>
        </p:nvCxnSpPr>
        <p:spPr>
          <a:xfrm>
            <a:off x="308472" y="992399"/>
            <a:ext cx="238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328070" y="2440313"/>
            <a:ext cx="385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Growth Rate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percentage change in output or national income</a:t>
            </a:r>
          </a:p>
        </p:txBody>
      </p:sp>
      <p:pic>
        <p:nvPicPr>
          <p:cNvPr id="3074" name="Picture 2" descr="Growth Rate Calcula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8" b="68734"/>
          <a:stretch/>
        </p:blipFill>
        <p:spPr bwMode="auto">
          <a:xfrm>
            <a:off x="447569" y="3798535"/>
            <a:ext cx="4792942" cy="10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owth Rate Calcula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6" r="45909" b="16490"/>
          <a:stretch/>
        </p:blipFill>
        <p:spPr bwMode="auto">
          <a:xfrm>
            <a:off x="5403356" y="4018749"/>
            <a:ext cx="2802778" cy="79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47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Google Shape;15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3554">
            <a:off x="228495" y="3293818"/>
            <a:ext cx="1184238" cy="16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308472" y="407624"/>
            <a:ext cx="2119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Inflation</a:t>
            </a:r>
            <a:endParaRPr lang="en-US" sz="32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760" y="992399"/>
            <a:ext cx="632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Sustained increase in the general price level.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720" y="2072640"/>
            <a:ext cx="6797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Purchasing power falls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wage rate = 		     X  100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160520" y="2885440"/>
            <a:ext cx="1905000" cy="101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4820" y="251610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Nominal wage</a:t>
            </a:r>
            <a:endParaRPr lang="en-US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140" y="289560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Price Level</a:t>
            </a:r>
            <a:endParaRPr lang="en-US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8682" y="3942080"/>
            <a:ext cx="216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Inflation redistributes income</a:t>
            </a:r>
            <a:endParaRPr lang="en-US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3897842" y="3942080"/>
            <a:ext cx="613198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3897842" y="4403745"/>
            <a:ext cx="694478" cy="340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75200" y="3566160"/>
            <a:ext cx="290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Fixed income earns loose their income</a:t>
            </a:r>
            <a:endParaRPr lang="en-US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1080" y="4403745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Borrowers gain from inflation</a:t>
            </a:r>
            <a:endParaRPr lang="en-US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Google Shape;1660;p52"/>
          <p:cNvCxnSpPr/>
          <p:nvPr/>
        </p:nvCxnSpPr>
        <p:spPr>
          <a:xfrm>
            <a:off x="1188720" y="962822"/>
            <a:ext cx="238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989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53"/>
          <p:cNvPicPr preferRelativeResize="0"/>
          <p:nvPr/>
        </p:nvPicPr>
        <p:blipFill rotWithShape="1">
          <a:blip r:embed="rId3">
            <a:alphaModFix/>
          </a:blip>
          <a:srcRect l="11094" r="11102"/>
          <a:stretch/>
        </p:blipFill>
        <p:spPr>
          <a:xfrm rot="-505566">
            <a:off x="7681538" y="97730"/>
            <a:ext cx="994273" cy="1193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8471" y="407624"/>
            <a:ext cx="343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Unemployment</a:t>
            </a:r>
            <a:endParaRPr lang="en-US" sz="32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cxnSp>
        <p:nvCxnSpPr>
          <p:cNvPr id="4" name="Google Shape;1660;p52"/>
          <p:cNvCxnSpPr/>
          <p:nvPr/>
        </p:nvCxnSpPr>
        <p:spPr>
          <a:xfrm>
            <a:off x="2115756" y="992399"/>
            <a:ext cx="238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90688" y="1128190"/>
            <a:ext cx="7573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person is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- Age group (16 to 65 years)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- Willingness to do the job &amp;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time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employment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- Searching for suitable job at least for two months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537" y="2652134"/>
            <a:ext cx="290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 of Unemployment</a:t>
            </a:r>
            <a:endParaRPr lang="en-US" sz="2000" b="1" u="sng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325" y="3169418"/>
            <a:ext cx="290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Economic  Costs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390" y="3743341"/>
            <a:ext cx="3342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Economy is deprived from the possible production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471" y="3162135"/>
            <a:ext cx="3607313" cy="169187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47446" y="3162135"/>
            <a:ext cx="290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2.Human &amp; Social Costs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344" y="3547294"/>
            <a:ext cx="334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Causes psychological and even physical disorders, divorces, suicides and crime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97822" y="3149998"/>
            <a:ext cx="3607313" cy="169187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oogle Shape;10097;p76"/>
          <p:cNvGrpSpPr/>
          <p:nvPr/>
        </p:nvGrpSpPr>
        <p:grpSpPr>
          <a:xfrm>
            <a:off x="4755421" y="544934"/>
            <a:ext cx="1295882" cy="646587"/>
            <a:chOff x="834100" y="3642869"/>
            <a:chExt cx="1259483" cy="628426"/>
          </a:xfrm>
        </p:grpSpPr>
        <p:sp>
          <p:nvSpPr>
            <p:cNvPr id="14" name="Google Shape;10098;p76"/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099;p76"/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100;p76"/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101;p76"/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102;p76"/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103;p76"/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104;p76"/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105;p76"/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106;p76"/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107;p76"/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108;p76"/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109;p76"/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110;p76"/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111;p76"/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112;p76"/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113;p76"/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114;p76"/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115;p76"/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116;p76"/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117;p76"/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0118;p76"/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119;p76"/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120;p76"/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121;p76"/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122;p76"/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" name="Google Shape;10123;p76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4" name="Google Shape;10124;p76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10125;p76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10126;p76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10127;p76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10128;p76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10129;p76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10130;p76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10131;p76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0132;p76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10133;p76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10134;p76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10135;p76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10136;p76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10137;p76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10138;p76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10139;p76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10140;p76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10141;p76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10142;p76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10143;p76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" name="Google Shape;10144;p76"/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145;p76"/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146;p76"/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147;p76"/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148;p76"/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149;p76"/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150;p76"/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151;p76"/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0152;p76"/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0153;p76"/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154;p76"/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155;p76"/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156;p76"/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157;p76"/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 animBg="1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81;p104" descr="A picture containing to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3712" y="921432"/>
            <a:ext cx="3323938" cy="31552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77;p104"/>
          <p:cNvSpPr txBox="1"/>
          <p:nvPr/>
        </p:nvSpPr>
        <p:spPr>
          <a:xfrm>
            <a:off x="901537" y="1275932"/>
            <a:ext cx="4607196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8800"/>
              <a:buFont typeface="Aharoni"/>
              <a:buNone/>
            </a:pPr>
            <a:r>
              <a:rPr lang="en-GB" sz="8000" b="1" i="0" u="none" strike="noStrike" cap="none" dirty="0">
                <a:solidFill>
                  <a:srgbClr val="70AD47"/>
                </a:solidFill>
                <a:latin typeface="Aharoni"/>
                <a:ea typeface="Aharoni"/>
                <a:cs typeface="Aharoni"/>
                <a:sym typeface="Aharoni"/>
              </a:rPr>
              <a:t>Thank You!</a:t>
            </a:r>
            <a:endParaRPr sz="8000" b="1" dirty="0"/>
          </a:p>
        </p:txBody>
      </p:sp>
      <p:pic>
        <p:nvPicPr>
          <p:cNvPr id="7" name="Google Shape;1085;p90" descr="Bookma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504" y="-125202"/>
            <a:ext cx="1206518" cy="12238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6-Point Star 7"/>
          <p:cNvSpPr/>
          <p:nvPr/>
        </p:nvSpPr>
        <p:spPr>
          <a:xfrm>
            <a:off x="961126" y="372246"/>
            <a:ext cx="205273" cy="228988"/>
          </a:xfrm>
          <a:prstGeom prst="star6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 Mining Project Proposal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4581EB"/>
      </a:lt2>
      <a:accent1>
        <a:srgbClr val="F5C434"/>
      </a:accent1>
      <a:accent2>
        <a:srgbClr val="E69138"/>
      </a:accent2>
      <a:accent3>
        <a:srgbClr val="FEEC4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182</Words>
  <Application>Microsoft Office PowerPoint</Application>
  <PresentationFormat>On-screen Show (16:9)</PresentationFormat>
  <Paragraphs>44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Aharoni</vt:lpstr>
      <vt:lpstr>Artifakt Element Heavy</vt:lpstr>
      <vt:lpstr>Titillium Web</vt:lpstr>
      <vt:lpstr>Russo One</vt:lpstr>
      <vt:lpstr>Catamaran</vt:lpstr>
      <vt:lpstr>Wingdings</vt:lpstr>
      <vt:lpstr>Cambria</vt:lpstr>
      <vt:lpstr>Unna</vt:lpstr>
      <vt:lpstr>Arial</vt:lpstr>
      <vt:lpstr>Tahoma</vt:lpstr>
      <vt:lpstr>Crypto Mining Project Proposal by Slidesgo</vt:lpstr>
      <vt:lpstr>Presented By</vt:lpstr>
      <vt:lpstr>Issues  of MACROECONOMICS</vt:lpstr>
      <vt:lpstr>01</vt:lpstr>
      <vt:lpstr>What is Macroeconomics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cp:lastModifiedBy>DELL</cp:lastModifiedBy>
  <cp:revision>28</cp:revision>
  <dcterms:modified xsi:type="dcterms:W3CDTF">2022-08-26T18:14:42Z</dcterms:modified>
</cp:coreProperties>
</file>