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9" r:id="rId2"/>
    <p:sldId id="256" r:id="rId3"/>
    <p:sldId id="283" r:id="rId4"/>
    <p:sldId id="257" r:id="rId5"/>
    <p:sldId id="261" r:id="rId6"/>
    <p:sldId id="265" r:id="rId7"/>
    <p:sldId id="267" r:id="rId8"/>
    <p:sldId id="263" r:id="rId9"/>
    <p:sldId id="264" r:id="rId10"/>
    <p:sldId id="295" r:id="rId11"/>
    <p:sldId id="294" r:id="rId12"/>
    <p:sldId id="268" r:id="rId13"/>
    <p:sldId id="297" r:id="rId14"/>
    <p:sldId id="278" r:id="rId15"/>
  </p:sldIdLst>
  <p:sldSz cx="9144000" cy="5143500" type="screen16x9"/>
  <p:notesSz cx="6858000" cy="9144000"/>
  <p:embeddedFontLst>
    <p:embeddedFont>
      <p:font typeface="Oxygen Light" panose="020B0604020202020204" charset="0"/>
      <p:regular r:id="rId17"/>
      <p:bold r:id="rId18"/>
    </p:embeddedFont>
    <p:embeddedFont>
      <p:font typeface="Cooper Black" panose="0208090404030B020404" pitchFamily="18" charset="0"/>
      <p:regular r:id="rId19"/>
    </p:embeddedFont>
    <p:embeddedFont>
      <p:font typeface="Oxygen" panose="020B0604020202020204" charset="0"/>
      <p:regular r:id="rId20"/>
      <p:bold r:id="rId21"/>
    </p:embeddedFont>
    <p:embeddedFont>
      <p:font typeface="Algerian" panose="04020705040A02060702" pitchFamily="82" charset="0"/>
      <p:regular r:id="rId22"/>
    </p:embeddedFont>
    <p:embeddedFont>
      <p:font typeface="Zilla Slab SemiBold" panose="020B0604020202020204" charset="0"/>
      <p:bold r:id="rId23"/>
    </p:embeddedFont>
    <p:embeddedFont>
      <p:font typeface="Artifakt Element Black" panose="020B0A03050000020004" pitchFamily="34" charset="0"/>
      <p:bold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Arial Rounded MT Bold" panose="020F0704030504030204" pitchFamily="34" charset="0"/>
      <p:regular r:id="rId30"/>
    </p:embeddedFont>
    <p:embeddedFont>
      <p:font typeface="Cambria" panose="02040503050406030204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5A473-A67A-4E67-B12D-D377399AE1F6}">
  <a:tblStyle styleId="{7405A473-A67A-4E67-B12D-D377399AE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3CEEE4-EA1C-4687-B06A-87DD94B0C2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74843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225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994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7f2e2ca1a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7f2e2ca1a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215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5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590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75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06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97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033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90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807700"/>
            <a:ext cx="7433400" cy="15282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5000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BCF6A7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855300" y="1732800"/>
            <a:ext cx="7433400" cy="11598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855300" y="2989502"/>
            <a:ext cx="7433400" cy="4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 dirty="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⇨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⇾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￫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7" name="Google Shape;27;p5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 dirty="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51600" y="1409700"/>
            <a:ext cx="28641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⇨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3917627" y="1409700"/>
            <a:ext cx="28641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⇨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 dirty="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51600" y="1409700"/>
            <a:ext cx="19098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2761814" y="1409700"/>
            <a:ext cx="19098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4872029" y="1409700"/>
            <a:ext cx="19098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 dirty="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mentary">
  <p:cSld name="BLANK_2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accent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1" name="Google Shape;61;p11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11733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4" name="Google Shape;64;p1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2786903" y="497095"/>
            <a:ext cx="3953434" cy="827439"/>
          </a:xfrm>
          <a:prstGeom prst="horizontalScroll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028" y="2243788"/>
            <a:ext cx="6769184" cy="1682754"/>
          </a:xfrm>
        </p:spPr>
        <p:txBody>
          <a:bodyPr/>
          <a:lstStyle/>
          <a:p>
            <a:pPr algn="ctr"/>
            <a:r>
              <a:rPr lang="en-US" sz="4000" dirty="0" smtClean="0"/>
              <a:t>Joy Pal – 201002418</a:t>
            </a:r>
            <a:br>
              <a:rPr lang="en-US" sz="4000" dirty="0" smtClean="0"/>
            </a:br>
            <a:r>
              <a:rPr lang="en-US" sz="4000" dirty="0"/>
              <a:t>Jakir </a:t>
            </a:r>
            <a:r>
              <a:rPr lang="en-US" sz="4000" dirty="0" smtClean="0"/>
              <a:t>Hossain – 201002050</a:t>
            </a:r>
            <a:br>
              <a:rPr lang="en-US" sz="4000" dirty="0" smtClean="0"/>
            </a:br>
            <a:r>
              <a:rPr lang="en-US" sz="4000" dirty="0"/>
              <a:t>Shourav </a:t>
            </a:r>
            <a:r>
              <a:rPr lang="en-US" sz="4000" dirty="0" smtClean="0"/>
              <a:t>Podder </a:t>
            </a:r>
            <a:r>
              <a:rPr lang="en-US" sz="4000" dirty="0"/>
              <a:t>–</a:t>
            </a:r>
            <a:r>
              <a:rPr lang="en-US" sz="4000" dirty="0" smtClean="0"/>
              <a:t> 202002048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112994" y="590795"/>
            <a:ext cx="33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Presented By-</a:t>
            </a:r>
            <a:endParaRPr lang="en-US" sz="3600" dirty="0">
              <a:solidFill>
                <a:schemeClr val="bg1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6" name="Google Shape;78;p14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" dirty="0">
                <a:solidFill>
                  <a:srgbClr val="002060"/>
                </a:solidFill>
              </a:rPr>
              <a:t>1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319121" y="1359857"/>
            <a:ext cx="6300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 alternate is a secondary candidate key that is capable of identifying a row uniquely.</a:t>
            </a:r>
          </a:p>
        </p:txBody>
      </p:sp>
      <p:sp>
        <p:nvSpPr>
          <p:cNvPr id="7" name="Google Shape;240;p29"/>
          <p:cNvSpPr/>
          <p:nvPr/>
        </p:nvSpPr>
        <p:spPr>
          <a:xfrm>
            <a:off x="0" y="223003"/>
            <a:ext cx="3469341" cy="602699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55" y="223003"/>
            <a:ext cx="291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Alternate Key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5122" name="Picture 2" descr="Alternate Key in DBMS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21" y="2601898"/>
            <a:ext cx="4487151" cy="199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943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5773" y="1316336"/>
            <a:ext cx="5796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Two or more attributes together form a composite key that can uniquely identify a tuple in a table.</a:t>
            </a:r>
          </a:p>
        </p:txBody>
      </p:sp>
      <p:sp>
        <p:nvSpPr>
          <p:cNvPr id="6" name="Google Shape;240;p29"/>
          <p:cNvSpPr/>
          <p:nvPr/>
        </p:nvSpPr>
        <p:spPr>
          <a:xfrm>
            <a:off x="0" y="216350"/>
            <a:ext cx="3522186" cy="529447"/>
          </a:xfrm>
          <a:prstGeom prst="homePlate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1022"/>
            <a:ext cx="3254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Composite Key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09" y="2232365"/>
            <a:ext cx="1691787" cy="28348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366396" y="3348318"/>
            <a:ext cx="916492" cy="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13374" y="3194429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Composite Key</a:t>
            </a:r>
          </a:p>
        </p:txBody>
      </p:sp>
    </p:spTree>
    <p:extLst>
      <p:ext uri="{BB962C8B-B14F-4D97-AF65-F5344CB8AC3E}">
        <p14:creationId xmlns:p14="http://schemas.microsoft.com/office/powerpoint/2010/main" val="3015070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12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35292" y="1244181"/>
            <a:ext cx="6478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Unique key is same as primary with the difference being the existence of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Unique key field allows on value as NULL value.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Google Shape;240;p29"/>
          <p:cNvSpPr/>
          <p:nvPr/>
        </p:nvSpPr>
        <p:spPr>
          <a:xfrm>
            <a:off x="0" y="217572"/>
            <a:ext cx="3052482" cy="529447"/>
          </a:xfrm>
          <a:prstGeom prst="homePlat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647" y="182916"/>
            <a:ext cx="2467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Unique Key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33" y="2361917"/>
            <a:ext cx="1722269" cy="270533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43100" y="4289612"/>
            <a:ext cx="517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9092" y="4120335"/>
            <a:ext cx="859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endParaRPr lang="en-US" sz="1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4979" y="3074077"/>
            <a:ext cx="3246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   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Employee (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…..,</a:t>
            </a: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EmailID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varchar (20)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 NULL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EmailID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….); 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4979" y="2728424"/>
            <a:ext cx="152366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SQL Command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13</a:t>
            </a:r>
            <a:endParaRPr lang="en" dirty="0"/>
          </a:p>
        </p:txBody>
      </p:sp>
      <p:sp>
        <p:nvSpPr>
          <p:cNvPr id="5" name="Google Shape;240;p29"/>
          <p:cNvSpPr/>
          <p:nvPr/>
        </p:nvSpPr>
        <p:spPr>
          <a:xfrm>
            <a:off x="0" y="345318"/>
            <a:ext cx="2806995" cy="52944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842" y="1789771"/>
            <a:ext cx="6333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Each table must have keys, because use of keys make data highly reliable and provide several types of content like unique data and null values.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17653"/>
            <a:ext cx="245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Conclusion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76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ctrTitle" idx="4294967295"/>
          </p:nvPr>
        </p:nvSpPr>
        <p:spPr>
          <a:xfrm>
            <a:off x="963847" y="2021835"/>
            <a:ext cx="3925130" cy="2166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lt1"/>
                </a:solidFill>
              </a:rPr>
              <a:t>Thanks!</a:t>
            </a:r>
            <a:endParaRPr sz="8000" dirty="0">
              <a:solidFill>
                <a:schemeClr val="lt1"/>
              </a:solidFill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5194200" y="411097"/>
            <a:ext cx="3949800" cy="4348200"/>
          </a:xfrm>
          <a:prstGeom prst="leftArrow">
            <a:avLst>
              <a:gd name="adj1" fmla="val 64591"/>
              <a:gd name="adj2" fmla="val 55752"/>
            </a:avLst>
          </a:prstGeom>
          <a:solidFill>
            <a:schemeClr val="lt1"/>
          </a:solidFill>
          <a:ln>
            <a:noFill/>
          </a:ln>
          <a:effectLst>
            <a:outerShdw blurRad="57150" dist="9525" dir="108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1161;p49"/>
          <p:cNvGrpSpPr/>
          <p:nvPr/>
        </p:nvGrpSpPr>
        <p:grpSpPr>
          <a:xfrm>
            <a:off x="6286323" y="1480857"/>
            <a:ext cx="2165153" cy="2208680"/>
            <a:chOff x="3680173" y="3231000"/>
            <a:chExt cx="720106" cy="626190"/>
          </a:xfrm>
        </p:grpSpPr>
        <p:sp>
          <p:nvSpPr>
            <p:cNvPr id="5" name="Google Shape;1162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63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64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6" t="-2105" r="-2323" b="42006"/>
          <a:stretch/>
        </p:blipFill>
        <p:spPr>
          <a:xfrm>
            <a:off x="7028345" y="2169975"/>
            <a:ext cx="639666" cy="830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1736082" y="1363947"/>
            <a:ext cx="5693418" cy="23743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 smtClean="0">
                <a:latin typeface="Cooper Black" panose="0208090404030B020404" pitchFamily="18" charset="0"/>
              </a:rPr>
              <a:t>KEYS  in DBMS</a:t>
            </a:r>
            <a:endParaRPr sz="8800" dirty="0">
              <a:latin typeface="Cooper Black" panose="0208090404030B020404" pitchFamily="18" charset="0"/>
            </a:endParaRPr>
          </a:p>
        </p:txBody>
      </p:sp>
      <p:sp>
        <p:nvSpPr>
          <p:cNvPr id="3" name="Google Shape;78;p14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" dirty="0">
                <a:solidFill>
                  <a:srgbClr val="002060"/>
                </a:solidFill>
              </a:rPr>
              <a:t>2</a:t>
            </a:r>
            <a:endParaRPr lang="e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>
            <a:spLocks noGrp="1"/>
          </p:cNvSpPr>
          <p:nvPr>
            <p:ph type="title" idx="4294967295"/>
          </p:nvPr>
        </p:nvSpPr>
        <p:spPr>
          <a:xfrm>
            <a:off x="469664" y="358169"/>
            <a:ext cx="1553375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Index</a:t>
            </a:r>
            <a:endParaRPr sz="4000"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96" name="Google Shape;396;p40"/>
          <p:cNvSpPr/>
          <p:nvPr/>
        </p:nvSpPr>
        <p:spPr>
          <a:xfrm>
            <a:off x="0" y="2467020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0"/>
          <p:cNvSpPr/>
          <p:nvPr/>
        </p:nvSpPr>
        <p:spPr>
          <a:xfrm>
            <a:off x="0" y="246165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8" name="Google Shape;398;p40"/>
          <p:cNvGrpSpPr/>
          <p:nvPr/>
        </p:nvGrpSpPr>
        <p:grpSpPr>
          <a:xfrm>
            <a:off x="1786328" y="1826459"/>
            <a:ext cx="473400" cy="473400"/>
            <a:chOff x="1786339" y="1703401"/>
            <a:chExt cx="473400" cy="473400"/>
          </a:xfrm>
        </p:grpSpPr>
        <p:sp>
          <p:nvSpPr>
            <p:cNvPr id="399" name="Google Shape;399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dk1"/>
                  </a:solidFill>
                  <a:latin typeface="Oxygen"/>
                  <a:ea typeface="Oxygen"/>
                  <a:cs typeface="Oxygen"/>
                  <a:sym typeface="Oxygen"/>
                </a:rPr>
                <a:t>1</a:t>
              </a:r>
              <a:endParaRPr sz="900" b="1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3814414" y="1819907"/>
            <a:ext cx="473400" cy="473400"/>
            <a:chOff x="3814414" y="1703401"/>
            <a:chExt cx="473400" cy="473400"/>
          </a:xfrm>
        </p:grpSpPr>
        <p:sp>
          <p:nvSpPr>
            <p:cNvPr id="402" name="Google Shape;402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dk1"/>
                  </a:solidFill>
                  <a:latin typeface="Oxygen"/>
                  <a:ea typeface="Oxygen"/>
                  <a:cs typeface="Oxygen"/>
                  <a:sym typeface="Oxygen"/>
                </a:rPr>
                <a:t>3</a:t>
              </a:r>
              <a:endParaRPr sz="900" b="1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grpSp>
        <p:nvGrpSpPr>
          <p:cNvPr id="404" name="Google Shape;404;p40"/>
          <p:cNvGrpSpPr/>
          <p:nvPr/>
        </p:nvGrpSpPr>
        <p:grpSpPr>
          <a:xfrm>
            <a:off x="5842510" y="1813355"/>
            <a:ext cx="473400" cy="473400"/>
            <a:chOff x="5842489" y="1703401"/>
            <a:chExt cx="473400" cy="473400"/>
          </a:xfrm>
        </p:grpSpPr>
        <p:sp>
          <p:nvSpPr>
            <p:cNvPr id="405" name="Google Shape;405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dk1"/>
                  </a:solidFill>
                  <a:latin typeface="Oxygen"/>
                  <a:ea typeface="Oxygen"/>
                  <a:cs typeface="Oxygen"/>
                  <a:sym typeface="Oxygen"/>
                </a:rPr>
                <a:t>5</a:t>
              </a:r>
              <a:endParaRPr sz="900" b="1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grpSp>
        <p:nvGrpSpPr>
          <p:cNvPr id="407" name="Google Shape;407;p40"/>
          <p:cNvGrpSpPr/>
          <p:nvPr/>
        </p:nvGrpSpPr>
        <p:grpSpPr>
          <a:xfrm>
            <a:off x="6888977" y="3649902"/>
            <a:ext cx="473400" cy="473400"/>
            <a:chOff x="6880814" y="3576300"/>
            <a:chExt cx="473400" cy="473400"/>
          </a:xfrm>
        </p:grpSpPr>
        <p:sp>
          <p:nvSpPr>
            <p:cNvPr id="408" name="Google Shape;408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409" name="Google Shape;409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dk1"/>
                  </a:solidFill>
                  <a:latin typeface="Oxygen"/>
                  <a:ea typeface="Oxygen"/>
                  <a:cs typeface="Oxygen"/>
                  <a:sym typeface="Oxygen"/>
                </a:rPr>
                <a:t>6</a:t>
              </a:r>
              <a:endParaRPr sz="900" b="1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4852739" y="3649902"/>
            <a:ext cx="473400" cy="473400"/>
            <a:chOff x="4852739" y="3576300"/>
            <a:chExt cx="473400" cy="473400"/>
          </a:xfrm>
        </p:grpSpPr>
        <p:sp>
          <p:nvSpPr>
            <p:cNvPr id="411" name="Google Shape;411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412" name="Google Shape;412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dk1"/>
                  </a:solidFill>
                  <a:latin typeface="Oxygen"/>
                  <a:ea typeface="Oxygen"/>
                  <a:cs typeface="Oxygen"/>
                  <a:sym typeface="Oxygen"/>
                </a:rPr>
                <a:t>4</a:t>
              </a:r>
              <a:endParaRPr sz="900" b="1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grpSp>
        <p:nvGrpSpPr>
          <p:cNvPr id="413" name="Google Shape;413;p40"/>
          <p:cNvGrpSpPr/>
          <p:nvPr/>
        </p:nvGrpSpPr>
        <p:grpSpPr>
          <a:xfrm>
            <a:off x="2824664" y="3649902"/>
            <a:ext cx="473400" cy="473400"/>
            <a:chOff x="2824664" y="3576300"/>
            <a:chExt cx="473400" cy="473400"/>
          </a:xfrm>
        </p:grpSpPr>
        <p:sp>
          <p:nvSpPr>
            <p:cNvPr id="414" name="Google Shape;414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dk1"/>
                  </a:solidFill>
                  <a:latin typeface="Oxygen"/>
                  <a:ea typeface="Oxygen"/>
                  <a:cs typeface="Oxygen"/>
                  <a:sym typeface="Oxygen"/>
                </a:rPr>
                <a:t>2</a:t>
              </a:r>
              <a:endParaRPr sz="900" b="1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sp>
        <p:nvSpPr>
          <p:cNvPr id="416" name="Google Shape;416;p40"/>
          <p:cNvSpPr txBox="1"/>
          <p:nvPr/>
        </p:nvSpPr>
        <p:spPr>
          <a:xfrm>
            <a:off x="1147255" y="1254856"/>
            <a:ext cx="175154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Keys</a:t>
            </a: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17" name="Google Shape;417;p40"/>
          <p:cNvSpPr txBox="1"/>
          <p:nvPr/>
        </p:nvSpPr>
        <p:spPr>
          <a:xfrm>
            <a:off x="2418164" y="4437857"/>
            <a:ext cx="1286400" cy="23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Types of Keys</a:t>
            </a: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3407914" y="125334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Explain Keys</a:t>
            </a:r>
            <a:endParaRPr sz="16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5397036" y="1229304"/>
            <a:ext cx="1401634" cy="53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SQL Command</a:t>
            </a: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20" name="Google Shape;420;p40"/>
          <p:cNvSpPr txBox="1"/>
          <p:nvPr/>
        </p:nvSpPr>
        <p:spPr>
          <a:xfrm>
            <a:off x="4246488" y="4253480"/>
            <a:ext cx="1851365" cy="3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Example</a:t>
            </a:r>
          </a:p>
        </p:txBody>
      </p:sp>
      <p:sp>
        <p:nvSpPr>
          <p:cNvPr id="421" name="Google Shape;421;p40"/>
          <p:cNvSpPr txBox="1"/>
          <p:nvPr/>
        </p:nvSpPr>
        <p:spPr>
          <a:xfrm>
            <a:off x="6482477" y="421670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Conclusion</a:t>
            </a: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0" name="Google Shape;78;p14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" dirty="0">
                <a:solidFill>
                  <a:srgbClr val="002060"/>
                </a:solidFill>
              </a:rPr>
              <a:t>3</a:t>
            </a:r>
            <a:endParaRPr lang="e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332588" y="381707"/>
            <a:ext cx="33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K</a:t>
            </a:r>
            <a:r>
              <a:rPr lang="en-US" sz="3600" dirty="0" smtClean="0">
                <a:latin typeface="Arial Rounded MT Bold" panose="020F0704030504030204" pitchFamily="34" charset="0"/>
              </a:rPr>
              <a:t>eys in DBMS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478" y="1649113"/>
            <a:ext cx="61998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Keys are used to create relationship between different tables.</a:t>
            </a:r>
          </a:p>
          <a:p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keys are defined in a table to access or sequence the stored data quickly and smoothly.</a:t>
            </a:r>
          </a:p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can force identity of data and ensure integrity of data is maintained.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2730" y="299052"/>
            <a:ext cx="813548" cy="81949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4" name="Oval 3"/>
          <p:cNvSpPr/>
          <p:nvPr/>
        </p:nvSpPr>
        <p:spPr>
          <a:xfrm>
            <a:off x="404314" y="934310"/>
            <a:ext cx="1646079" cy="446392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 Key</a:t>
            </a:r>
          </a:p>
        </p:txBody>
      </p:sp>
      <p:sp>
        <p:nvSpPr>
          <p:cNvPr id="7" name="Oval 6"/>
          <p:cNvSpPr/>
          <p:nvPr/>
        </p:nvSpPr>
        <p:spPr>
          <a:xfrm>
            <a:off x="2706140" y="411020"/>
            <a:ext cx="2182229" cy="47372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Candidate </a:t>
            </a: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</a:p>
        </p:txBody>
      </p:sp>
      <p:sp>
        <p:nvSpPr>
          <p:cNvPr id="8" name="Oval 7"/>
          <p:cNvSpPr/>
          <p:nvPr/>
        </p:nvSpPr>
        <p:spPr>
          <a:xfrm>
            <a:off x="5278702" y="870160"/>
            <a:ext cx="1986341" cy="510542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Primary Key</a:t>
            </a:r>
            <a:endParaRPr lang="en-US"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855" y="2862439"/>
            <a:ext cx="2258627" cy="60782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Composite Key</a:t>
            </a:r>
            <a:endParaRPr lang="en-US"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01333" y="4041260"/>
            <a:ext cx="1789597" cy="598344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 </a:t>
            </a: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</a:p>
        </p:txBody>
      </p:sp>
      <p:sp>
        <p:nvSpPr>
          <p:cNvPr id="11" name="Oval 10"/>
          <p:cNvSpPr/>
          <p:nvPr/>
        </p:nvSpPr>
        <p:spPr>
          <a:xfrm>
            <a:off x="4679853" y="3979803"/>
            <a:ext cx="2084054" cy="74705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Alternate </a:t>
            </a: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</a:p>
        </p:txBody>
      </p:sp>
      <p:sp>
        <p:nvSpPr>
          <p:cNvPr id="12" name="Oval 11"/>
          <p:cNvSpPr/>
          <p:nvPr/>
        </p:nvSpPr>
        <p:spPr>
          <a:xfrm>
            <a:off x="5419165" y="2793795"/>
            <a:ext cx="1857584" cy="55028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Foreign </a:t>
            </a: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97255" y="934310"/>
            <a:ext cx="0" cy="934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2" descr="658,392 Key Stock Photos, Pictures &amp; Royalty-Free Images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87" y="1745637"/>
            <a:ext cx="1403683" cy="135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4053068" y="3041008"/>
            <a:ext cx="707431" cy="1031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15973" y="2609877"/>
            <a:ext cx="1005185" cy="34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83161" y="1312200"/>
            <a:ext cx="978408" cy="748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968076" y="1285192"/>
            <a:ext cx="1222854" cy="806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64664" y="2642111"/>
            <a:ext cx="954501" cy="303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936442" y="3036086"/>
            <a:ext cx="575304" cy="1018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456394" y="57147"/>
            <a:ext cx="1593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Types </a:t>
            </a:r>
          </a:p>
          <a:p>
            <a:r>
              <a:rPr lang="en-US" sz="36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of </a:t>
            </a:r>
          </a:p>
          <a:p>
            <a:r>
              <a:rPr lang="en-US" sz="36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Keys</a:t>
            </a:r>
            <a:endParaRPr lang="en-US" sz="36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pic>
        <p:nvPicPr>
          <p:cNvPr id="2050" name="Picture 2" descr="DBMS Keys: Primary, Foreign, Candidate and Super Key - javatpoi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t="6281" r="10290" b="3353"/>
          <a:stretch/>
        </p:blipFill>
        <p:spPr bwMode="auto">
          <a:xfrm>
            <a:off x="465989" y="2790886"/>
            <a:ext cx="3341594" cy="164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814" y="834877"/>
            <a:ext cx="699066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Primary Key is the minimal super Key.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Ideally a primary key is composed of only a single attribute.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Primary key field cannot be null.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Its attribute values are never or very rarely changed.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Google Shape;240;p29"/>
          <p:cNvSpPr/>
          <p:nvPr/>
        </p:nvSpPr>
        <p:spPr>
          <a:xfrm>
            <a:off x="0" y="130919"/>
            <a:ext cx="3200400" cy="53586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28" y="106465"/>
            <a:ext cx="262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Primary Key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1147" y="4101010"/>
            <a:ext cx="359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  TABLE    EMPLOYEE(</a:t>
            </a: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Employee_ID varchar (10)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PRIMARY KEY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………….);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4658" y="3745829"/>
            <a:ext cx="152366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SQL Command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61365" y="922524"/>
            <a:ext cx="6387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 foreign key is a combination of columns with values based on the primary key values from another table.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Also known as a referential integrity constraint.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Google Shape;240;p29"/>
          <p:cNvSpPr/>
          <p:nvPr/>
        </p:nvSpPr>
        <p:spPr>
          <a:xfrm>
            <a:off x="0" y="127234"/>
            <a:ext cx="2870947" cy="529447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5134"/>
            <a:ext cx="2576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Foreign Key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4098" name="Picture 2" descr="DBMS Keys: Primary, Foreign, Candidate and Super Key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981890"/>
            <a:ext cx="4316507" cy="19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3752" y="4061012"/>
            <a:ext cx="6622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TABLE EMPLOYEE(</a:t>
            </a: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…..,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FOREIGN KEY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(Department_ID)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EMPLOYEE(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………);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752" y="3709532"/>
            <a:ext cx="152366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SQL Command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sp>
        <p:nvSpPr>
          <p:cNvPr id="7" name="Google Shape;240;p29"/>
          <p:cNvSpPr/>
          <p:nvPr/>
        </p:nvSpPr>
        <p:spPr>
          <a:xfrm>
            <a:off x="0" y="278084"/>
            <a:ext cx="3018865" cy="52944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756" y="222756"/>
            <a:ext cx="228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Super Key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300" y="1248459"/>
            <a:ext cx="67799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Super key is stand for superset of a key.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 super key is a group of single or multiple keys which identifies rows in a table.</a:t>
            </a:r>
          </a:p>
        </p:txBody>
      </p:sp>
      <p:pic>
        <p:nvPicPr>
          <p:cNvPr id="1026" name="Picture 2" descr="DBMS Keys: Primary, Foreign, Candidate and Super Key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80" y="2543687"/>
            <a:ext cx="3849426" cy="232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84455" y="1297313"/>
            <a:ext cx="6367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Candidate keys are minimal super keys.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Are individual columns in a table that qualifies for uniqueness of each row/tuple.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Google Shape;240;p29"/>
          <p:cNvSpPr/>
          <p:nvPr/>
        </p:nvSpPr>
        <p:spPr>
          <a:xfrm>
            <a:off x="0" y="247366"/>
            <a:ext cx="3597088" cy="599799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47366"/>
            <a:ext cx="3546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Candidate Key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3074" name="Picture 2" descr="DBMS Keys: Primary, Foreign, Candidate and Super Key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61" y="2496459"/>
            <a:ext cx="3931247" cy="26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352</Words>
  <Application>Microsoft Office PowerPoint</Application>
  <PresentationFormat>On-screen Show (16:9)</PresentationFormat>
  <Paragraphs>87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Oxygen Light</vt:lpstr>
      <vt:lpstr>Cooper Black</vt:lpstr>
      <vt:lpstr>Oxygen</vt:lpstr>
      <vt:lpstr>Algerian</vt:lpstr>
      <vt:lpstr>Wingdings</vt:lpstr>
      <vt:lpstr>Zilla Slab SemiBold</vt:lpstr>
      <vt:lpstr>Artifakt Element Black</vt:lpstr>
      <vt:lpstr>Calibri</vt:lpstr>
      <vt:lpstr>Arial Rounded MT Bold</vt:lpstr>
      <vt:lpstr>Cambria</vt:lpstr>
      <vt:lpstr>Whitmore template</vt:lpstr>
      <vt:lpstr>Joy Pal – 201002418 Jakir Hossain – 201002050 Shourav Podder – 202002048</vt:lpstr>
      <vt:lpstr>KEYS  in DBMS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Transition Headline</dc:title>
  <dc:creator>Joy Pal</dc:creator>
  <cp:lastModifiedBy>DELL</cp:lastModifiedBy>
  <cp:revision>72</cp:revision>
  <dcterms:modified xsi:type="dcterms:W3CDTF">2022-07-15T11:58:38Z</dcterms:modified>
</cp:coreProperties>
</file>