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14"/>
  </p:handoutMasterIdLst>
  <p:sldIdLst>
    <p:sldId id="267" r:id="rId5"/>
    <p:sldId id="269" r:id="rId6"/>
    <p:sldId id="257" r:id="rId7"/>
    <p:sldId id="268" r:id="rId8"/>
    <p:sldId id="270" r:id="rId9"/>
    <p:sldId id="274" r:id="rId10"/>
    <p:sldId id="273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712" autoAdjust="0"/>
  </p:normalViewPr>
  <p:slideViewPr>
    <p:cSldViewPr snapToGrid="0">
      <p:cViewPr varScale="1">
        <p:scale>
          <a:sx n="89" d="100"/>
          <a:sy n="89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xmlns="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xmlns="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xmlns="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xmlns="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xmlns="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xmlns="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xmlns="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xmlns="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xmlns="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xmlns="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xmlns="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xmlns="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xmlns="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xmlns="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xmlns="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xmlns="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xmlns="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xmlns="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xmlns="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xmlns="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xmlns="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2105" y="2256091"/>
            <a:ext cx="84688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opperplate Gothic Bold" panose="020E0705020206020404" pitchFamily="34" charset="0"/>
                <a:ea typeface="Artifakt Element Black" panose="020B0A03050000020004" pitchFamily="34" charset="0"/>
              </a:rPr>
              <a:t>MULTIPLEXER</a:t>
            </a:r>
            <a:endParaRPr lang="en-US" sz="6600" dirty="0">
              <a:solidFill>
                <a:schemeClr val="bg1"/>
              </a:solidFill>
              <a:latin typeface="Copperplate Gothic Bold" panose="020E0705020206020404" pitchFamily="34" charset="0"/>
              <a:ea typeface="Artifakt Element Black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519" y="1940351"/>
            <a:ext cx="28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Instructor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380" y="1940351"/>
            <a:ext cx="347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Presented  by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2607" y="1968734"/>
            <a:ext cx="2931208" cy="5280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55380" y="1940351"/>
            <a:ext cx="3368469" cy="55639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2607" y="2871387"/>
            <a:ext cx="4452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Demi Cond" panose="020B0706030402020204" pitchFamily="34" charset="0"/>
              </a:rPr>
              <a:t>MR. SYED AHSANUL KABIR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Associate Professor 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Dept. of CSE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Green University</a:t>
            </a:r>
            <a:endParaRPr lang="en-US" sz="3200" dirty="0">
              <a:latin typeface="Franklin Gothic Demi Cond" panose="020B07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380" y="2871387"/>
            <a:ext cx="4289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Demi Cond" panose="020B0706030402020204" pitchFamily="34" charset="0"/>
              </a:rPr>
              <a:t>JOY PAL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ID: 201002418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Sec.: 203DA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Dept. of CSE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Green University</a:t>
            </a:r>
            <a:endParaRPr lang="en-US" sz="3200" dirty="0">
              <a:latin typeface="Franklin Gothic Demi Cond" panose="020B07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8243" y="717847"/>
            <a:ext cx="40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CONTENTS</a:t>
            </a:r>
            <a:endParaRPr lang="en-US" sz="40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6810" y="1845891"/>
            <a:ext cx="8844897" cy="362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 Introduction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 Examples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  Advantages &amp; Disadvantages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  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79500" y="1084266"/>
            <a:ext cx="10636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7093" y="376380"/>
            <a:ext cx="483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Multiplexer</a:t>
            </a:r>
            <a:endParaRPr lang="en-US" sz="40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9622" y="1654321"/>
            <a:ext cx="644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Multiplexer (MUX)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is a digital switch that has multiple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inputs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a single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output.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Also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known as Data Selector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select lines determine which input is connected to the output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11" name="Flowchart: Manual Operation 10"/>
          <p:cNvSpPr/>
          <p:nvPr/>
        </p:nvSpPr>
        <p:spPr>
          <a:xfrm rot="16200000">
            <a:off x="8950918" y="3384118"/>
            <a:ext cx="1720850" cy="755650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436568" y="3218411"/>
            <a:ext cx="996950" cy="2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36568" y="3412825"/>
            <a:ext cx="996950" cy="2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36568" y="3620535"/>
            <a:ext cx="996950" cy="2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43229" y="4454441"/>
            <a:ext cx="9969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52584" y="3736543"/>
            <a:ext cx="996950" cy="2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06402" y="2639206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(Inputs)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49534" y="3531111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(Output)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723066" y="4418769"/>
            <a:ext cx="2048" cy="745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89618" y="4249643"/>
            <a:ext cx="2048" cy="914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62787" y="5308546"/>
            <a:ext cx="202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(Select lines)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9622" y="4393369"/>
            <a:ext cx="452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MUX Types -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2-to-1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(1 select line)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4-to-1 (2 select lines)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8-to-1 (3 select lines)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16-to-1 (4 select lines)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85697" y="3531111"/>
            <a:ext cx="112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622849" y="1521151"/>
            <a:ext cx="0" cy="509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35100" y="1093861"/>
            <a:ext cx="98105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35100" y="385975"/>
            <a:ext cx="5485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4 to 1 multiplexer </a:t>
            </a:r>
            <a:endParaRPr lang="en-US" sz="40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9753" y="2709017"/>
            <a:ext cx="1410056" cy="15980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4:1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MUX</a:t>
            </a:r>
            <a:endParaRPr lang="en-US" dirty="0">
              <a:solidFill>
                <a:schemeClr val="tx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42803" y="2970584"/>
            <a:ext cx="9969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9809" y="3461966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42803" y="4046550"/>
            <a:ext cx="9969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42803" y="3722077"/>
            <a:ext cx="9969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42803" y="3346330"/>
            <a:ext cx="9969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98677" y="430708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38187" y="430708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0804" y="2785918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805" y="3161664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9696" y="3508048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40804" y="3877380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5032" y="5296957"/>
            <a:ext cx="42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1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4542" y="5296957"/>
            <a:ext cx="42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16310" y="3260412"/>
            <a:ext cx="48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Y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793907" y="1452785"/>
            <a:ext cx="0" cy="509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0477"/>
              </p:ext>
            </p:extLst>
          </p:nvPr>
        </p:nvGraphicFramePr>
        <p:xfrm>
          <a:off x="7995067" y="2685035"/>
          <a:ext cx="2840999" cy="2250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5577"/>
                <a:gridCol w="861898"/>
                <a:gridCol w="110352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sz="12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sz="12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0      </a:t>
                      </a:r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r>
                        <a:rPr lang="en-US" sz="1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1       I</a:t>
                      </a:r>
                      <a:r>
                        <a:rPr lang="en-US" sz="1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1      I</a:t>
                      </a:r>
                      <a:r>
                        <a:rPr lang="en-US" sz="12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1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1      I</a:t>
                      </a:r>
                      <a:r>
                        <a:rPr lang="en-US" sz="12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1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5100" y="385975"/>
            <a:ext cx="5485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4 to 1 multiplexer </a:t>
            </a:r>
            <a:endParaRPr lang="en-US" sz="40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35100" y="1093861"/>
            <a:ext cx="98105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02" y="1362538"/>
            <a:ext cx="8316486" cy="543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5940" y="3512310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5939" y="4079154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5938" y="4665876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5937" y="5144101"/>
            <a:ext cx="3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8831" y="1432415"/>
            <a:ext cx="42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1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2270" y="1432415"/>
            <a:ext cx="42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2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306512" y="4093436"/>
            <a:ext cx="76912" cy="1025495"/>
          </a:xfrm>
          <a:custGeom>
            <a:avLst/>
            <a:gdLst>
              <a:gd name="connsiteX0" fmla="*/ 0 w 76912"/>
              <a:gd name="connsiteY0" fmla="*/ 0 h 1025495"/>
              <a:gd name="connsiteX1" fmla="*/ 76912 w 76912"/>
              <a:gd name="connsiteY1" fmla="*/ 119641 h 1025495"/>
              <a:gd name="connsiteX2" fmla="*/ 76912 w 76912"/>
              <a:gd name="connsiteY2" fmla="*/ 119641 h 1025495"/>
              <a:gd name="connsiteX3" fmla="*/ 68367 w 76912"/>
              <a:gd name="connsiteY3" fmla="*/ 922945 h 1025495"/>
              <a:gd name="connsiteX4" fmla="*/ 68367 w 76912"/>
              <a:gd name="connsiteY4" fmla="*/ 922945 h 1025495"/>
              <a:gd name="connsiteX5" fmla="*/ 8546 w 76912"/>
              <a:gd name="connsiteY5" fmla="*/ 1025495 h 102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12" h="1025495">
                <a:moveTo>
                  <a:pt x="0" y="0"/>
                </a:moveTo>
                <a:lnTo>
                  <a:pt x="76912" y="119641"/>
                </a:lnTo>
                <a:lnTo>
                  <a:pt x="76912" y="119641"/>
                </a:lnTo>
                <a:cubicBezTo>
                  <a:pt x="75488" y="253525"/>
                  <a:pt x="68367" y="922945"/>
                  <a:pt x="68367" y="922945"/>
                </a:cubicBezTo>
                <a:lnTo>
                  <a:pt x="68367" y="922945"/>
                </a:lnTo>
                <a:lnTo>
                  <a:pt x="8546" y="102549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306512" y="4107106"/>
            <a:ext cx="880216" cy="1011825"/>
          </a:xfrm>
          <a:custGeom>
            <a:avLst/>
            <a:gdLst>
              <a:gd name="connsiteX0" fmla="*/ 0 w 880216"/>
              <a:gd name="connsiteY0" fmla="*/ 2942 h 1011825"/>
              <a:gd name="connsiteX1" fmla="*/ 435835 w 880216"/>
              <a:gd name="connsiteY1" fmla="*/ 71308 h 1011825"/>
              <a:gd name="connsiteX2" fmla="*/ 880216 w 880216"/>
              <a:gd name="connsiteY2" fmla="*/ 481507 h 1011825"/>
              <a:gd name="connsiteX3" fmla="*/ 880216 w 880216"/>
              <a:gd name="connsiteY3" fmla="*/ 481507 h 1011825"/>
              <a:gd name="connsiteX4" fmla="*/ 589659 w 880216"/>
              <a:gd name="connsiteY4" fmla="*/ 934434 h 1011825"/>
              <a:gd name="connsiteX5" fmla="*/ 0 w 880216"/>
              <a:gd name="connsiteY5" fmla="*/ 1011346 h 1011825"/>
              <a:gd name="connsiteX6" fmla="*/ 0 w 880216"/>
              <a:gd name="connsiteY6" fmla="*/ 1011346 h 1011825"/>
              <a:gd name="connsiteX7" fmla="*/ 8545 w 880216"/>
              <a:gd name="connsiteY7" fmla="*/ 985708 h 101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0216" h="1011825">
                <a:moveTo>
                  <a:pt x="0" y="2942"/>
                </a:moveTo>
                <a:cubicBezTo>
                  <a:pt x="144566" y="-2756"/>
                  <a:pt x="289132" y="-8453"/>
                  <a:pt x="435835" y="71308"/>
                </a:cubicBezTo>
                <a:cubicBezTo>
                  <a:pt x="582538" y="151069"/>
                  <a:pt x="880216" y="481507"/>
                  <a:pt x="880216" y="481507"/>
                </a:cubicBezTo>
                <a:lnTo>
                  <a:pt x="880216" y="481507"/>
                </a:lnTo>
                <a:cubicBezTo>
                  <a:pt x="831790" y="556995"/>
                  <a:pt x="736362" y="846128"/>
                  <a:pt x="589659" y="934434"/>
                </a:cubicBezTo>
                <a:cubicBezTo>
                  <a:pt x="442956" y="1022740"/>
                  <a:pt x="0" y="1011346"/>
                  <a:pt x="0" y="1011346"/>
                </a:cubicBezTo>
                <a:lnTo>
                  <a:pt x="0" y="1011346"/>
                </a:lnTo>
                <a:lnTo>
                  <a:pt x="8545" y="98570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8" idx="2"/>
          </p:cNvCxnSpPr>
          <p:nvPr/>
        </p:nvCxnSpPr>
        <p:spPr>
          <a:xfrm flipV="1">
            <a:off x="9186728" y="4572000"/>
            <a:ext cx="8716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14845" y="4025070"/>
            <a:ext cx="48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Y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10055" y="1146919"/>
            <a:ext cx="98105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1331" y="499963"/>
            <a:ext cx="48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</a:t>
            </a:r>
            <a:r>
              <a:rPr lang="en-US" sz="36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dvantages</a:t>
            </a:r>
            <a:endParaRPr lang="en-US" sz="36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794" y="1405009"/>
            <a:ext cx="9039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 reduces number of wires.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 reduces complexity and cost.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 does not need K-maps and simplification.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It can be extended to switch audio signals, video signals, etc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10055" y="4222627"/>
            <a:ext cx="98105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61331" y="3576295"/>
            <a:ext cx="48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Disadvantages</a:t>
            </a:r>
            <a:endParaRPr lang="en-US" sz="36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794" y="4687217"/>
            <a:ext cx="862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Adder delays in switching 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 on which ports can be used simultaneously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Extra I/O ports required to control the multiplexer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6284" y="6426438"/>
            <a:ext cx="37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35693" y="1281869"/>
            <a:ext cx="98105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12606" y="615297"/>
            <a:ext cx="349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Applications</a:t>
            </a:r>
            <a:endParaRPr lang="en-US" sz="40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0" y="2260600"/>
            <a:ext cx="8991600" cy="293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Communication system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Telephone network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Computer memory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Transmission from the computer system of a satellite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3283" y="2216942"/>
            <a:ext cx="3917507" cy="259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948" y="2319996"/>
            <a:ext cx="4488459" cy="258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622280" y="6411756"/>
            <a:ext cx="47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838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5DA89-9689-4EB7-83A3-32913C232C3C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260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Rounded MT Bold</vt:lpstr>
      <vt:lpstr>Artifakt Element Black</vt:lpstr>
      <vt:lpstr>Calibri</vt:lpstr>
      <vt:lpstr>Cambria Math</vt:lpstr>
      <vt:lpstr>Copperplate Gothic Bold</vt:lpstr>
      <vt:lpstr>Franklin Gothic Book</vt:lpstr>
      <vt:lpstr>Franklin Gothic Demi Cond</vt:lpstr>
      <vt:lpstr>Impact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2021-12-03T08:29:51Z</dcterms:created>
  <dcterms:modified xsi:type="dcterms:W3CDTF">2021-12-06T14:16:24Z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