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9"/>
  </p:notesMasterIdLst>
  <p:sldIdLst>
    <p:sldId id="277" r:id="rId3"/>
    <p:sldId id="256" r:id="rId4"/>
    <p:sldId id="257" r:id="rId5"/>
    <p:sldId id="258" r:id="rId6"/>
    <p:sldId id="305" r:id="rId7"/>
    <p:sldId id="30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Artifakt Element Black" panose="020B0A03050000020004" pitchFamily="34" charset="0"/>
      <p:bold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069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62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72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4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1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60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2" name="Google Shape;1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42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Blank">
  <p:cSld name="20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409575" y="1333500"/>
            <a:ext cx="45593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2172212" y="197961"/>
            <a:ext cx="7528904" cy="6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>
            <a:spLocks noGrp="1"/>
          </p:cNvSpPr>
          <p:nvPr>
            <p:ph type="pic" idx="2"/>
          </p:nvPr>
        </p:nvSpPr>
        <p:spPr>
          <a:xfrm>
            <a:off x="410199" y="365406"/>
            <a:ext cx="11357359" cy="3975857"/>
          </a:xfrm>
          <a:prstGeom prst="wedgeRoundRectCallout">
            <a:avLst>
              <a:gd name="adj1" fmla="val -21059"/>
              <a:gd name="adj2" fmla="val 67659"/>
              <a:gd name="adj3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489397" y="322592"/>
            <a:ext cx="6116502" cy="6116502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>
            <a:spLocks noGrp="1"/>
          </p:cNvSpPr>
          <p:nvPr>
            <p:ph type="pic" idx="2"/>
          </p:nvPr>
        </p:nvSpPr>
        <p:spPr>
          <a:xfrm>
            <a:off x="421029" y="331138"/>
            <a:ext cx="6116502" cy="6116502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311640" y="279862"/>
            <a:ext cx="11584105" cy="5501813"/>
          </a:xfrm>
          <a:prstGeom prst="flowChartOffpage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Blank">
  <p:cSld name="17_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888050"/>
            <a:ext cx="12192000" cy="30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Blank">
  <p:cSld name="27_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Blank">
  <p:cSld name="18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parallelogram">
            <a:avLst>
              <a:gd name="adj" fmla="val 94191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16_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>
            <a:spLocks noGrp="1"/>
          </p:cNvSpPr>
          <p:nvPr>
            <p:ph type="pic" idx="2"/>
          </p:nvPr>
        </p:nvSpPr>
        <p:spPr>
          <a:xfrm>
            <a:off x="303947" y="242257"/>
            <a:ext cx="11584105" cy="5501813"/>
          </a:xfrm>
          <a:prstGeom prst="flowChartPreparat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lank">
  <p:cSld name="15_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>
            <a:spLocks noGrp="1"/>
          </p:cNvSpPr>
          <p:nvPr>
            <p:ph type="pic" idx="2"/>
          </p:nvPr>
        </p:nvSpPr>
        <p:spPr>
          <a:xfrm>
            <a:off x="205099" y="143129"/>
            <a:ext cx="11584105" cy="5501813"/>
          </a:xfrm>
          <a:prstGeom prst="flowChartDecis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Blank">
  <p:cSld name="14_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>
            <a:spLocks noGrp="1"/>
          </p:cNvSpPr>
          <p:nvPr>
            <p:ph type="pic" idx="2"/>
          </p:nvPr>
        </p:nvSpPr>
        <p:spPr>
          <a:xfrm>
            <a:off x="3277032" y="536235"/>
            <a:ext cx="7561682" cy="3591383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>
            <a:spLocks noGrp="1"/>
          </p:cNvSpPr>
          <p:nvPr>
            <p:ph type="pic" idx="2"/>
          </p:nvPr>
        </p:nvSpPr>
        <p:spPr>
          <a:xfrm flipH="1">
            <a:off x="2939219" y="322591"/>
            <a:ext cx="8915920" cy="6206395"/>
          </a:xfrm>
          <a:prstGeom prst="homePlat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>
            <a:spLocks noGrp="1"/>
          </p:cNvSpPr>
          <p:nvPr>
            <p:ph type="pic" idx="2"/>
          </p:nvPr>
        </p:nvSpPr>
        <p:spPr>
          <a:xfrm>
            <a:off x="3734069" y="292519"/>
            <a:ext cx="4723862" cy="4723862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>
            <a:spLocks noGrp="1"/>
          </p:cNvSpPr>
          <p:nvPr>
            <p:ph type="pic" idx="2"/>
          </p:nvPr>
        </p:nvSpPr>
        <p:spPr>
          <a:xfrm>
            <a:off x="397099" y="393106"/>
            <a:ext cx="11385210" cy="4802737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>
            <a:spLocks noGrp="1"/>
          </p:cNvSpPr>
          <p:nvPr>
            <p:ph type="pic" idx="2"/>
          </p:nvPr>
        </p:nvSpPr>
        <p:spPr>
          <a:xfrm>
            <a:off x="393108" y="317716"/>
            <a:ext cx="11425727" cy="5237050"/>
          </a:xfrm>
          <a:prstGeom prst="plaque">
            <a:avLst>
              <a:gd name="adj" fmla="val 2560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>
            <a:spLocks noGrp="1"/>
          </p:cNvSpPr>
          <p:nvPr>
            <p:ph type="pic" idx="2"/>
          </p:nvPr>
        </p:nvSpPr>
        <p:spPr>
          <a:xfrm>
            <a:off x="1641743" y="381000"/>
            <a:ext cx="8908514" cy="4838700"/>
          </a:xfrm>
          <a:prstGeom prst="bracePai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>
            <a:spLocks noGrp="1"/>
          </p:cNvSpPr>
          <p:nvPr>
            <p:ph type="pic" idx="2"/>
          </p:nvPr>
        </p:nvSpPr>
        <p:spPr>
          <a:xfrm>
            <a:off x="465464" y="370749"/>
            <a:ext cx="11261073" cy="6116502"/>
          </a:xfrm>
          <a:prstGeom prst="cloud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lank">
  <p:cSld name="12_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>
            <a:spLocks noGrp="1"/>
          </p:cNvSpPr>
          <p:nvPr>
            <p:ph type="pic" idx="2"/>
          </p:nvPr>
        </p:nvSpPr>
        <p:spPr>
          <a:xfrm>
            <a:off x="632389" y="567069"/>
            <a:ext cx="5930781" cy="5723861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>
            <a:spLocks noGrp="1"/>
          </p:cNvSpPr>
          <p:nvPr>
            <p:ph type="pic" idx="2"/>
          </p:nvPr>
        </p:nvSpPr>
        <p:spPr>
          <a:xfrm>
            <a:off x="264919" y="242328"/>
            <a:ext cx="5930781" cy="6449029"/>
          </a:xfrm>
          <a:prstGeom prst="flowChartOffpage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>
            <a:spLocks noGrp="1"/>
          </p:cNvSpPr>
          <p:nvPr>
            <p:ph type="pic" idx="2"/>
          </p:nvPr>
        </p:nvSpPr>
        <p:spPr>
          <a:xfrm>
            <a:off x="2984501" y="1085260"/>
            <a:ext cx="6108700" cy="398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Blank">
  <p:cSld name="25_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>
            <a:spLocks noGrp="1"/>
          </p:cNvSpPr>
          <p:nvPr>
            <p:ph type="pic" idx="2"/>
          </p:nvPr>
        </p:nvSpPr>
        <p:spPr>
          <a:xfrm>
            <a:off x="4165600" y="1843514"/>
            <a:ext cx="3797300" cy="24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Blank">
  <p:cSld name="23_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1929" y="369238"/>
            <a:ext cx="7526202" cy="611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Blank">
  <p:cSld name="24_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>
            <a:spLocks noGrp="1"/>
          </p:cNvSpPr>
          <p:nvPr>
            <p:ph type="pic" idx="2"/>
          </p:nvPr>
        </p:nvSpPr>
        <p:spPr>
          <a:xfrm>
            <a:off x="8885329" y="2274811"/>
            <a:ext cx="2840402" cy="230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>
            <a:spLocks noGrp="1"/>
          </p:cNvSpPr>
          <p:nvPr>
            <p:ph type="pic" idx="2"/>
          </p:nvPr>
        </p:nvSpPr>
        <p:spPr>
          <a:xfrm>
            <a:off x="2172212" y="197961"/>
            <a:ext cx="7528904" cy="6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0" name="Google Shape;220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8" name="Google Shape;228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0"/>
          <p:cNvSpPr/>
          <p:nvPr/>
        </p:nvSpPr>
        <p:spPr>
          <a:xfrm>
            <a:off x="266700" y="254000"/>
            <a:ext cx="11658600" cy="6280150"/>
          </a:xfrm>
          <a:prstGeom prst="rect">
            <a:avLst/>
          </a:prstGeom>
          <a:gradFill>
            <a:gsLst>
              <a:gs pos="0">
                <a:srgbClr val="63993F"/>
              </a:gs>
              <a:gs pos="23000">
                <a:srgbClr val="63993F"/>
              </a:gs>
              <a:gs pos="69000">
                <a:srgbClr val="548135"/>
              </a:gs>
              <a:gs pos="97000">
                <a:srgbClr val="4E7931"/>
              </a:gs>
              <a:gs pos="100000">
                <a:srgbClr val="4E793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3" name="Google Shape;80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362722" y="4725657"/>
            <a:ext cx="6765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Student ID: 201002418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Computer Science and Engineering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Green University of Bangladesh</a:t>
            </a:r>
            <a:endParaRPr lang="en-US" sz="2400" dirty="0">
              <a:solidFill>
                <a:schemeClr val="tx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3593" y="2671456"/>
            <a:ext cx="100848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Programmable Logic Array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80" y="926144"/>
            <a:ext cx="10607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Electronic </a:t>
            </a:r>
            <a:r>
              <a:rPr lang="en-US" sz="32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Devices and Circuits and Pulse </a:t>
            </a:r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Techniques</a:t>
            </a:r>
          </a:p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Presentation (Summer 2022)</a:t>
            </a:r>
            <a:endParaRPr lang="en-US" sz="32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76895"/>
            <a:ext cx="215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EEE </a:t>
            </a:r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203 -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1777" y="4263992"/>
            <a:ext cx="334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Presented By -</a:t>
            </a:r>
            <a:endParaRPr lang="en-US" sz="2400" u="sng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14" y="2578058"/>
            <a:ext cx="10384971" cy="1111237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07494"/>
            <a:ext cx="12192000" cy="578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620" y="6396335"/>
            <a:ext cx="8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PLA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683" y="6396335"/>
            <a:ext cx="31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 - 201002418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6228" y="6424327"/>
            <a:ext cx="147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2 of 7 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294" y="391572"/>
            <a:ext cx="565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Programmable Logic Array</a:t>
            </a:r>
            <a:endParaRPr lang="en-US" sz="28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680" y="1449836"/>
            <a:ext cx="97314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 of programmable logic device used to implement combinational logic circuits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architecture logic device with programmable AND gates followed by programmable OR gates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3" name="Picture 6" descr="Programmable Logic Devices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3850558"/>
            <a:ext cx="571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59703" y="391572"/>
            <a:ext cx="4918788" cy="5029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07494"/>
            <a:ext cx="12192000" cy="578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620" y="6393549"/>
            <a:ext cx="8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PLA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3683" y="6396335"/>
            <a:ext cx="31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 - 201002418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6228" y="6424327"/>
            <a:ext cx="147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3 of 7 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9718" y="181345"/>
            <a:ext cx="253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PLA Design</a:t>
            </a:r>
            <a:endParaRPr lang="en-US" sz="32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7309" y="148374"/>
            <a:ext cx="2603695" cy="61774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15" y="766120"/>
            <a:ext cx="3222378" cy="1275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15" y="4269644"/>
            <a:ext cx="3222378" cy="1871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15" y="2214729"/>
            <a:ext cx="3222378" cy="1888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085" y="1641148"/>
            <a:ext cx="5401939" cy="3487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620" y="766120"/>
            <a:ext cx="95996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- 1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620" y="2214729"/>
            <a:ext cx="95996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- 2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620" y="4269644"/>
            <a:ext cx="95996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- 3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98502" y="3035219"/>
            <a:ext cx="1070654" cy="10031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159" y="1288101"/>
            <a:ext cx="2547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Application</a:t>
            </a:r>
            <a:endParaRPr lang="en-US" sz="32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911" y="2233412"/>
            <a:ext cx="9570176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PLA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is used to provide control over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path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 is used as a counter.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 is used as a decoder.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 is used as a BUS interface in programmed I/O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07494"/>
            <a:ext cx="12192000" cy="578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620" y="6393549"/>
            <a:ext cx="8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PLA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683" y="6396335"/>
            <a:ext cx="31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 - 201002418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6228" y="6424327"/>
            <a:ext cx="147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4 of 7 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932" y="1288100"/>
            <a:ext cx="3341913" cy="58477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159" y="508911"/>
            <a:ext cx="482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Advantages</a:t>
            </a:r>
            <a:endParaRPr lang="en-US" sz="32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99" y="1308739"/>
            <a:ext cx="9641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Low development cost.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Less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space and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power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requirement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Design checking and change are easy.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Only the connection mask needs to be custom made.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07494"/>
            <a:ext cx="12192000" cy="578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620" y="6393549"/>
            <a:ext cx="8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PLA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683" y="6396335"/>
            <a:ext cx="31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Joy Pal - 201002418</a:t>
            </a:r>
            <a:endParaRPr lang="en-US" sz="2400" dirty="0">
              <a:solidFill>
                <a:schemeClr val="bg1"/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6228" y="6424327"/>
            <a:ext cx="147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5 of 7 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159" y="3593253"/>
            <a:ext cx="482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Disadvantages</a:t>
            </a:r>
            <a:endParaRPr lang="en-US" sz="3200" dirty="0"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899" y="4416122"/>
            <a:ext cx="9534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PLAs and ROMs have very low speed as compared to the random- logic gate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Networks.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017" y="530349"/>
            <a:ext cx="2978020" cy="5029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441" y="3562475"/>
            <a:ext cx="3497424" cy="5756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5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4" name="Google Shape;1574;p104"/>
          <p:cNvGrpSpPr/>
          <p:nvPr/>
        </p:nvGrpSpPr>
        <p:grpSpPr>
          <a:xfrm rot="-1058276">
            <a:off x="9145895" y="1820799"/>
            <a:ext cx="156258" cy="156258"/>
            <a:chOff x="7675484" y="1115377"/>
            <a:chExt cx="280021" cy="280021"/>
          </a:xfrm>
        </p:grpSpPr>
        <p:sp>
          <p:nvSpPr>
            <p:cNvPr id="1575" name="Google Shape;1575;p104"/>
            <p:cNvSpPr/>
            <p:nvPr/>
          </p:nvSpPr>
          <p:spPr>
            <a:xfrm>
              <a:off x="7817585" y="1115377"/>
              <a:ext cx="41794" cy="280021"/>
            </a:xfrm>
            <a:custGeom>
              <a:avLst/>
              <a:gdLst/>
              <a:ahLst/>
              <a:cxnLst/>
              <a:rect l="l" t="t" r="r" b="b"/>
              <a:pathLst>
                <a:path w="41794" h="280021" extrusionOk="0">
                  <a:moveTo>
                    <a:pt x="0" y="0"/>
                  </a:moveTo>
                  <a:lnTo>
                    <a:pt x="0" y="280021"/>
                  </a:lnTo>
                </a:path>
              </a:pathLst>
            </a:custGeom>
            <a:noFill/>
            <a:ln w="5047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04"/>
            <p:cNvSpPr/>
            <p:nvPr/>
          </p:nvSpPr>
          <p:spPr>
            <a:xfrm>
              <a:off x="7675484" y="1257478"/>
              <a:ext cx="280021" cy="41794"/>
            </a:xfrm>
            <a:custGeom>
              <a:avLst/>
              <a:gdLst/>
              <a:ahLst/>
              <a:cxnLst/>
              <a:rect l="l" t="t" r="r" b="b"/>
              <a:pathLst>
                <a:path w="280021" h="41794" extrusionOk="0">
                  <a:moveTo>
                    <a:pt x="280021" y="0"/>
                  </a:moveTo>
                  <a:lnTo>
                    <a:pt x="0" y="0"/>
                  </a:lnTo>
                </a:path>
              </a:pathLst>
            </a:custGeom>
            <a:noFill/>
            <a:ln w="5047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7" name="Google Shape;1577;p104"/>
          <p:cNvSpPr txBox="1"/>
          <p:nvPr/>
        </p:nvSpPr>
        <p:spPr>
          <a:xfrm>
            <a:off x="1406974" y="2028615"/>
            <a:ext cx="4607196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8800"/>
              <a:buFont typeface="Aharoni"/>
              <a:buNone/>
            </a:pPr>
            <a:r>
              <a:rPr lang="en-GB" sz="9600" b="1" i="0" u="none" strike="noStrike" cap="none" dirty="0">
                <a:solidFill>
                  <a:srgbClr val="70AD47"/>
                </a:solidFill>
                <a:latin typeface="Aharoni"/>
                <a:ea typeface="Aharoni"/>
                <a:cs typeface="Aharoni"/>
                <a:sym typeface="Aharoni"/>
              </a:rPr>
              <a:t>Thank You!</a:t>
            </a:r>
            <a:endParaRPr sz="9600" b="1" dirty="0"/>
          </a:p>
        </p:txBody>
      </p:sp>
      <p:grpSp>
        <p:nvGrpSpPr>
          <p:cNvPr id="1578" name="Google Shape;1578;p104"/>
          <p:cNvGrpSpPr/>
          <p:nvPr/>
        </p:nvGrpSpPr>
        <p:grpSpPr>
          <a:xfrm rot="3974312">
            <a:off x="5967096" y="1532075"/>
            <a:ext cx="186159" cy="186159"/>
            <a:chOff x="7675484" y="1115377"/>
            <a:chExt cx="280021" cy="280021"/>
          </a:xfrm>
        </p:grpSpPr>
        <p:sp>
          <p:nvSpPr>
            <p:cNvPr id="1579" name="Google Shape;1579;p104"/>
            <p:cNvSpPr/>
            <p:nvPr/>
          </p:nvSpPr>
          <p:spPr>
            <a:xfrm>
              <a:off x="7817585" y="1115377"/>
              <a:ext cx="41794" cy="280021"/>
            </a:xfrm>
            <a:custGeom>
              <a:avLst/>
              <a:gdLst/>
              <a:ahLst/>
              <a:cxnLst/>
              <a:rect l="l" t="t" r="r" b="b"/>
              <a:pathLst>
                <a:path w="41794" h="280021" extrusionOk="0">
                  <a:moveTo>
                    <a:pt x="0" y="0"/>
                  </a:moveTo>
                  <a:lnTo>
                    <a:pt x="0" y="280021"/>
                  </a:lnTo>
                </a:path>
              </a:pathLst>
            </a:custGeom>
            <a:noFill/>
            <a:ln w="5047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04"/>
            <p:cNvSpPr/>
            <p:nvPr/>
          </p:nvSpPr>
          <p:spPr>
            <a:xfrm>
              <a:off x="7675484" y="1257478"/>
              <a:ext cx="280021" cy="41794"/>
            </a:xfrm>
            <a:custGeom>
              <a:avLst/>
              <a:gdLst/>
              <a:ahLst/>
              <a:cxnLst/>
              <a:rect l="l" t="t" r="r" b="b"/>
              <a:pathLst>
                <a:path w="280021" h="41794" extrusionOk="0">
                  <a:moveTo>
                    <a:pt x="280021" y="0"/>
                  </a:moveTo>
                  <a:lnTo>
                    <a:pt x="0" y="0"/>
                  </a:lnTo>
                </a:path>
              </a:pathLst>
            </a:custGeom>
            <a:noFill/>
            <a:ln w="5047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1" name="Google Shape;1581;p104" descr="A picture containing to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570" y="704849"/>
            <a:ext cx="544830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5;p90" descr="Book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32" y="-84424"/>
            <a:ext cx="1430709" cy="143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52;p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" y="-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6-Point Star 3"/>
          <p:cNvSpPr/>
          <p:nvPr/>
        </p:nvSpPr>
        <p:spPr>
          <a:xfrm>
            <a:off x="1526449" y="516436"/>
            <a:ext cx="205273" cy="228988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198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Aharoni</vt:lpstr>
      <vt:lpstr>Arial</vt:lpstr>
      <vt:lpstr>Wingdings</vt:lpstr>
      <vt:lpstr>Cambria</vt:lpstr>
      <vt:lpstr>Artifakt Element Black</vt:lpstr>
      <vt:lpstr>Tahoma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Pal</dc:creator>
  <cp:lastModifiedBy>DELL</cp:lastModifiedBy>
  <cp:revision>47</cp:revision>
  <dcterms:modified xsi:type="dcterms:W3CDTF">2022-08-26T06:52:45Z</dcterms:modified>
</cp:coreProperties>
</file>