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7" r:id="rId5"/>
    <p:sldId id="267" r:id="rId6"/>
    <p:sldId id="269" r:id="rId7"/>
    <p:sldId id="270" r:id="rId8"/>
    <p:sldId id="274" r:id="rId9"/>
    <p:sldId id="261" r:id="rId10"/>
    <p:sldId id="262" r:id="rId11"/>
    <p:sldId id="263" r:id="rId12"/>
    <p:sldId id="271" r:id="rId13"/>
    <p:sldId id="275" r:id="rId14"/>
    <p:sldId id="273"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4E59"/>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p:cViewPr varScale="1">
        <p:scale>
          <a:sx n="89" d="100"/>
          <a:sy n="89" d="100"/>
        </p:scale>
        <p:origin x="293" y="53"/>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12/13/2021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12/13/2021</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dirty="0"/>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12/13/2021</a:t>
            </a:fld>
            <a:endParaRPr dirty="0"/>
          </a:p>
        </p:txBody>
      </p:sp>
      <p:sp>
        <p:nvSpPr>
          <p:cNvPr id="23" name="Footer Placeholder 22"/>
          <p:cNvSpPr>
            <a:spLocks noGrp="1"/>
          </p:cNvSpPr>
          <p:nvPr>
            <p:ph type="ftr" sz="quarter" idx="11"/>
          </p:nvPr>
        </p:nvSpPr>
        <p:spPr/>
        <p:txBody>
          <a:bodyPr/>
          <a:lstStyle/>
          <a:p>
            <a:endParaRPr dirty="0"/>
          </a:p>
        </p:txBody>
      </p:sp>
      <p:sp>
        <p:nvSpPr>
          <p:cNvPr id="24" name="Slide Number Placeholder 2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12/13/2021</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12/13/2021</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12/13/2021</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12/13/2021</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12/13/2021</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12/13/2021</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12/13/2021</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12/13/2021</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12/13/2021</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F0DFD029-FB74-4578-B929-F66AA97659CA}" type="datetimeFigureOut">
              <a:rPr lang="en-US"/>
              <a:t>12/13/2021</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12/13/2021</a:t>
            </a:fld>
            <a:endParaRPr dirty="0"/>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dirty="0"/>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0012" y="1583266"/>
            <a:ext cx="2985638" cy="914400"/>
          </a:xfrm>
        </p:spPr>
        <p:txBody>
          <a:bodyPr>
            <a:noAutofit/>
          </a:bodyPr>
          <a:lstStyle/>
          <a:p>
            <a:r>
              <a:rPr lang="en-US" sz="3200" b="1" u="sng" dirty="0">
                <a:latin typeface="Times New Roman" panose="02020603050405020304" pitchFamily="18" charset="0"/>
                <a:cs typeface="Times New Roman" panose="02020603050405020304" pitchFamily="18" charset="0"/>
              </a:rPr>
              <a:t>Project Report</a:t>
            </a:r>
          </a:p>
        </p:txBody>
      </p:sp>
      <p:sp>
        <p:nvSpPr>
          <p:cNvPr id="5" name="Subtitle 4"/>
          <p:cNvSpPr>
            <a:spLocks noGrp="1"/>
          </p:cNvSpPr>
          <p:nvPr>
            <p:ph type="subTitle" idx="1"/>
          </p:nvPr>
        </p:nvSpPr>
        <p:spPr>
          <a:xfrm>
            <a:off x="1446213" y="3181330"/>
            <a:ext cx="7086600" cy="2743200"/>
          </a:xfrm>
        </p:spPr>
        <p:txBody>
          <a:bodyPr>
            <a:normAutofit/>
          </a:bodyPr>
          <a:lstStyle/>
          <a:p>
            <a:r>
              <a:rPr lang="en-US" cap="none" dirty="0">
                <a:solidFill>
                  <a:schemeClr val="tx1"/>
                </a:solidFill>
                <a:latin typeface="Times New Roman" panose="02020603050405020304" pitchFamily="18" charset="0"/>
                <a:cs typeface="Times New Roman" panose="02020603050405020304" pitchFamily="18" charset="0"/>
              </a:rPr>
              <a:t>Course title  : </a:t>
            </a:r>
            <a:r>
              <a:rPr lang="en-GB" cap="none" dirty="0">
                <a:solidFill>
                  <a:schemeClr val="tx1"/>
                </a:solidFill>
                <a:latin typeface="Times New Roman" panose="02020603050405020304" pitchFamily="18" charset="0"/>
                <a:cs typeface="Times New Roman" panose="02020603050405020304" pitchFamily="18" charset="0"/>
              </a:rPr>
              <a:t>Digital Logic Design Lab</a:t>
            </a:r>
            <a:endParaRPr lang="en-US" cap="none" dirty="0">
              <a:solidFill>
                <a:schemeClr val="tx1"/>
              </a:solidFill>
              <a:latin typeface="Times New Roman" panose="02020603050405020304" pitchFamily="18" charset="0"/>
              <a:cs typeface="Times New Roman" panose="02020603050405020304" pitchFamily="18" charset="0"/>
            </a:endParaRPr>
          </a:p>
          <a:p>
            <a:r>
              <a:rPr lang="en-US" cap="none" dirty="0">
                <a:solidFill>
                  <a:schemeClr val="tx1"/>
                </a:solidFill>
                <a:latin typeface="Times New Roman" panose="02020603050405020304" pitchFamily="18" charset="0"/>
                <a:cs typeface="Times New Roman" panose="02020603050405020304" pitchFamily="18" charset="0"/>
              </a:rPr>
              <a:t>Course code </a:t>
            </a:r>
            <a:r>
              <a:rPr lang="en-US" cap="none" dirty="0" smtClean="0">
                <a:solidFill>
                  <a:schemeClr val="tx1"/>
                </a:solidFill>
                <a:latin typeface="Times New Roman" panose="02020603050405020304" pitchFamily="18" charset="0"/>
                <a:cs typeface="Times New Roman" panose="02020603050405020304" pitchFamily="18" charset="0"/>
              </a:rPr>
              <a:t>: </a:t>
            </a:r>
            <a:r>
              <a:rPr lang="en-GB" cap="none" dirty="0" smtClean="0">
                <a:solidFill>
                  <a:schemeClr val="tx1"/>
                </a:solidFill>
                <a:latin typeface="Times New Roman" panose="02020603050405020304" pitchFamily="18" charset="0"/>
                <a:cs typeface="Times New Roman" panose="02020603050405020304" pitchFamily="18" charset="0"/>
              </a:rPr>
              <a:t>CSE-204</a:t>
            </a:r>
            <a:endParaRPr lang="en-US" cap="none" dirty="0">
              <a:solidFill>
                <a:schemeClr val="tx1"/>
              </a:solidFill>
              <a:latin typeface="Times New Roman" panose="02020603050405020304" pitchFamily="18" charset="0"/>
              <a:cs typeface="Times New Roman" panose="02020603050405020304" pitchFamily="18" charset="0"/>
            </a:endParaRPr>
          </a:p>
          <a:p>
            <a:endParaRPr lang="en-GB" cap="none" dirty="0">
              <a:solidFill>
                <a:schemeClr val="tx1"/>
              </a:solidFill>
              <a:latin typeface="Times New Roman" panose="02020603050405020304" pitchFamily="18" charset="0"/>
              <a:cs typeface="Times New Roman" panose="02020603050405020304" pitchFamily="18" charset="0"/>
            </a:endParaRPr>
          </a:p>
          <a:p>
            <a:r>
              <a:rPr lang="en-GB" b="1" u="sng" cap="none" dirty="0">
                <a:solidFill>
                  <a:schemeClr val="tx1"/>
                </a:solidFill>
                <a:latin typeface="Times New Roman" panose="02020603050405020304" pitchFamily="18" charset="0"/>
                <a:cs typeface="Times New Roman" panose="02020603050405020304" pitchFamily="18" charset="0"/>
              </a:rPr>
              <a:t>Presented</a:t>
            </a:r>
            <a:r>
              <a:rPr lang="en-US" b="1" u="sng" cap="none" dirty="0">
                <a:solidFill>
                  <a:schemeClr val="tx1"/>
                </a:solidFill>
                <a:latin typeface="Times New Roman" panose="02020603050405020304" pitchFamily="18" charset="0"/>
                <a:cs typeface="Times New Roman" panose="02020603050405020304" pitchFamily="18" charset="0"/>
              </a:rPr>
              <a:t> </a:t>
            </a:r>
            <a:r>
              <a:rPr lang="en-US" b="1" u="sng" cap="none" dirty="0" smtClean="0">
                <a:solidFill>
                  <a:schemeClr val="tx1"/>
                </a:solidFill>
                <a:latin typeface="Times New Roman" panose="02020603050405020304" pitchFamily="18" charset="0"/>
                <a:cs typeface="Times New Roman" panose="02020603050405020304" pitchFamily="18" charset="0"/>
              </a:rPr>
              <a:t>by</a:t>
            </a:r>
          </a:p>
          <a:p>
            <a:endParaRPr lang="en-GB" b="1" u="sng" cap="none" dirty="0">
              <a:solidFill>
                <a:schemeClr val="tx1"/>
              </a:solidFill>
              <a:latin typeface="Times New Roman" panose="02020603050405020304" pitchFamily="18" charset="0"/>
              <a:cs typeface="Times New Roman" panose="02020603050405020304" pitchFamily="18" charset="0"/>
            </a:endParaRPr>
          </a:p>
          <a:p>
            <a:r>
              <a:rPr lang="en-GB" sz="2400" b="1" cap="none" dirty="0">
                <a:solidFill>
                  <a:schemeClr val="tx1"/>
                </a:solidFill>
                <a:latin typeface="Times New Roman" panose="02020603050405020304" pitchFamily="18" charset="0"/>
                <a:cs typeface="Times New Roman" panose="02020603050405020304" pitchFamily="18" charset="0"/>
              </a:rPr>
              <a:t>Protham Barman Rittik</a:t>
            </a:r>
            <a:endParaRPr lang="en-US" sz="2400" b="1" u="sng" cap="none" dirty="0">
              <a:solidFill>
                <a:schemeClr val="tx1"/>
              </a:solidFill>
              <a:latin typeface="Times New Roman" panose="02020603050405020304" pitchFamily="18" charset="0"/>
              <a:cs typeface="Times New Roman" panose="02020603050405020304" pitchFamily="18" charset="0"/>
            </a:endParaRPr>
          </a:p>
          <a:p>
            <a:r>
              <a:rPr lang="en-GB" sz="2400" cap="none" dirty="0">
                <a:solidFill>
                  <a:schemeClr val="tx1"/>
                </a:solidFill>
                <a:latin typeface="Times New Roman" panose="02020603050405020304" pitchFamily="18" charset="0"/>
                <a:cs typeface="Times New Roman" panose="02020603050405020304" pitchFamily="18" charset="0"/>
              </a:rPr>
              <a:t>ID:203002030</a:t>
            </a:r>
            <a:endParaRPr lang="en-US" sz="2400" cap="none"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2212" y="76200"/>
            <a:ext cx="4876800" cy="1600200"/>
          </a:xfrm>
          <a:prstGeom prst="rect">
            <a:avLst/>
          </a:prstGeom>
        </p:spPr>
      </p:pic>
      <p:sp>
        <p:nvSpPr>
          <p:cNvPr id="4" name="TextBox 3"/>
          <p:cNvSpPr txBox="1"/>
          <p:nvPr/>
        </p:nvSpPr>
        <p:spPr>
          <a:xfrm>
            <a:off x="6475412" y="4267200"/>
            <a:ext cx="4648200" cy="1815882"/>
          </a:xfrm>
          <a:prstGeom prst="rect">
            <a:avLst/>
          </a:prstGeom>
          <a:noFill/>
        </p:spPr>
        <p:txBody>
          <a:bodyPr wrap="square" rtlCol="0">
            <a:spAutoFit/>
          </a:bodyPr>
          <a:lstStyle/>
          <a:p>
            <a:r>
              <a:rPr lang="en-US" sz="2800" b="1" u="sng" dirty="0" smtClean="0">
                <a:latin typeface="Cambria" panose="02040503050406030204" pitchFamily="18" charset="0"/>
                <a:ea typeface="Cambria" panose="02040503050406030204" pitchFamily="18" charset="0"/>
              </a:rPr>
              <a:t>Presented to</a:t>
            </a:r>
          </a:p>
          <a:p>
            <a:r>
              <a:rPr lang="en-US" sz="2800" dirty="0" smtClean="0">
                <a:latin typeface="Cambria" panose="02040503050406030204" pitchFamily="18" charset="0"/>
                <a:ea typeface="Cambria" panose="02040503050406030204" pitchFamily="18" charset="0"/>
              </a:rPr>
              <a:t>Mr. Mozdaher Abdul Quader</a:t>
            </a:r>
          </a:p>
          <a:p>
            <a:r>
              <a:rPr lang="en-US" sz="2800" dirty="0" smtClean="0">
                <a:latin typeface="Cambria" panose="02040503050406030204" pitchFamily="18" charset="0"/>
                <a:ea typeface="Cambria" panose="02040503050406030204" pitchFamily="18" charset="0"/>
              </a:rPr>
              <a:t>Lecture </a:t>
            </a:r>
          </a:p>
          <a:p>
            <a:r>
              <a:rPr lang="en-US" sz="2800" dirty="0" smtClean="0">
                <a:latin typeface="Cambria" panose="02040503050406030204" pitchFamily="18" charset="0"/>
                <a:ea typeface="Cambria" panose="02040503050406030204" pitchFamily="18" charset="0"/>
              </a:rPr>
              <a:t>Green University</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5400" dirty="0">
                <a:latin typeface="Arial Black" panose="020B0A04020102020204" pitchFamily="34" charset="0"/>
              </a:rPr>
              <a:t>Conclusion </a:t>
            </a:r>
            <a:endParaRPr lang="en-US" sz="5400" dirty="0">
              <a:latin typeface="Arial Black" panose="020B0A04020102020204" pitchFamily="34" charset="0"/>
            </a:endParaRPr>
          </a:p>
        </p:txBody>
      </p:sp>
      <p:sp>
        <p:nvSpPr>
          <p:cNvPr id="3" name="Content Placeholder 2"/>
          <p:cNvSpPr>
            <a:spLocks noGrp="1"/>
          </p:cNvSpPr>
          <p:nvPr>
            <p:ph idx="1"/>
          </p:nvPr>
        </p:nvSpPr>
        <p:spPr>
          <a:xfrm rot="10800000" flipV="1">
            <a:off x="1184869" y="2819400"/>
            <a:ext cx="10685174" cy="2370723"/>
          </a:xfrm>
        </p:spPr>
        <p:txBody>
          <a:bodyPr>
            <a:normAutofit/>
          </a:bodyPr>
          <a:lstStyle/>
          <a:p>
            <a:pPr marL="0" lvl="0" indent="0">
              <a:buNone/>
            </a:pPr>
            <a:r>
              <a:rPr lang="en-US" sz="3200" dirty="0">
                <a:latin typeface="Times New Roman" panose="02020603050405020304" pitchFamily="18" charset="0"/>
                <a:cs typeface="Times New Roman" panose="02020603050405020304" pitchFamily="18" charset="0"/>
              </a:rPr>
              <a:t>Fire alarm circuit is very important for us</a:t>
            </a:r>
            <a:r>
              <a:rPr lang="en-US" sz="3200" dirty="0" smtClean="0">
                <a:latin typeface="Times New Roman" panose="02020603050405020304" pitchFamily="18" charset="0"/>
                <a:cs typeface="Times New Roman" panose="02020603050405020304" pitchFamily="18" charset="0"/>
              </a:rPr>
              <a:t>. It </a:t>
            </a:r>
            <a:r>
              <a:rPr lang="en-US" sz="3200" dirty="0">
                <a:latin typeface="Times New Roman" panose="02020603050405020304" pitchFamily="18" charset="0"/>
                <a:cs typeface="Times New Roman" panose="02020603050405020304" pitchFamily="18" charset="0"/>
              </a:rPr>
              <a:t>gives us sound when fire attacks on something like industry, </a:t>
            </a:r>
            <a:r>
              <a:rPr lang="en-US" sz="3200" dirty="0" smtClean="0">
                <a:latin typeface="Times New Roman" panose="02020603050405020304" pitchFamily="18" charset="0"/>
                <a:cs typeface="Times New Roman" panose="02020603050405020304" pitchFamily="18" charset="0"/>
              </a:rPr>
              <a:t>hospital , electronic </a:t>
            </a:r>
            <a:r>
              <a:rPr lang="en-US" sz="3200" dirty="0">
                <a:latin typeface="Times New Roman" panose="02020603050405020304" pitchFamily="18" charset="0"/>
                <a:cs typeface="Times New Roman" panose="02020603050405020304" pitchFamily="18" charset="0"/>
              </a:rPr>
              <a:t>shops etc.</a:t>
            </a:r>
          </a:p>
        </p:txBody>
      </p:sp>
    </p:spTree>
    <p:extLst>
      <p:ext uri="{BB962C8B-B14F-4D97-AF65-F5344CB8AC3E}">
        <p14:creationId xmlns:p14="http://schemas.microsoft.com/office/powerpoint/2010/main" val="2774464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6812" y="2590800"/>
            <a:ext cx="7771679"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latin typeface="Algerian" panose="04020705040A02060702" pitchFamily="82" charset="0"/>
              </a:rPr>
              <a:t>Thank you…</a:t>
            </a:r>
            <a:endParaRPr lang="en-US" sz="9600" b="1" cap="none" spc="50" dirty="0">
              <a:ln w="0"/>
              <a:solidFill>
                <a:schemeClr val="bg2"/>
              </a:solidFill>
              <a:effectLst>
                <a:innerShdw blurRad="63500" dist="50800" dir="13500000">
                  <a:srgbClr val="000000">
                    <a:alpha val="50000"/>
                  </a:srgbClr>
                </a:innerShdw>
              </a:effectLst>
              <a:latin typeface="Algerian" panose="04020705040A02060702" pitchFamily="82" charset="0"/>
            </a:endParaRPr>
          </a:p>
        </p:txBody>
      </p:sp>
    </p:spTree>
    <p:extLst>
      <p:ext uri="{BB962C8B-B14F-4D97-AF65-F5344CB8AC3E}">
        <p14:creationId xmlns:p14="http://schemas.microsoft.com/office/powerpoint/2010/main" val="3196029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b="1" dirty="0">
                <a:latin typeface="Arial Black" panose="020B0A04020102020204" pitchFamily="34" charset="0"/>
              </a:rPr>
              <a:t>Introduction</a:t>
            </a:r>
          </a:p>
        </p:txBody>
      </p:sp>
      <p:sp>
        <p:nvSpPr>
          <p:cNvPr id="5" name="Content Placeholder 4"/>
          <p:cNvSpPr>
            <a:spLocks noGrp="1"/>
          </p:cNvSpPr>
          <p:nvPr>
            <p:ph idx="1"/>
          </p:nvPr>
        </p:nvSpPr>
        <p:spPr>
          <a:xfrm>
            <a:off x="2055812" y="2362200"/>
            <a:ext cx="8075929" cy="3616557"/>
          </a:xfrm>
        </p:spPr>
        <p:txBody>
          <a:bodyPr>
            <a:normAutofit/>
          </a:bodyPr>
          <a:lstStyle/>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 Fire Alarm Circuit is a simple circuit that detects the fire and activates the Siren Sound or Buzzer. Fire Alarm Circuits are very important devices to detect fire in the right time and prevent any damage to people or property.</a:t>
            </a: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574C8775-4305-444C-AE8B-E5781293D8D3}"/>
              </a:ext>
            </a:extLst>
          </p:cNvPr>
          <p:cNvSpPr>
            <a:spLocks noGrp="1"/>
          </p:cNvSpPr>
          <p:nvPr>
            <p:ph type="title"/>
          </p:nvPr>
        </p:nvSpPr>
        <p:spPr>
          <a:xfrm>
            <a:off x="1293812" y="1371600"/>
            <a:ext cx="10360501" cy="3866006"/>
          </a:xfrm>
        </p:spPr>
        <p:txBody>
          <a:bodyPr>
            <a:normAutofit fontScale="90000"/>
          </a:bodyPr>
          <a:lstStyle/>
          <a:p>
            <a:r>
              <a:rPr lang="en-GB" b="1" dirty="0"/>
              <a:t>                            </a:t>
            </a:r>
            <a:r>
              <a:rPr lang="en-GB" sz="4400" b="1" dirty="0"/>
              <a:t>  U</a:t>
            </a:r>
            <a:r>
              <a:rPr lang="en-US" sz="4400" b="1" dirty="0"/>
              <a:t>se of fire alarm </a:t>
            </a:r>
            <a:r>
              <a:rPr lang="en-US" sz="4400" b="1" dirty="0" smtClean="0"/>
              <a:t>circuit</a:t>
            </a:r>
            <a:br>
              <a:rPr lang="en-US" sz="4400" b="1" dirty="0" smtClean="0"/>
            </a:br>
            <a:r>
              <a:rPr lang="en-US" sz="4400" b="1" dirty="0"/>
              <a:t/>
            </a:r>
            <a:br>
              <a:rPr lang="en-US" sz="4400" b="1" dirty="0"/>
            </a:br>
            <a:r>
              <a:rPr lang="en-GB" sz="4400" b="1" dirty="0"/>
              <a:t/>
            </a:r>
            <a:br>
              <a:rPr lang="en-GB" sz="4400" b="1" dirty="0"/>
            </a:br>
            <a:r>
              <a:rPr lang="en-US" dirty="0"/>
              <a:t>In the simplest terms, the role of a fire alarm system is to detect fires and alert both building occupants and emergency personnel from a centrally monitored and controlled location.</a:t>
            </a: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Arial Black" panose="020B0A04020102020204" pitchFamily="34" charset="0"/>
              </a:rPr>
              <a:t>Co</a:t>
            </a:r>
            <a:r>
              <a:rPr lang="en-GB" sz="4800" dirty="0">
                <a:latin typeface="Arial Black" panose="020B0A04020102020204" pitchFamily="34" charset="0"/>
              </a:rPr>
              <a:t>mponents</a:t>
            </a:r>
            <a:r>
              <a:rPr lang="en-GB" sz="4800" dirty="0">
                <a:latin typeface="Arial Black" panose="020B0A04020102020204" pitchFamily="34" charset="0"/>
              </a:rPr>
              <a:t>:</a:t>
            </a:r>
            <a:endParaRPr lang="en-US" sz="4800" dirty="0">
              <a:latin typeface="Arial Black" panose="020B0A04020102020204" pitchFamily="34" charset="0"/>
            </a:endParaRPr>
          </a:p>
        </p:txBody>
      </p:sp>
      <p:sp>
        <p:nvSpPr>
          <p:cNvPr id="3" name="Content Placeholder 2"/>
          <p:cNvSpPr>
            <a:spLocks noGrp="1"/>
          </p:cNvSpPr>
          <p:nvPr>
            <p:ph sz="half" idx="1"/>
          </p:nvPr>
        </p:nvSpPr>
        <p:spPr>
          <a:xfrm>
            <a:off x="2513012" y="1498600"/>
            <a:ext cx="7390050" cy="4724400"/>
          </a:xfrm>
        </p:spPr>
        <p:txBody>
          <a:bodyPr>
            <a:noAutofit/>
          </a:bodyPr>
          <a:lstStyle/>
          <a:p>
            <a:pPr marL="0" indent="0">
              <a:buNone/>
            </a:pP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1 x 10 K </a:t>
            </a:r>
            <a:r>
              <a:rPr lang="en-US" sz="2400" dirty="0" smtClean="0">
                <a:latin typeface="Times New Roman" panose="02020603050405020304" pitchFamily="18" charset="0"/>
                <a:cs typeface="Times New Roman" panose="02020603050405020304" pitchFamily="18" charset="0"/>
              </a:rPr>
              <a:t>Thermistor</a:t>
            </a:r>
            <a:r>
              <a:rPr lang="en-GB" sz="2400" dirty="0" smtClean="0">
                <a:latin typeface="Times New Roman" panose="02020603050405020304" pitchFamily="18" charset="0"/>
                <a:cs typeface="Times New Roman" panose="02020603050405020304" pitchFamily="18" charset="0"/>
              </a:rPr>
              <a:t>r</a:t>
            </a:r>
            <a:endParaRPr lang="en-GB" sz="2400" dirty="0">
              <a:latin typeface="Times New Roman" panose="02020603050405020304" pitchFamily="18" charset="0"/>
              <a:cs typeface="Times New Roman" panose="02020603050405020304" pitchFamily="18" charset="0"/>
            </a:endParaRPr>
          </a:p>
          <a:p>
            <a:pPr marL="0" indent="0">
              <a:buNone/>
            </a:pPr>
            <a:r>
              <a:rPr lang="en-GB" sz="2400"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x LM358 Operational Amplifier (Op – Amp)</a:t>
            </a:r>
            <a:endParaRPr lang="en-GB"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1 x 4.7 K</a:t>
            </a:r>
            <a:r>
              <a:rPr lang="el-GR" sz="2400" dirty="0">
                <a:latin typeface="Times New Roman" panose="02020603050405020304" pitchFamily="18" charset="0"/>
                <a:cs typeface="Times New Roman" panose="02020603050405020304" pitchFamily="18" charset="0"/>
              </a:rPr>
              <a:t>Ω </a:t>
            </a:r>
            <a:r>
              <a:rPr lang="en-US" sz="2400" dirty="0">
                <a:latin typeface="Times New Roman" panose="02020603050405020304" pitchFamily="18" charset="0"/>
                <a:cs typeface="Times New Roman" panose="02020603050405020304" pitchFamily="18" charset="0"/>
              </a:rPr>
              <a:t>Resistor (1/4 Watt)</a:t>
            </a:r>
            <a:endParaRPr lang="en-GB"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1 x 10 K</a:t>
            </a:r>
            <a:r>
              <a:rPr lang="el-GR" sz="2400" dirty="0">
                <a:latin typeface="Times New Roman" panose="02020603050405020304" pitchFamily="18" charset="0"/>
                <a:cs typeface="Times New Roman" panose="02020603050405020304" pitchFamily="18" charset="0"/>
              </a:rPr>
              <a:t>Ω </a:t>
            </a:r>
            <a:r>
              <a:rPr lang="en-US" sz="2400" dirty="0" smtClean="0">
                <a:latin typeface="Times New Roman" panose="02020603050405020304" pitchFamily="18" charset="0"/>
                <a:cs typeface="Times New Roman" panose="02020603050405020304" pitchFamily="18" charset="0"/>
              </a:rPr>
              <a:t>Potentiometer</a:t>
            </a:r>
            <a:r>
              <a:rPr lang="en-GB" sz="2400" dirty="0" smtClean="0">
                <a:latin typeface="Times New Roman" panose="02020603050405020304" pitchFamily="18" charset="0"/>
                <a:cs typeface="Times New Roman" panose="02020603050405020304" pitchFamily="18" charset="0"/>
              </a:rPr>
              <a:t>r</a:t>
            </a:r>
            <a:endParaRPr lang="en-GB"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1 x Small Buzzer (5V Buzzer)</a:t>
            </a:r>
          </a:p>
          <a:p>
            <a:pPr marL="0" indent="0">
              <a:buNone/>
            </a:pPr>
            <a:r>
              <a:rPr lang="en-US" sz="2400" dirty="0">
                <a:latin typeface="Times New Roman" panose="02020603050405020304" pitchFamily="18" charset="0"/>
                <a:cs typeface="Times New Roman" panose="02020603050405020304" pitchFamily="18" charset="0"/>
              </a:rPr>
              <a:t>Connecting Wires</a:t>
            </a:r>
          </a:p>
          <a:p>
            <a:pPr marL="0" indent="0">
              <a:buNone/>
            </a:pPr>
            <a:r>
              <a:rPr lang="en-US" sz="2400" dirty="0">
                <a:latin typeface="Times New Roman" panose="02020603050405020304" pitchFamily="18" charset="0"/>
                <a:cs typeface="Times New Roman" panose="02020603050405020304" pitchFamily="18" charset="0"/>
              </a:rPr>
              <a:t>Mini Breadboard</a:t>
            </a:r>
          </a:p>
          <a:p>
            <a:pPr marL="0" indent="0">
              <a:buNone/>
            </a:pPr>
            <a:r>
              <a:rPr lang="en-US" sz="2400" dirty="0">
                <a:latin typeface="Times New Roman" panose="02020603050405020304" pitchFamily="18" charset="0"/>
                <a:cs typeface="Times New Roman" panose="02020603050405020304" pitchFamily="18" charset="0"/>
              </a:rPr>
              <a:t>5V Power Supply</a:t>
            </a:r>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2636748" flipV="1">
            <a:off x="9321787" y="912958"/>
            <a:ext cx="2664755" cy="3293619"/>
          </a:xfrm>
        </p:spPr>
        <p:txBody>
          <a:bodyPr>
            <a:noAutofit/>
          </a:bodyPr>
          <a:lstStyle/>
          <a:p>
            <a:r>
              <a:rPr lang="en-US" sz="2000" dirty="0">
                <a:latin typeface="Arial Black" panose="020B0A04020102020204" pitchFamily="34" charset="0"/>
                <a:cs typeface="Times New Roman" panose="02020603050405020304" pitchFamily="18" charset="0"/>
              </a:rPr>
              <a:t> </a:t>
            </a:r>
          </a:p>
        </p:txBody>
      </p:sp>
      <p:sp>
        <p:nvSpPr>
          <p:cNvPr id="9" name="TextBox 8">
            <a:extLst>
              <a:ext uri="{FF2B5EF4-FFF2-40B4-BE49-F238E27FC236}">
                <a16:creationId xmlns:a16="http://schemas.microsoft.com/office/drawing/2014/main" xmlns="" id="{FE81C790-1CAE-9242-8A96-787010D99B40}"/>
              </a:ext>
            </a:extLst>
          </p:cNvPr>
          <p:cNvSpPr txBox="1"/>
          <p:nvPr/>
        </p:nvSpPr>
        <p:spPr>
          <a:xfrm>
            <a:off x="1006057" y="1447800"/>
            <a:ext cx="11182768" cy="4154984"/>
          </a:xfrm>
          <a:prstGeom prst="rect">
            <a:avLst/>
          </a:prstGeom>
          <a:noFill/>
        </p:spPr>
        <p:txBody>
          <a:bodyPr wrap="square">
            <a:spAutoFit/>
          </a:bodyPr>
          <a:lstStyle/>
          <a:p>
            <a:r>
              <a:rPr lang="en-GB" sz="2800" dirty="0">
                <a:latin typeface="Arial Black" panose="020B0A04020102020204" pitchFamily="34" charset="0"/>
                <a:cs typeface="Times New Roman" panose="02020603050405020304" pitchFamily="18" charset="0"/>
              </a:rPr>
              <a:t>                       </a:t>
            </a:r>
            <a:r>
              <a:rPr lang="en-US" sz="4800" dirty="0" smtClean="0">
                <a:latin typeface="Arial Black" panose="020B0A04020102020204" pitchFamily="34" charset="0"/>
                <a:cs typeface="Times New Roman" panose="02020603050405020304" pitchFamily="18" charset="0"/>
              </a:rPr>
              <a:t>Construction</a:t>
            </a:r>
          </a:p>
          <a:p>
            <a:endParaRPr lang="en-GB" sz="4800" dirty="0">
              <a:latin typeface="Arial Black" panose="020B0A04020102020204" pitchFamily="34" charset="0"/>
              <a:cs typeface="Times New Roman" panose="02020603050405020304" pitchFamily="18" charset="0"/>
            </a:endParaRPr>
          </a:p>
          <a:p>
            <a:endParaRPr lang="en-GB" sz="2800" dirty="0"/>
          </a:p>
          <a:p>
            <a:r>
              <a:rPr lang="en-US" sz="2800" dirty="0"/>
              <a:t>In this fire alarm circuit we</a:t>
            </a:r>
            <a:r>
              <a:rPr lang="en-GB" sz="2800" dirty="0"/>
              <a:t> </a:t>
            </a:r>
            <a:r>
              <a:rPr lang="en-US" sz="2800" dirty="0" smtClean="0"/>
              <a:t>have used </a:t>
            </a:r>
            <a:r>
              <a:rPr lang="en-US" sz="2800" dirty="0"/>
              <a:t>thermistor as a sensing element and this thermistor value is 10K and comes in NTC (Negative Temperature Coefficient) which means this thermistor Resistance across two terminals greatly reduced by </a:t>
            </a:r>
            <a:r>
              <a:rPr lang="en-US" sz="2800" dirty="0" smtClean="0"/>
              <a:t>heat. In </a:t>
            </a:r>
            <a:r>
              <a:rPr lang="en-US" sz="2800" dirty="0"/>
              <a:t>this circuit thermistor sensitivity level can be varied by VR1 and you need to calibrate according to your need.</a:t>
            </a:r>
          </a:p>
        </p:txBody>
      </p:sp>
    </p:spTree>
    <p:extLst>
      <p:ext uri="{BB962C8B-B14F-4D97-AF65-F5344CB8AC3E}">
        <p14:creationId xmlns:p14="http://schemas.microsoft.com/office/powerpoint/2010/main" val="173754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5400" dirty="0">
                <a:latin typeface="Arial Black" panose="020B0A04020102020204" pitchFamily="34" charset="0"/>
              </a:rPr>
              <a:t>Circuit Diagram</a:t>
            </a:r>
          </a:p>
        </p:txBody>
      </p:sp>
      <p:pic>
        <p:nvPicPr>
          <p:cNvPr id="2" name="Picture 2">
            <a:extLst>
              <a:ext uri="{FF2B5EF4-FFF2-40B4-BE49-F238E27FC236}">
                <a16:creationId xmlns:a16="http://schemas.microsoft.com/office/drawing/2014/main" xmlns="" id="{D0AC7315-212A-884E-AB9E-E3AA0669D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226" y="1797435"/>
            <a:ext cx="9431287" cy="4491433"/>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5400" b="1" dirty="0">
                <a:latin typeface="Arial Black" panose="020B0A04020102020204" pitchFamily="34" charset="0"/>
              </a:rPr>
              <a:t>Fire Alarm Circuit </a:t>
            </a:r>
            <a:r>
              <a:rPr lang="en-US" sz="5400" b="1" dirty="0">
                <a:latin typeface="Arial Black" panose="020B0A04020102020204" pitchFamily="34" charset="0"/>
              </a:rPr>
              <a:t> Device</a:t>
            </a:r>
          </a:p>
        </p:txBody>
      </p:sp>
      <p:pic>
        <p:nvPicPr>
          <p:cNvPr id="2" name="Picture 4">
            <a:extLst>
              <a:ext uri="{FF2B5EF4-FFF2-40B4-BE49-F238E27FC236}">
                <a16:creationId xmlns:a16="http://schemas.microsoft.com/office/drawing/2014/main" xmlns="" id="{BDC258F3-FAB3-B14F-AB2C-DEA43D8B5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68" y="2228832"/>
            <a:ext cx="8348766" cy="4010025"/>
          </a:xfrm>
          <a:prstGeom prst="rect">
            <a:avLst/>
          </a:prstGeom>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5400" dirty="0">
                <a:latin typeface="Arial Black" panose="020B0A04020102020204" pitchFamily="34" charset="0"/>
              </a:rPr>
              <a:t>Advantages</a:t>
            </a:r>
          </a:p>
        </p:txBody>
      </p:sp>
      <p:sp>
        <p:nvSpPr>
          <p:cNvPr id="5" name="Content Placeholder 4"/>
          <p:cNvSpPr>
            <a:spLocks noGrp="1"/>
          </p:cNvSpPr>
          <p:nvPr>
            <p:ph idx="1"/>
          </p:nvPr>
        </p:nvSpPr>
        <p:spPr>
          <a:xfrm>
            <a:off x="1218883" y="1970068"/>
            <a:ext cx="10109010" cy="3490935"/>
          </a:xfrm>
        </p:spPr>
        <p:txBody>
          <a:bodyPr>
            <a:normAutofit/>
          </a:bodyPr>
          <a:lstStyle/>
          <a:p>
            <a:r>
              <a:rPr lang="en-US" sz="3200" dirty="0">
                <a:latin typeface="Times New Roman" panose="02020603050405020304" pitchFamily="18" charset="0"/>
                <a:cs typeface="Times New Roman" panose="02020603050405020304" pitchFamily="18" charset="0"/>
              </a:rPr>
              <a:t>Avoid Smoke Inhalation</a:t>
            </a:r>
            <a:endParaRPr lang="en-GB"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Early Detection</a:t>
            </a:r>
            <a:r>
              <a:rPr lang="en-GB" sz="3200" dirty="0">
                <a:latin typeface="Times New Roman" panose="02020603050405020304" pitchFamily="18" charset="0"/>
                <a:cs typeface="Times New Roman" panose="02020603050405020304" pitchFamily="18" charset="0"/>
              </a:rPr>
              <a:t> </a:t>
            </a:r>
          </a:p>
          <a:p>
            <a:r>
              <a:rPr lang="en-US" sz="3200" dirty="0">
                <a:latin typeface="Times New Roman" panose="02020603050405020304" pitchFamily="18" charset="0"/>
                <a:cs typeface="Times New Roman" panose="02020603050405020304" pitchFamily="18" charset="0"/>
              </a:rPr>
              <a:t>Insurance</a:t>
            </a:r>
            <a:r>
              <a:rPr lang="en-GB"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Discounts</a:t>
            </a:r>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Everyday</a:t>
            </a:r>
            <a:r>
              <a:rPr lang="en-GB"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and every</a:t>
            </a:r>
            <a:r>
              <a:rPr lang="en-GB"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hour</a:t>
            </a:r>
            <a:r>
              <a:rPr lang="en-GB"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monitoring</a:t>
            </a:r>
            <a:endParaRPr lang="en-GB"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Easy &amp; Affordable</a:t>
            </a: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88067" y="1573852"/>
            <a:ext cx="9097346" cy="2743200"/>
          </a:xfrm>
        </p:spPr>
        <p:txBody>
          <a:bodyPr>
            <a:normAutofit/>
          </a:bodyPr>
          <a:lstStyle/>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88067" y="381000"/>
            <a:ext cx="5973145" cy="838200"/>
          </a:xfrm>
        </p:spPr>
        <p:txBody>
          <a:bodyPr>
            <a:normAutofit lnSpcReduction="10000"/>
          </a:bodyPr>
          <a:lstStyle/>
          <a:p>
            <a:pPr marL="0" indent="0">
              <a:buNone/>
            </a:pPr>
            <a:r>
              <a:rPr lang="en-US" sz="5400" dirty="0">
                <a:latin typeface="Arial Black" panose="020B0A04020102020204" pitchFamily="34" charset="0"/>
              </a:rPr>
              <a:t>Disadvantages</a:t>
            </a:r>
          </a:p>
        </p:txBody>
      </p:sp>
      <p:sp>
        <p:nvSpPr>
          <p:cNvPr id="5" name="TextBox 4">
            <a:extLst>
              <a:ext uri="{FF2B5EF4-FFF2-40B4-BE49-F238E27FC236}">
                <a16:creationId xmlns:a16="http://schemas.microsoft.com/office/drawing/2014/main" xmlns="" id="{5A37275D-3CA0-8642-9B61-B4257F21ECF8}"/>
              </a:ext>
            </a:extLst>
          </p:cNvPr>
          <p:cNvSpPr txBox="1"/>
          <p:nvPr/>
        </p:nvSpPr>
        <p:spPr>
          <a:xfrm>
            <a:off x="1674812" y="3124200"/>
            <a:ext cx="7300664" cy="1077218"/>
          </a:xfrm>
          <a:prstGeom prst="rect">
            <a:avLst/>
          </a:prstGeom>
          <a:noFill/>
        </p:spPr>
        <p:txBody>
          <a:bodyPr wrap="square">
            <a:spAutoFit/>
          </a:bodyPr>
          <a:lstStyle/>
          <a:p>
            <a:r>
              <a:rPr lang="en-US" sz="3200" dirty="0" smtClean="0"/>
              <a:t> </a:t>
            </a:r>
            <a:r>
              <a:rPr lang="en-US" sz="3200" dirty="0"/>
              <a:t>Very high temparetures are </a:t>
            </a:r>
            <a:r>
              <a:rPr lang="en-GB" sz="3200" dirty="0" smtClean="0"/>
              <a:t>n</a:t>
            </a:r>
            <a:r>
              <a:rPr lang="en-US" sz="3200" dirty="0" smtClean="0"/>
              <a:t>ot</a:t>
            </a:r>
            <a:r>
              <a:rPr lang="en-US" sz="3200" dirty="0" smtClean="0"/>
              <a:t> </a:t>
            </a:r>
            <a:r>
              <a:rPr lang="en-US" sz="3200" dirty="0"/>
              <a:t>acceptable</a:t>
            </a:r>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0/xmlns/"/>
    <ds:schemaRef ds:uri="http://www.w3.org/2001/XMLSchema"/>
    <ds:schemaRef ds:uri="4873beb7-5857-4685-be1f-d57550cc96c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http://schemas.microsoft.com/office/2006/documentManagement/types"/>
    <ds:schemaRef ds:uri="http://purl.org/dc/elements/1.1/"/>
    <ds:schemaRef ds:uri="http://schemas.microsoft.com/office/infopath/2007/PartnerControls"/>
    <ds:schemaRef ds:uri="http://purl.org/dc/terms/"/>
    <ds:schemaRef ds:uri="http://schemas.openxmlformats.org/package/2006/metadata/core-properties"/>
    <ds:schemaRef ds:uri="http://www.w3.org/XML/1998/namespace"/>
    <ds:schemaRef ds:uri="4873beb7-5857-4685-be1f-d57550cc96cc"/>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3622</TotalTime>
  <Words>261</Words>
  <Application>Microsoft Office PowerPoint</Application>
  <PresentationFormat>Custom</PresentationFormat>
  <Paragraphs>44</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Arial Black</vt:lpstr>
      <vt:lpstr>Calibri</vt:lpstr>
      <vt:lpstr>Cambria</vt:lpstr>
      <vt:lpstr>Times New Roman</vt:lpstr>
      <vt:lpstr>Wingdings</vt:lpstr>
      <vt:lpstr>Tech 16x9</vt:lpstr>
      <vt:lpstr>Project Report</vt:lpstr>
      <vt:lpstr>Introduction</vt:lpstr>
      <vt:lpstr>                              Use of fire alarm circuit   In the simplest terms, the role of a fire alarm system is to detect fires and alert both building occupants and emergency personnel from a centrally monitored and controlled location.</vt:lpstr>
      <vt:lpstr>Components:</vt:lpstr>
      <vt:lpstr> </vt:lpstr>
      <vt:lpstr>Circuit Diagram</vt:lpstr>
      <vt:lpstr>Fire Alarm Circuit  Device</vt:lpstr>
      <vt:lpstr>Advantages</vt:lpstr>
      <vt:lpstr>PowerPoint Presentation</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DELL</dc:creator>
  <cp:lastModifiedBy>DELL</cp:lastModifiedBy>
  <cp:revision>36</cp:revision>
  <dcterms:created xsi:type="dcterms:W3CDTF">2021-04-07T08:33:20Z</dcterms:created>
  <dcterms:modified xsi:type="dcterms:W3CDTF">2021-12-13T17:09:23Z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